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D668"/>
    <a:srgbClr val="FFDC47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ADDFD-DCC5-4DFD-AB01-6E1EE847B501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90EA3-F12E-4877-93BD-339DAD6FA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61753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16BB3D-F33F-404E-9520-A7EFF40044BE}" type="slidenum">
              <a:rPr lang="cs-CZ" smtClean="0"/>
              <a:pPr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FD5F57-CAAA-41A6-83D6-016911AC82F6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Hypertextové odkazy – BEZ</a:t>
            </a:r>
            <a:r>
              <a:rPr lang="cs-CZ" baseline="0" dirty="0" smtClean="0"/>
              <a:t> CITOVÉHO ZABARVENÍ, S CITOVÝM ZABARVENÍM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0EA3-F12E-4877-93BD-339DAD6FAFE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Hypertextový</a:t>
            </a:r>
            <a:r>
              <a:rPr lang="cs-CZ" baseline="0" dirty="0" smtClean="0"/>
              <a:t> odkaz – šipka na slide 3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0EA3-F12E-4877-93BD-339DAD6FAFE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Podle</a:t>
            </a:r>
            <a:r>
              <a:rPr lang="cs-CZ" baseline="0" dirty="0" smtClean="0"/>
              <a:t> příkladů vyvodíme, zda jde o slova lichotivá či hanlivá a doplníme, jaký vztah vyjadřují.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0EA3-F12E-4877-93BD-339DAD6FAFE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Určovat</a:t>
            </a:r>
            <a:r>
              <a:rPr lang="cs-CZ" baseline="0" dirty="0" smtClean="0"/>
              <a:t> po řádku – jablko, ptáček, kniha, želva,…</a:t>
            </a:r>
          </a:p>
          <a:p>
            <a:r>
              <a:rPr lang="cs-CZ" baseline="0" dirty="0" smtClean="0"/>
              <a:t>Kliknutím se slovo samo zařadí do správného sloupečku.</a:t>
            </a:r>
          </a:p>
          <a:p>
            <a:r>
              <a:rPr lang="cs-CZ" baseline="0" dirty="0" smtClean="0"/>
              <a:t>K daným slovům vymyslet slovo citově zabarvené či neutrální.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0EA3-F12E-4877-93BD-339DAD6FAFE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Nejdříve</a:t>
            </a:r>
            <a:r>
              <a:rPr lang="cs-CZ" baseline="0" dirty="0" smtClean="0"/>
              <a:t> hledáme pouze slova lichotivá, kliknutím zobrazíme řešení. Totéž provedeme s </a:t>
            </a:r>
            <a:r>
              <a:rPr lang="cs-CZ" baseline="0" smtClean="0"/>
              <a:t>hanlivými slovy.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0EA3-F12E-4877-93BD-339DAD6FAFE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B52D64-ABB3-4C15-8AD9-BA5E77F32400}" type="datetimeFigureOut">
              <a:rPr lang="cs-CZ" smtClean="0"/>
              <a:pPr/>
              <a:t>26.1.2013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D4D01DE-018A-4ECF-BF33-433AB5AB544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s-mozartova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2205038"/>
            <a:ext cx="6481762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bdélník 5"/>
          <p:cNvSpPr>
            <a:spLocks noChangeArrowheads="1"/>
          </p:cNvSpPr>
          <p:nvPr/>
        </p:nvSpPr>
        <p:spPr bwMode="auto">
          <a:xfrm>
            <a:off x="0" y="4724400"/>
            <a:ext cx="9144000" cy="2155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sz="2000" b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>
                <a:latin typeface="Courier New" pitchFamily="49" charset="0"/>
                <a:cs typeface="Courier New" pitchFamily="49" charset="0"/>
              </a:rPr>
            </a:br>
            <a:endParaRPr lang="cs-CZ" sz="2000"/>
          </a:p>
        </p:txBody>
      </p:sp>
      <p:pic>
        <p:nvPicPr>
          <p:cNvPr id="819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4213" y="3871913"/>
            <a:ext cx="7883525" cy="646112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8313" y="2492375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Lenka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Panglová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jazyk a literatura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Význam slova,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stavba slova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Slova citově zabarvená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neutrální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VY_32_INOVACE_05.09.PAN.CJ.4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06.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10. 2012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cs-CZ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SLOVO</a:t>
            </a:r>
            <a:endParaRPr lang="cs-CZ" sz="8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611560" y="2204864"/>
            <a:ext cx="3888432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 CITOVÉHO ZABARVENÍ</a:t>
            </a:r>
            <a:endParaRPr lang="cs-CZ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403648" y="3409836"/>
            <a:ext cx="2160240" cy="52322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NEUTRÁLNÍ</a:t>
            </a:r>
            <a:endParaRPr lang="cs-CZ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>
            <a:hlinkClick r:id="rId4" action="ppaction://hlinksldjump"/>
          </p:cNvPr>
          <p:cNvSpPr txBox="1"/>
          <p:nvPr/>
        </p:nvSpPr>
        <p:spPr>
          <a:xfrm>
            <a:off x="4788024" y="2204864"/>
            <a:ext cx="396044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CITOVÝM ZABARVENÍM</a:t>
            </a:r>
            <a:endParaRPr lang="cs-CZ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788024" y="3409836"/>
            <a:ext cx="1872208" cy="523220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LICHOTNÁ</a:t>
            </a: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164288" y="3409836"/>
            <a:ext cx="1584176" cy="523220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HANLIVÁ</a:t>
            </a: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788024" y="4293097"/>
            <a:ext cx="1872208" cy="1008112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VYJADŘUJÍ KLADNÝ CITOVÝ VZTAH</a:t>
            </a:r>
            <a:endParaRPr lang="cs-CZ" sz="20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788024" y="5673442"/>
            <a:ext cx="1872208" cy="707886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ZVLÁŠTĚ SLOVA ZDROBNĚLÁ</a:t>
            </a:r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92280" y="4293096"/>
            <a:ext cx="1800200" cy="1015663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VYJADŘUJÍ ZÁPORNÝ CITOVÝ VZTAH</a:t>
            </a:r>
            <a:endParaRPr lang="cs-CZ" sz="2000" dirty="0"/>
          </a:p>
        </p:txBody>
      </p:sp>
      <p:cxnSp>
        <p:nvCxnSpPr>
          <p:cNvPr id="13" name="Přímá spojovací šipka 12"/>
          <p:cNvCxnSpPr/>
          <p:nvPr/>
        </p:nvCxnSpPr>
        <p:spPr>
          <a:xfrm flipH="1">
            <a:off x="3851920" y="1556792"/>
            <a:ext cx="792088" cy="576064"/>
          </a:xfrm>
          <a:prstGeom prst="straightConnector1">
            <a:avLst/>
          </a:prstGeom>
          <a:ln w="1270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/>
          <p:nvPr/>
        </p:nvCxnSpPr>
        <p:spPr>
          <a:xfrm>
            <a:off x="4716016" y="1556792"/>
            <a:ext cx="720080" cy="576064"/>
          </a:xfrm>
          <a:prstGeom prst="straightConnector1">
            <a:avLst/>
          </a:prstGeom>
          <a:ln w="1270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>
            <a:off x="2555776" y="3068960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/>
          <p:nvPr/>
        </p:nvCxnSpPr>
        <p:spPr>
          <a:xfrm>
            <a:off x="7740352" y="3861048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>
            <a:off x="6012160" y="3861048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/>
          <p:nvPr/>
        </p:nvCxnSpPr>
        <p:spPr>
          <a:xfrm>
            <a:off x="7524328" y="3140968"/>
            <a:ext cx="216024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/>
          <p:nvPr/>
        </p:nvCxnSpPr>
        <p:spPr>
          <a:xfrm flipH="1">
            <a:off x="6012160" y="3140968"/>
            <a:ext cx="144016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/>
          <p:nvPr/>
        </p:nvCxnSpPr>
        <p:spPr>
          <a:xfrm>
            <a:off x="6012160" y="5229200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764704"/>
            <a:ext cx="8153400" cy="576064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cs-CZ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BEZ CITOVÉHO ZABARVENÍ</a:t>
            </a:r>
            <a:br>
              <a:rPr lang="cs-CZ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</a:br>
            <a:endParaRPr lang="cs-CZ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1277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v"/>
            </a:pPr>
            <a:r>
              <a:rPr lang="cs-CZ" sz="3800" dirty="0" smtClean="0"/>
              <a:t>většina slov je bez citového zabarvení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cs-CZ" sz="3800" dirty="0" smtClean="0"/>
              <a:t>jsou to slova __________</a:t>
            </a:r>
            <a:endParaRPr lang="cs-CZ" sz="3800" b="1" dirty="0" smtClean="0"/>
          </a:p>
          <a:p>
            <a:pPr>
              <a:buNone/>
            </a:pPr>
            <a:endParaRPr lang="cs-CZ" sz="3800" b="1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3861048"/>
            <a:ext cx="2376264" cy="76944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dům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 rot="2188816">
            <a:off x="3275856" y="3684725"/>
            <a:ext cx="2376264" cy="76944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jíst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 rot="1145243">
            <a:off x="1763688" y="5085184"/>
            <a:ext cx="2376264" cy="76944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Eva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076056" y="5013176"/>
            <a:ext cx="2376264" cy="76944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spát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 rot="1286868">
            <a:off x="6372200" y="3645024"/>
            <a:ext cx="2376264" cy="76944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květák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3563888" y="2204864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neutrální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10" name="Šipka doleva 9">
            <a:hlinkClick r:id="rId3" action="ppaction://hlinksldjump"/>
          </p:cNvPr>
          <p:cNvSpPr/>
          <p:nvPr/>
        </p:nvSpPr>
        <p:spPr>
          <a:xfrm>
            <a:off x="8028384" y="6093296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12648" y="764704"/>
            <a:ext cx="8153400" cy="576064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b="1" cap="all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S </a:t>
            </a:r>
            <a:r>
              <a:rPr kumimoji="0" lang="cs-CZ" sz="4000" b="1" i="0" u="none" strike="noStrike" kern="1200" cap="all" normalizeH="0" baseline="0" noProof="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CITOVÝM ZABARVENÍM</a:t>
            </a:r>
            <a:br>
              <a:rPr kumimoji="0" lang="cs-CZ" sz="4000" b="1" i="0" u="none" strike="noStrike" kern="1200" cap="all" normalizeH="0" baseline="0" noProof="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4000" b="1" i="0" u="none" strike="noStrike" kern="1200" cap="all" normalizeH="0" baseline="0" noProof="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2008" y="1772816"/>
            <a:ext cx="7380312" cy="720080"/>
          </a:xfr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v"/>
            </a:pPr>
            <a:r>
              <a:rPr lang="cs-CZ" sz="3800" dirty="0" smtClean="0"/>
              <a:t>slova _________ = _______ vztah</a:t>
            </a:r>
          </a:p>
          <a:p>
            <a:pPr>
              <a:buNone/>
            </a:pPr>
            <a:endParaRPr lang="cs-CZ" sz="3800" dirty="0" smtClean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2008" y="4437112"/>
            <a:ext cx="7380312" cy="720080"/>
          </a:xfrm>
          <a:prstGeom prst="rect">
            <a:avLst/>
          </a:prstGeom>
          <a:solidFill>
            <a:srgbClr val="00206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v"/>
              <a:tabLst/>
              <a:defRPr/>
            </a:pPr>
            <a:r>
              <a:rPr kumimoji="0" lang="cs-CZ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slova _________ = _______ vztah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619672" y="1772816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lichotná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355976" y="1772816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kladný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211960" y="4437112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záporný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763688" y="4437112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hanlivá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95536" y="2852936"/>
            <a:ext cx="2088232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pejsek</a:t>
            </a:r>
            <a:endParaRPr lang="cs-CZ" sz="16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2483768" y="3429000"/>
            <a:ext cx="2088232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spinkat</a:t>
            </a:r>
            <a:endParaRPr lang="cs-CZ" sz="1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139952" y="2947591"/>
            <a:ext cx="2088232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papání</a:t>
            </a:r>
            <a:endParaRPr lang="cs-CZ" sz="16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444208" y="3019599"/>
            <a:ext cx="2088232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Evička</a:t>
            </a:r>
            <a:endParaRPr lang="cs-CZ" sz="16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95536" y="5589241"/>
            <a:ext cx="2232248" cy="70788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psisko</a:t>
            </a:r>
            <a:endParaRPr lang="cs-CZ" sz="16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699792" y="5733257"/>
            <a:ext cx="2232248" cy="70788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chrnět</a:t>
            </a:r>
            <a:endParaRPr lang="cs-CZ" sz="16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572000" y="5445225"/>
            <a:ext cx="2232248" cy="70788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Evina</a:t>
            </a:r>
            <a:endParaRPr lang="cs-CZ" sz="16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516216" y="5877273"/>
            <a:ext cx="2232248" cy="70788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pracky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animBg="1"/>
      <p:bldP spid="6" grpId="0" animBg="1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se zakulaceným příčným rohem 18"/>
          <p:cNvSpPr/>
          <p:nvPr/>
        </p:nvSpPr>
        <p:spPr>
          <a:xfrm>
            <a:off x="251520" y="2132856"/>
            <a:ext cx="2520280" cy="3816424"/>
          </a:xfrm>
          <a:prstGeom prst="round2DiagRect">
            <a:avLst/>
          </a:prstGeom>
          <a:solidFill>
            <a:srgbClr val="A2D66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se zakulaceným příčným rohem 19"/>
          <p:cNvSpPr/>
          <p:nvPr/>
        </p:nvSpPr>
        <p:spPr>
          <a:xfrm>
            <a:off x="6444208" y="2204864"/>
            <a:ext cx="2520280" cy="3816424"/>
          </a:xfrm>
          <a:prstGeom prst="round2DiagRect">
            <a:avLst/>
          </a:prstGeom>
          <a:solidFill>
            <a:srgbClr val="FFDC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Rozhodni, které slovo je s citovým zabarvením a které je neutrální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465313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JABLKO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76256" y="537321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BARVIČKA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876256" y="465313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PTÁČEK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555776" y="537321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ŽELVA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716016" y="537321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JOSEF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3528" y="609329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VLASTIK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876256" y="609329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ČUČET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55776" y="609329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KVĚT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716016" y="609329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PAPÁNÍ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23528" y="5373216"/>
            <a:ext cx="2016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KNIHA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67544" y="162880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ZABARVENÁ</a:t>
            </a:r>
            <a:endParaRPr lang="cs-CZ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660232" y="162880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NEUTRÁLNÍ</a:t>
            </a:r>
            <a:endParaRPr lang="cs-CZ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33333E-6 L 0.70868 -0.321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" y="-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-0.68507 -0.3217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" y="-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22222E-6 L 0.70868 -0.3319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1042 L 0.46458 -0.237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3148 L 0.2283 -0.1430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8 2.22222E-6 L -0.68507 -0.3319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42 -0.00926 L 0.03142 -0.3425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.00394 L 0.46458 -0.1497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8 -0.01042 L -0.44896 -0.248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-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394 L -0.68489 -0.1497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" y="-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Rozliš </a:t>
            </a:r>
            <a:r>
              <a:rPr lang="cs-CZ" smtClean="0"/>
              <a:t>slova </a:t>
            </a:r>
            <a:r>
              <a:rPr lang="cs-CZ" smtClean="0">
                <a:solidFill>
                  <a:schemeClr val="accent2">
                    <a:lumMod val="75000"/>
                  </a:schemeClr>
                </a:solidFill>
              </a:rPr>
              <a:t>lichotná </a:t>
            </a:r>
            <a:r>
              <a:rPr lang="cs-CZ" dirty="0" smtClean="0"/>
              <a:t>a </a:t>
            </a:r>
            <a:r>
              <a:rPr lang="cs-CZ" dirty="0" smtClean="0">
                <a:solidFill>
                  <a:srgbClr val="00B0F0"/>
                </a:solidFill>
              </a:rPr>
              <a:t>hanlivá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142976" y="2928934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ponožka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071802" y="4572008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err="1" smtClean="0"/>
              <a:t>ségra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858016" y="5500702"/>
            <a:ext cx="1214446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barabizna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357950" y="3286124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err="1" smtClean="0"/>
              <a:t>ňufat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1357290" y="4786322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hajat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214810" y="3429000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kanárek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786314" y="5286388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taška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7643834" y="4143380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méďa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928662" y="5786454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kravál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14348" y="4000504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bumbat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4857752" y="1785926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err="1" smtClean="0"/>
              <a:t>hulit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3143240" y="5786454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talíř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7072330" y="2143116"/>
            <a:ext cx="1357322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zeleňoučká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357818" y="4214818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rádio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2928926" y="2571744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err="1" smtClean="0"/>
              <a:t>dovča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642910" y="1714488"/>
            <a:ext cx="114300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hotel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132856"/>
            <a:ext cx="7488832" cy="3888432"/>
          </a:xfrm>
        </p:spPr>
        <p:txBody>
          <a:bodyPr>
            <a:noAutofit/>
          </a:bodyPr>
          <a:lstStyle/>
          <a:p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</a:t>
            </a: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:</a:t>
            </a:r>
            <a:b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</a:b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/>
            </a:r>
            <a:b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STYBLÍK, V. a kol. Český jazyk pro 4. ročník ZŠ. Praha : SPN, 2004. ISBN 80-7235-262-8.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16–17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</a:t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STYBLÍK, V. a kol. Český jazyk pro 4. ročník ZŠ – Pracovní sešit. Praha : SPN, 2004. ISBN 80-7235-166-4.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</a:t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ZIMOVÁ, L. Český jazyk v sešitech pro 1. stupeň ZŠ – </a:t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 SLOVU. Praha : FORTUNA, 1993. ISBN 80-7168-010-9,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60-62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</a:t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ZIMOVÁ, L. Český jazyk v sešitech pro 1. stupeň ZŠ – </a:t>
            </a:r>
            <a:br>
              <a:rPr lang="cs-CZ" sz="1600" i="1" dirty="0" smtClean="0">
                <a:latin typeface="Courier New" pitchFamily="49" charset="0"/>
                <a:cs typeface="Courier New" pitchFamily="49" charset="0"/>
              </a:rPr>
            </a:b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 SLOVU – pracovní sešit. Praha : FORTUNA, 1993. ISBN 80-7168-013-3,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26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dirty="0" smtClean="0"/>
              <a:t/>
            </a:r>
            <a:br>
              <a:rPr lang="cs-CZ" sz="1400" dirty="0" smtClean="0"/>
            </a:b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387</TotalTime>
  <Words>291</Words>
  <Application>Microsoft Office PowerPoint</Application>
  <PresentationFormat>Předvádění na obrazovce (4:3)</PresentationFormat>
  <Paragraphs>107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Medián</vt:lpstr>
      <vt:lpstr>Snímek 1</vt:lpstr>
      <vt:lpstr>Snímek 2</vt:lpstr>
      <vt:lpstr>SLOVO</vt:lpstr>
      <vt:lpstr>BEZ CITOVÉHO ZABARVENÍ </vt:lpstr>
      <vt:lpstr>Snímek 5</vt:lpstr>
      <vt:lpstr>Rozhodni, které slovo je s citovým zabarvením a které je neutrální</vt:lpstr>
      <vt:lpstr>Rozliš slova lichotná a hanlivá</vt:lpstr>
      <vt:lpstr>Seznam použité literatury a pramenů:  STYBLÍK, V. a kol. Český jazyk pro 4. ročník ZŠ. Praha : SPN, 2004. ISBN 80-7235-262-8. s. 16–17.   STYBLÍK, V. a kol. Český jazyk pro 4. ročník ZŠ – Pracovní sešit. Praha : SPN, 2004. ISBN 80-7235-166-4. s. 5.  ZIMOVÁ, L. Český jazyk v sešitech pro 1. stupeň ZŠ –  O SLOVU. Praha : FORTUNA, 1993. ISBN 80-7168-010-9, s. 60-62.  ZIMOVÁ, L. Český jazyk v sešitech pro 1. stupeň ZŠ –  O SLOVU – pracovní sešit. Praha : FORTUNA, 1993. ISBN 80-7168-013-3, s. 26.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oem</dc:creator>
  <cp:lastModifiedBy>PC7</cp:lastModifiedBy>
  <cp:revision>52</cp:revision>
  <dcterms:created xsi:type="dcterms:W3CDTF">2012-10-07T17:05:33Z</dcterms:created>
  <dcterms:modified xsi:type="dcterms:W3CDTF">2013-01-26T19:33:18Z</dcterms:modified>
</cp:coreProperties>
</file>