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  <p:sldMasterId id="2147483792" r:id="rId2"/>
    <p:sldMasterId id="2147483804" r:id="rId3"/>
    <p:sldMasterId id="2147483816" r:id="rId4"/>
  </p:sldMasterIdLst>
  <p:notesMasterIdLst>
    <p:notesMasterId r:id="rId22"/>
  </p:notesMasterIdLst>
  <p:sldIdLst>
    <p:sldId id="266" r:id="rId5"/>
    <p:sldId id="267" r:id="rId6"/>
    <p:sldId id="256" r:id="rId7"/>
    <p:sldId id="258" r:id="rId8"/>
    <p:sldId id="259" r:id="rId9"/>
    <p:sldId id="261" r:id="rId10"/>
    <p:sldId id="262" r:id="rId11"/>
    <p:sldId id="263" r:id="rId12"/>
    <p:sldId id="265" r:id="rId13"/>
    <p:sldId id="264" r:id="rId14"/>
    <p:sldId id="269" r:id="rId15"/>
    <p:sldId id="273" r:id="rId16"/>
    <p:sldId id="274" r:id="rId17"/>
    <p:sldId id="275" r:id="rId18"/>
    <p:sldId id="276" r:id="rId19"/>
    <p:sldId id="277" r:id="rId20"/>
    <p:sldId id="268" r:id="rId2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8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BC71F0-17CC-40F1-AEF0-A5FE864A0E41}" type="datetimeFigureOut">
              <a:rPr lang="cs-CZ" smtClean="0"/>
              <a:t>27.4.2014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FC68EB-3CA6-4550-A217-54B4DBBECC0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7330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cs-CZ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cs-CZ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27.4.2014</a:t>
            </a:fld>
            <a:endParaRPr lang="cs-CZ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27.4.2014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27.4.2014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27.4.2014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3848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27.4.2014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5431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27.4.2014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9034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27.4.2014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49240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27.4.2014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79236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27.4.2014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1957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27.4.2014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66842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27.4.2014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4099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27.4.2014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27.4.2014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76720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27.4.2014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37585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27.4.2014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04192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27.4.2014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181850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27.4.2014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632835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27.4.2014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356704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27.4.2014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696488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27.4.2014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199310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27.4.2014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078936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27.4.2014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8902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27.4.2014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27.4.2014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015448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27.4.2014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786031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27.4.2014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185203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27.4.2014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89414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27.4.2014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355766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27.4.2014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267878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27.4.2014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04691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27.4.2014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87399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27.4.2014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08308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27.4.2014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5866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27.4.2014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27.4.2014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267933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27.4.2014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51752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27.4.2014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103191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27.4.2014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51857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27.4.2014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165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27.4.2014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27.4.2014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27.4.2014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27.4.2014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27.4.2014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95EC1D4A-A796-47C3-A63E-CE236FB377E2}" type="datetimeFigureOut">
              <a:rPr lang="cs-CZ" smtClean="0"/>
              <a:t>27.4.2014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27.4.2014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7816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27.4.2014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3918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27.4.2014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4446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www.zs-mozartova.cz/" TargetMode="External"/><Relationship Id="rId5" Type="http://schemas.openxmlformats.org/officeDocument/2006/relationships/hyperlink" Target="mailto:kundrum@centrum.cz" TargetMode="Externa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hyperlink" Target="http://www.google.cz/url?sa=i&amp;rct=j&amp;q=&amp;esrc=s&amp;source=images&amp;cd=&amp;cad=rja&amp;uact=8&amp;docid=A-FNzuoi5jtDNM&amp;tbnid=sWBmrHUm6j5J1M:&amp;ved=0CAUQjRw&amp;url=http://www.barrandoviny.cz/akce/open-art-festival-barrandov/&amp;ei=HrFQU5_7D8SsO_PVgIAD&amp;bvm=bv.65058239,d.ZWU&amp;psig=AFQjCNHg5Th7fz80qVUcCZRCPD7Jr_XUKQ&amp;ust=1397883475852008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204864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</a:br>
            <a:endParaRPr lang="cs-CZ" sz="2000" dirty="0">
              <a:solidFill>
                <a:prstClr val="black"/>
              </a:solidFill>
            </a:endParaRPr>
          </a:p>
        </p:txBody>
      </p:sp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6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3568" y="3871501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b="1" i="1" dirty="0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lang="cs-CZ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b="1" i="1" dirty="0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lang="cs-CZ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1569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admin\AppData\Local\Microsoft\Windows\Temporary Internet Files\Content.IE5\TAP9CWHJ\MC90028749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23459"/>
            <a:ext cx="2231679" cy="1246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admin\AppData\Local\Microsoft\Windows\Temporary Internet Files\Content.IE5\UBC11F21\MC900280496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4978" y="2271669"/>
            <a:ext cx="2866652" cy="3136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ovéPole 1"/>
          <p:cNvSpPr txBox="1"/>
          <p:nvPr/>
        </p:nvSpPr>
        <p:spPr>
          <a:xfrm>
            <a:off x="2339752" y="692696"/>
            <a:ext cx="4968552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prstClr val="black"/>
                </a:solidFill>
                <a:latin typeface="Century Gothic"/>
              </a:rPr>
              <a:t>       </a:t>
            </a:r>
            <a:r>
              <a:rPr lang="cs-CZ" sz="4000" b="1" i="1" dirty="0" smtClean="0">
                <a:solidFill>
                  <a:srgbClr val="C00000"/>
                </a:solidFill>
                <a:latin typeface="Century Gothic"/>
              </a:rPr>
              <a:t> Jak se žilo? 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467544" y="1845437"/>
            <a:ext cx="850425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sz="3600" b="1" i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 pracovali většinou jen </a:t>
            </a:r>
            <a:r>
              <a:rPr lang="cs-CZ" sz="3600" b="1" i="1" dirty="0" smtClean="0">
                <a:solidFill>
                  <a:srgbClr val="C00000"/>
                </a:solidFill>
                <a:latin typeface="+mj-lt"/>
              </a:rPr>
              <a:t>muži,</a:t>
            </a:r>
          </a:p>
          <a:p>
            <a:r>
              <a:rPr lang="cs-CZ" sz="3600" b="1" i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    </a:t>
            </a:r>
            <a:r>
              <a:rPr lang="cs-CZ" sz="3600" b="1" i="1" dirty="0" smtClean="0">
                <a:solidFill>
                  <a:srgbClr val="C00000"/>
                </a:solidFill>
                <a:latin typeface="+mj-lt"/>
              </a:rPr>
              <a:t>ženy</a:t>
            </a:r>
            <a:r>
              <a:rPr lang="cs-CZ" sz="3600" b="1" i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 se staraly o domácnost a děti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451857" y="3239782"/>
            <a:ext cx="668484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sz="3600" b="1" i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 v sobotu se pracovalo, </a:t>
            </a:r>
          </a:p>
          <a:p>
            <a:r>
              <a:rPr lang="cs-CZ" sz="3600" b="1" i="1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 </a:t>
            </a:r>
            <a:r>
              <a:rPr lang="cs-CZ" sz="3600" b="1" i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   na odpočinek byla </a:t>
            </a:r>
            <a:r>
              <a:rPr lang="cs-CZ" sz="3600" b="1" i="1" dirty="0" smtClean="0">
                <a:solidFill>
                  <a:srgbClr val="C00000"/>
                </a:solidFill>
                <a:latin typeface="+mj-lt"/>
              </a:rPr>
              <a:t>neděle</a:t>
            </a:r>
            <a:endParaRPr lang="cs-CZ" sz="3600" b="1" i="1" dirty="0" smtClean="0">
              <a:solidFill>
                <a:schemeClr val="accent4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451859" y="4725144"/>
            <a:ext cx="858119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sz="3600" b="1" i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 chodilo se na </a:t>
            </a:r>
            <a:r>
              <a:rPr lang="cs-CZ" sz="3600" b="1" i="1" dirty="0" smtClean="0">
                <a:solidFill>
                  <a:srgbClr val="C00000"/>
                </a:solidFill>
                <a:latin typeface="+mj-lt"/>
              </a:rPr>
              <a:t>výlety</a:t>
            </a:r>
            <a:r>
              <a:rPr lang="cs-CZ" sz="3600" b="1" i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, oblíbené bylo</a:t>
            </a:r>
          </a:p>
          <a:p>
            <a:r>
              <a:rPr lang="cs-CZ" sz="3600" b="1" i="1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 </a:t>
            </a:r>
            <a:r>
              <a:rPr lang="cs-CZ" sz="3600" b="1" i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   </a:t>
            </a:r>
            <a:r>
              <a:rPr lang="cs-CZ" sz="3600" b="1" i="1" dirty="0" smtClean="0">
                <a:solidFill>
                  <a:srgbClr val="C00000"/>
                </a:solidFill>
                <a:latin typeface="+mj-lt"/>
              </a:rPr>
              <a:t> kino </a:t>
            </a:r>
            <a:r>
              <a:rPr lang="cs-CZ" sz="3600" b="1" i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(němý film) a </a:t>
            </a:r>
            <a:r>
              <a:rPr lang="cs-CZ" sz="3600" b="1" i="1" dirty="0" smtClean="0">
                <a:solidFill>
                  <a:srgbClr val="C00000"/>
                </a:solidFill>
                <a:latin typeface="+mj-lt"/>
              </a:rPr>
              <a:t>rozhlas</a:t>
            </a:r>
          </a:p>
        </p:txBody>
      </p:sp>
      <p:pic>
        <p:nvPicPr>
          <p:cNvPr id="2053" name="Picture 5" descr="C:\Users\admin\AppData\Local\Microsoft\Windows\Temporary Internet Files\Content.IE5\HQEFM449\MC900432653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9122" y="4912956"/>
            <a:ext cx="1932508" cy="1932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3802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9" name="Picture 7" descr="C:\Users\admin\AppData\Local\Microsoft\Windows\Temporary Internet Files\Content.IE5\NSJODEZW\MC90031215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719899"/>
            <a:ext cx="1801368" cy="18443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C:\Users\admin\AppData\Local\Microsoft\Windows\Temporary Internet Files\Content.IE5\HQEFM449\MC900023415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5854" y="1168393"/>
            <a:ext cx="1597457" cy="17849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Users\admin\AppData\Local\Microsoft\Windows\Temporary Internet Files\Content.IE5\UBC11F21\MC900390930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6880" y="3645023"/>
            <a:ext cx="3644716" cy="2951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ovéPole 1"/>
          <p:cNvSpPr txBox="1"/>
          <p:nvPr/>
        </p:nvSpPr>
        <p:spPr>
          <a:xfrm>
            <a:off x="463140" y="645108"/>
            <a:ext cx="845135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sz="3600" b="1" i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 oblíbené se stalo cvičení v </a:t>
            </a:r>
            <a:r>
              <a:rPr lang="cs-CZ" sz="3600" b="1" i="1" dirty="0" smtClean="0">
                <a:solidFill>
                  <a:srgbClr val="C00000"/>
                </a:solidFill>
                <a:latin typeface="+mj-lt"/>
              </a:rPr>
              <a:t>Sokole,</a:t>
            </a:r>
          </a:p>
          <a:p>
            <a:r>
              <a:rPr lang="cs-CZ" sz="3600" b="1" i="1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 </a:t>
            </a:r>
            <a:r>
              <a:rPr lang="cs-CZ" sz="3600" b="1" i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    </a:t>
            </a:r>
            <a:r>
              <a:rPr lang="cs-CZ" sz="3600" b="1" i="1" dirty="0" smtClean="0">
                <a:solidFill>
                  <a:srgbClr val="C00000"/>
                </a:solidFill>
                <a:latin typeface="+mj-lt"/>
              </a:rPr>
              <a:t>turistka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482471" y="2060848"/>
            <a:ext cx="77508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cs-CZ" sz="3600" b="1" i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 školní docházka byla povinná</a:t>
            </a:r>
            <a:endParaRPr lang="cs-CZ" sz="3600" b="1" i="1" dirty="0" smtClean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476531" y="3044859"/>
            <a:ext cx="673453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sz="3600" b="1" i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 </a:t>
            </a:r>
            <a:r>
              <a:rPr lang="cs-CZ" sz="3600" b="1" i="1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 </a:t>
            </a:r>
            <a:r>
              <a:rPr lang="cs-CZ" sz="3600" b="1" i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aktivně pracovala dětská </a:t>
            </a:r>
          </a:p>
          <a:p>
            <a:r>
              <a:rPr lang="cs-CZ" sz="3600" b="1" i="1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 </a:t>
            </a:r>
            <a:r>
              <a:rPr lang="cs-CZ" sz="3600" b="1" i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    organizace </a:t>
            </a:r>
            <a:r>
              <a:rPr lang="cs-CZ" sz="3600" b="1" i="1" dirty="0" smtClean="0">
                <a:solidFill>
                  <a:srgbClr val="C00000"/>
                </a:solidFill>
                <a:latin typeface="+mj-lt"/>
              </a:rPr>
              <a:t>Skaut - Junák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463140" y="4509119"/>
            <a:ext cx="823174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sz="3600" b="1" i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 </a:t>
            </a:r>
            <a:r>
              <a:rPr lang="cs-CZ" sz="3600" b="1" i="1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 </a:t>
            </a:r>
            <a:r>
              <a:rPr lang="cs-CZ" sz="3600" b="1" i="1" dirty="0" smtClean="0">
                <a:solidFill>
                  <a:srgbClr val="C00000"/>
                </a:solidFill>
                <a:latin typeface="+mj-lt"/>
              </a:rPr>
              <a:t>Rychlé šípy </a:t>
            </a:r>
            <a:r>
              <a:rPr lang="cs-CZ" sz="36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prožívají své příběhy </a:t>
            </a:r>
          </a:p>
          <a:p>
            <a:r>
              <a:rPr lang="cs-CZ" sz="36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cs-CZ" sz="36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   za první republiky</a:t>
            </a:r>
          </a:p>
        </p:txBody>
      </p:sp>
    </p:spTree>
    <p:extLst>
      <p:ext uri="{BB962C8B-B14F-4D97-AF65-F5344CB8AC3E}">
        <p14:creationId xmlns:p14="http://schemas.microsoft.com/office/powerpoint/2010/main" val="2833182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63140" y="645108"/>
            <a:ext cx="859882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sz="3600" b="1" i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 život nebyl tak uspěchaný, důležité</a:t>
            </a:r>
          </a:p>
          <a:p>
            <a:r>
              <a:rPr lang="cs-CZ" sz="3600" b="1" i="1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 </a:t>
            </a:r>
            <a:r>
              <a:rPr lang="cs-CZ" sz="3600" b="1" i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   byly vlastnosti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463138" y="4365104"/>
            <a:ext cx="85443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sz="3600" b="1" i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 většina lidí je ctila a podle nich žila</a:t>
            </a:r>
            <a:endParaRPr lang="cs-CZ" sz="3600" b="1" i="1" dirty="0" smtClean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4" name="Zaoblený obdélník 3"/>
          <p:cNvSpPr/>
          <p:nvPr/>
        </p:nvSpPr>
        <p:spPr>
          <a:xfrm>
            <a:off x="1187624" y="2260104"/>
            <a:ext cx="2592288" cy="9144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b="1" dirty="0" smtClean="0">
                <a:latin typeface="Bookman Old Style" panose="02050604050505020204" pitchFamily="18" charset="0"/>
              </a:rPr>
              <a:t>slušnost</a:t>
            </a:r>
            <a:endParaRPr lang="cs-CZ" sz="3200" b="1" dirty="0">
              <a:latin typeface="Bookman Old Style" panose="02050604050505020204" pitchFamily="18" charset="0"/>
            </a:endParaRPr>
          </a:p>
        </p:txBody>
      </p:sp>
      <p:sp>
        <p:nvSpPr>
          <p:cNvPr id="5" name="Zaoblený obdélník 4"/>
          <p:cNvSpPr/>
          <p:nvPr/>
        </p:nvSpPr>
        <p:spPr>
          <a:xfrm>
            <a:off x="4745235" y="3174504"/>
            <a:ext cx="2592288" cy="9144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b="1" dirty="0" smtClean="0">
                <a:latin typeface="Bookman Old Style" panose="02050604050505020204" pitchFamily="18" charset="0"/>
              </a:rPr>
              <a:t>zdvořilost</a:t>
            </a:r>
            <a:endParaRPr lang="cs-CZ" sz="3200" b="1" dirty="0">
              <a:latin typeface="Bookman Old Style" panose="02050604050505020204" pitchFamily="18" charset="0"/>
            </a:endParaRPr>
          </a:p>
        </p:txBody>
      </p:sp>
      <p:sp>
        <p:nvSpPr>
          <p:cNvPr id="6" name="Zaoblený obdélník 5"/>
          <p:cNvSpPr/>
          <p:nvPr/>
        </p:nvSpPr>
        <p:spPr>
          <a:xfrm>
            <a:off x="5220072" y="1698350"/>
            <a:ext cx="2592288" cy="9144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b="1" dirty="0" smtClean="0">
                <a:latin typeface="Bookman Old Style" panose="02050604050505020204" pitchFamily="18" charset="0"/>
              </a:rPr>
              <a:t>úcta</a:t>
            </a:r>
            <a:endParaRPr lang="cs-CZ" sz="3200" b="1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2480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  <p:bldP spid="5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319762" y="397718"/>
            <a:ext cx="4968552" cy="132343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prstClr val="black"/>
                </a:solidFill>
                <a:latin typeface="Century Gothic"/>
              </a:rPr>
              <a:t>      Hospodářská  </a:t>
            </a:r>
          </a:p>
          <a:p>
            <a:r>
              <a:rPr lang="cs-CZ" sz="4000" b="1" i="1" dirty="0">
                <a:solidFill>
                  <a:prstClr val="black"/>
                </a:solidFill>
                <a:latin typeface="Century Gothic"/>
              </a:rPr>
              <a:t> </a:t>
            </a:r>
            <a:r>
              <a:rPr lang="cs-CZ" sz="4000" b="1" i="1" dirty="0" smtClean="0">
                <a:solidFill>
                  <a:prstClr val="black"/>
                </a:solidFill>
                <a:latin typeface="Century Gothic"/>
              </a:rPr>
              <a:t>           krize</a:t>
            </a:r>
            <a:r>
              <a:rPr lang="cs-CZ" sz="4000" b="1" i="1" dirty="0" smtClean="0">
                <a:solidFill>
                  <a:schemeClr val="tx2"/>
                </a:solidFill>
                <a:latin typeface="Century Gothic"/>
              </a:rPr>
              <a:t> 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463139" y="1988840"/>
            <a:ext cx="802655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sz="3600" b="1" i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 </a:t>
            </a:r>
            <a:r>
              <a:rPr lang="cs-CZ" sz="3600" b="1" i="1" dirty="0" smtClean="0">
                <a:latin typeface="+mj-lt"/>
              </a:rPr>
              <a:t>od počátku 30. let začala klesat </a:t>
            </a:r>
          </a:p>
          <a:p>
            <a:r>
              <a:rPr lang="cs-CZ" sz="3600" b="1" i="1" dirty="0">
                <a:latin typeface="+mj-lt"/>
              </a:rPr>
              <a:t> </a:t>
            </a:r>
            <a:r>
              <a:rPr lang="cs-CZ" sz="3600" b="1" i="1" dirty="0" smtClean="0">
                <a:latin typeface="+mj-lt"/>
              </a:rPr>
              <a:t>    výroba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469078" y="3068960"/>
            <a:ext cx="762740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sz="3600" b="1" i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 </a:t>
            </a:r>
            <a:r>
              <a:rPr lang="cs-CZ" sz="3600" b="1" i="1" dirty="0" smtClean="0">
                <a:latin typeface="+mj-lt"/>
              </a:rPr>
              <a:t>krize přinesla nezaměstnanost,</a:t>
            </a:r>
          </a:p>
          <a:p>
            <a:r>
              <a:rPr lang="cs-CZ" sz="3600" b="1" i="1" dirty="0">
                <a:latin typeface="+mj-lt"/>
              </a:rPr>
              <a:t> </a:t>
            </a:r>
            <a:r>
              <a:rPr lang="cs-CZ" sz="3600" b="1" i="1" dirty="0" smtClean="0">
                <a:latin typeface="+mj-lt"/>
              </a:rPr>
              <a:t>    horší životní podmínky, rozdíly </a:t>
            </a:r>
            <a:endParaRPr lang="cs-CZ" sz="3600" b="1" i="1" dirty="0">
              <a:latin typeface="+mj-lt"/>
            </a:endParaRPr>
          </a:p>
          <a:p>
            <a:r>
              <a:rPr lang="cs-CZ" sz="3600" b="1" i="1" dirty="0" smtClean="0">
                <a:latin typeface="+mj-lt"/>
              </a:rPr>
              <a:t>     ve společnosti </a:t>
            </a:r>
          </a:p>
        </p:txBody>
      </p:sp>
      <p:pic>
        <p:nvPicPr>
          <p:cNvPr id="6147" name="Picture 3" descr="C:\Users\admin\AppData\Local\Microsoft\Windows\Temporary Internet Files\Content.IE5\HQEFM449\MP900382665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6353" y="4350378"/>
            <a:ext cx="3108225" cy="2220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6911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2483768" y="692696"/>
            <a:ext cx="4392488" cy="132343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prstClr val="black"/>
                </a:solidFill>
                <a:latin typeface="Century Gothic"/>
              </a:rPr>
              <a:t>      Zánik první  </a:t>
            </a:r>
          </a:p>
          <a:p>
            <a:r>
              <a:rPr lang="cs-CZ" sz="4000" b="1" i="1" dirty="0">
                <a:solidFill>
                  <a:prstClr val="black"/>
                </a:solidFill>
                <a:latin typeface="Century Gothic"/>
              </a:rPr>
              <a:t> </a:t>
            </a:r>
            <a:r>
              <a:rPr lang="cs-CZ" sz="4000" b="1" i="1" dirty="0" smtClean="0">
                <a:solidFill>
                  <a:prstClr val="black"/>
                </a:solidFill>
                <a:latin typeface="Century Gothic"/>
              </a:rPr>
              <a:t>      republiky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454334" y="2015134"/>
            <a:ext cx="7483139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sz="3600" b="1" i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 v roce 1935 se stal nástupcem</a:t>
            </a:r>
          </a:p>
          <a:p>
            <a:r>
              <a:rPr lang="cs-CZ" sz="3600" b="1" i="1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 </a:t>
            </a:r>
            <a:r>
              <a:rPr lang="cs-CZ" sz="3600" b="1" i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   </a:t>
            </a:r>
          </a:p>
          <a:p>
            <a:r>
              <a:rPr lang="cs-CZ" sz="3600" b="1" i="1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 </a:t>
            </a:r>
            <a:r>
              <a:rPr lang="cs-CZ" sz="3600" b="1" i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   ……………………………….,</a:t>
            </a:r>
          </a:p>
          <a:p>
            <a:r>
              <a:rPr lang="cs-CZ" sz="3600" b="1" i="1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 </a:t>
            </a:r>
            <a:r>
              <a:rPr lang="cs-CZ" sz="3600" b="1" i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   </a:t>
            </a:r>
          </a:p>
          <a:p>
            <a:r>
              <a:rPr lang="cs-CZ" sz="3600" b="1" i="1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 </a:t>
            </a:r>
            <a:r>
              <a:rPr lang="cs-CZ" sz="3600" b="1" i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    novým prezidentem </a:t>
            </a:r>
          </a:p>
          <a:p>
            <a:r>
              <a:rPr lang="cs-CZ" sz="3600" b="1" i="1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 </a:t>
            </a:r>
            <a:r>
              <a:rPr lang="cs-CZ" sz="3600" b="1" i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   </a:t>
            </a:r>
          </a:p>
          <a:p>
            <a:r>
              <a:rPr lang="cs-CZ" sz="3600" b="1" i="1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 </a:t>
            </a:r>
            <a:r>
              <a:rPr lang="cs-CZ" sz="3600" b="1" i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    ……………………………….</a:t>
            </a:r>
          </a:p>
        </p:txBody>
      </p:sp>
      <p:sp>
        <p:nvSpPr>
          <p:cNvPr id="5" name="Zaoblený obdélník 4"/>
          <p:cNvSpPr/>
          <p:nvPr/>
        </p:nvSpPr>
        <p:spPr>
          <a:xfrm>
            <a:off x="2481196" y="2636912"/>
            <a:ext cx="3204356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i="1" dirty="0" smtClean="0">
                <a:latin typeface="Bookman Old Style" panose="02050604050505020204" pitchFamily="18" charset="0"/>
              </a:rPr>
              <a:t>T. G. Masaryka</a:t>
            </a:r>
            <a:endParaRPr lang="cs-CZ" sz="2400" b="1" i="1" dirty="0">
              <a:latin typeface="Bookman Old Style" panose="02050604050505020204" pitchFamily="18" charset="0"/>
            </a:endParaRPr>
          </a:p>
        </p:txBody>
      </p:sp>
      <p:sp>
        <p:nvSpPr>
          <p:cNvPr id="6" name="Zaoblený obdélník 5"/>
          <p:cNvSpPr/>
          <p:nvPr/>
        </p:nvSpPr>
        <p:spPr>
          <a:xfrm>
            <a:off x="2482482" y="4869160"/>
            <a:ext cx="3204356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i="1" dirty="0" smtClean="0">
                <a:latin typeface="Bookman Old Style" panose="02050604050505020204" pitchFamily="18" charset="0"/>
              </a:rPr>
              <a:t>Eduard Beneš</a:t>
            </a:r>
            <a:endParaRPr lang="cs-CZ" sz="2400" b="1" i="1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5205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 animBg="1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69078" y="836712"/>
            <a:ext cx="69878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sz="3600" b="1" i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 </a:t>
            </a:r>
            <a:r>
              <a:rPr lang="cs-CZ" sz="3600" b="1" i="1" dirty="0" smtClean="0">
                <a:latin typeface="+mj-lt"/>
              </a:rPr>
              <a:t>E. Beneš se snažil posílit stát 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463139" y="1988840"/>
            <a:ext cx="799930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sz="3600" b="1" i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 </a:t>
            </a:r>
            <a:r>
              <a:rPr lang="cs-CZ" sz="3600" b="1" i="1" dirty="0" smtClean="0">
                <a:latin typeface="+mj-lt"/>
              </a:rPr>
              <a:t>v </a:t>
            </a:r>
            <a:r>
              <a:rPr lang="cs-CZ" sz="3600" b="1" i="1" dirty="0" smtClean="0">
                <a:solidFill>
                  <a:srgbClr val="C00000"/>
                </a:solidFill>
                <a:latin typeface="+mj-lt"/>
              </a:rPr>
              <a:t>Německu</a:t>
            </a:r>
            <a:r>
              <a:rPr lang="cs-CZ" sz="3600" b="1" i="1" dirty="0" smtClean="0">
                <a:latin typeface="+mj-lt"/>
              </a:rPr>
              <a:t> se stále více rozpíná</a:t>
            </a:r>
          </a:p>
          <a:p>
            <a:r>
              <a:rPr lang="cs-CZ" sz="3600" b="1" i="1" dirty="0">
                <a:latin typeface="+mj-lt"/>
              </a:rPr>
              <a:t> </a:t>
            </a:r>
            <a:r>
              <a:rPr lang="cs-CZ" sz="3600" b="1" i="1" dirty="0" smtClean="0">
                <a:latin typeface="+mj-lt"/>
              </a:rPr>
              <a:t>    </a:t>
            </a:r>
            <a:r>
              <a:rPr lang="cs-CZ" sz="3600" b="1" i="1" dirty="0" smtClean="0">
                <a:solidFill>
                  <a:srgbClr val="C00000"/>
                </a:solidFill>
                <a:latin typeface="+mj-lt"/>
              </a:rPr>
              <a:t>nacionalismus</a:t>
            </a:r>
            <a:r>
              <a:rPr lang="cs-CZ" sz="3600" b="1" i="1" dirty="0" smtClean="0">
                <a:latin typeface="+mj-lt"/>
              </a:rPr>
              <a:t> v čele s </a:t>
            </a:r>
            <a:endParaRPr lang="cs-CZ" sz="3600" b="1" i="1" dirty="0">
              <a:latin typeface="+mj-lt"/>
            </a:endParaRPr>
          </a:p>
          <a:p>
            <a:r>
              <a:rPr lang="cs-CZ" sz="3600" b="1" i="1" dirty="0" smtClean="0">
                <a:latin typeface="+mj-lt"/>
              </a:rPr>
              <a:t>     </a:t>
            </a:r>
            <a:r>
              <a:rPr lang="cs-CZ" sz="3600" b="1" i="1" dirty="0" smtClean="0">
                <a:solidFill>
                  <a:srgbClr val="C00000"/>
                </a:solidFill>
                <a:latin typeface="+mj-lt"/>
              </a:rPr>
              <a:t>Adolfem Hitlerem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449514" y="4293096"/>
            <a:ext cx="841448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sz="3600" b="1" i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 </a:t>
            </a:r>
            <a:r>
              <a:rPr lang="cs-CZ" sz="3600" b="1" i="1" dirty="0" smtClean="0">
                <a:latin typeface="+mj-lt"/>
              </a:rPr>
              <a:t>v roce </a:t>
            </a:r>
            <a:r>
              <a:rPr lang="cs-CZ" sz="3600" b="1" i="1" dirty="0" smtClean="0">
                <a:solidFill>
                  <a:srgbClr val="C00000"/>
                </a:solidFill>
                <a:latin typeface="+mj-lt"/>
              </a:rPr>
              <a:t>1938</a:t>
            </a:r>
            <a:r>
              <a:rPr lang="cs-CZ" sz="3600" b="1" i="1" dirty="0" smtClean="0">
                <a:latin typeface="+mj-lt"/>
              </a:rPr>
              <a:t> – </a:t>
            </a:r>
            <a:r>
              <a:rPr lang="cs-CZ" sz="3600" b="1" i="1" dirty="0" smtClean="0">
                <a:solidFill>
                  <a:srgbClr val="C00000"/>
                </a:solidFill>
                <a:latin typeface="+mj-lt"/>
              </a:rPr>
              <a:t>Mnichovská dohoda</a:t>
            </a:r>
          </a:p>
          <a:p>
            <a:r>
              <a:rPr lang="cs-CZ" sz="3600" b="1" i="1" dirty="0">
                <a:latin typeface="+mj-lt"/>
              </a:rPr>
              <a:t> </a:t>
            </a:r>
            <a:r>
              <a:rPr lang="cs-CZ" sz="3600" b="1" i="1" dirty="0" smtClean="0">
                <a:latin typeface="+mj-lt"/>
              </a:rPr>
              <a:t>   - demokratické Československo</a:t>
            </a:r>
          </a:p>
          <a:p>
            <a:r>
              <a:rPr lang="cs-CZ" sz="3600" b="1" i="1" dirty="0">
                <a:latin typeface="+mj-lt"/>
              </a:rPr>
              <a:t> </a:t>
            </a:r>
            <a:r>
              <a:rPr lang="cs-CZ" sz="3600" b="1" i="1" dirty="0" smtClean="0">
                <a:latin typeface="+mj-lt"/>
              </a:rPr>
              <a:t>   přestává existovat</a:t>
            </a:r>
          </a:p>
        </p:txBody>
      </p:sp>
    </p:spTree>
    <p:extLst>
      <p:ext uri="{BB962C8B-B14F-4D97-AF65-F5344CB8AC3E}">
        <p14:creationId xmlns:p14="http://schemas.microsoft.com/office/powerpoint/2010/main" val="4255335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solidFill>
                <a:prstClr val="black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78726" y="943564"/>
            <a:ext cx="8136904" cy="57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b="1" i="1" dirty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b="1" i="1" dirty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600" b="1" i="1" dirty="0" smtClean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Seznam použité literatury a pramenů: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ČAPKA, </a:t>
            </a:r>
            <a:r>
              <a:rPr lang="cs-CZ" sz="1600" i="1" dirty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F</a:t>
            </a:r>
            <a:r>
              <a:rPr lang="cs-CZ" sz="1600" i="1" dirty="0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. Vlastivěda 5. Významné události nových českých dějin, učebnice pro 5.ročník. Brno: Nová škola, 2013. ISBN 978-80-7289-480-2. s. 25 – 27.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i="1" dirty="0">
              <a:solidFill>
                <a:prstClr val="black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ČAPKA, F. Člověk a jeho svět. Lidé a čas. Obrazy z novějších českých dějin. Všeň: Alter, 2012. ISBN 978-80-7245-229-3. s. 59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Dlouhý, A., Chmelařová, H. Pracovní listy k učebnici Obrazy z novějších českých dějin. Všeň: ALTER, 2011. 47 s. ISBN 80-7168-013-3. </a:t>
            </a:r>
            <a:endParaRPr lang="cs-CZ" sz="1600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b="1" i="1" dirty="0" smtClean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zdroje: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Obrazový materiál je použit z galerie obrázků a klipartů Microsoft Office.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334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22362" y="671791"/>
            <a:ext cx="8136904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Strana 1</a:t>
            </a:r>
            <a:endParaRPr lang="cs-CZ" sz="1600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[OBR.1][cit.2013-11-18]. Dostupný pod licencí </a:t>
            </a:r>
            <a:r>
              <a:rPr lang="cs-CZ" sz="1600" i="1" dirty="0" err="1" smtClean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Creative</a:t>
            </a: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lang="cs-CZ" sz="1600" i="1" dirty="0" err="1" smtClean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Commons</a:t>
            </a: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na WWW:&lt;http://</a:t>
            </a: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commons.wikimedia.org/wiki/</a:t>
            </a:r>
            <a:r>
              <a:rPr lang="cs-CZ" sz="1600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File:Czechoslovakia_COA_large.svg</a:t>
            </a: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&gt;.</a:t>
            </a:r>
            <a:r>
              <a:rPr lang="cs-CZ" sz="1600" dirty="0"/>
              <a:t> </a:t>
            </a:r>
            <a:endParaRPr lang="cs-CZ" sz="1600" dirty="0" smtClean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 smtClean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[</a:t>
            </a: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OBR.2][</a:t>
            </a:r>
            <a:r>
              <a:rPr lang="cs-CZ" sz="1600" i="1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cit.2013-11-18</a:t>
            </a: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].Dostupný </a:t>
            </a:r>
            <a:r>
              <a:rPr lang="cs-CZ" sz="1600" i="1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pod licencí </a:t>
            </a:r>
            <a:r>
              <a:rPr lang="cs-CZ" sz="1600" i="1" dirty="0" err="1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Creative</a:t>
            </a:r>
            <a:r>
              <a:rPr lang="cs-CZ" sz="1600" i="1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lang="cs-CZ" sz="1600" i="1" dirty="0" err="1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Commons</a:t>
            </a:r>
            <a:r>
              <a:rPr lang="cs-CZ" sz="1600" i="1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na </a:t>
            </a:r>
            <a:endParaRPr lang="en-US" sz="1600" i="1" dirty="0" smtClean="0">
              <a:solidFill>
                <a:srgbClr val="000000"/>
              </a:solidFill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WWW:&lt;http</a:t>
            </a: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://</a:t>
            </a: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commons.wikimedia.org/wiki/File:Flag_of_Czechoslovakia.svg</a:t>
            </a:r>
            <a:r>
              <a:rPr lang="en-US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.&gt;.</a:t>
            </a:r>
            <a:endParaRPr lang="cs-CZ" sz="1600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i="1" dirty="0">
              <a:solidFill>
                <a:srgbClr val="000000"/>
              </a:solidFill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000000"/>
              </a:solidFill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Nečíslovaný obrazový materiál je použit z kolekce programu Microsoft PowerPoint.</a:t>
            </a:r>
            <a:endParaRPr lang="cs-CZ" sz="1600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721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solidFill>
                <a:prstClr val="black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217584"/>
              </p:ext>
            </p:extLst>
          </p:nvPr>
        </p:nvGraphicFramePr>
        <p:xfrm>
          <a:off x="467544" y="2492896"/>
          <a:ext cx="8208912" cy="324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Marie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Švandová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Člověk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a jeho svět</a:t>
                      </a:r>
                      <a:endParaRPr lang="cs-CZ" sz="1600" i="1" dirty="0" smtClean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Člověk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a jeho svět</a:t>
                      </a:r>
                      <a:endParaRPr lang="cs-CZ" sz="1600" i="1" dirty="0" smtClean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Vyučovací 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Vlastivěda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5.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České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dějiny 2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Život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za první republiky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VY_32_INOVACE_41.15.ŠVA.VL.5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smtClean="0">
                          <a:latin typeface="Courier New" pitchFamily="49" charset="0"/>
                          <a:cs typeface="Courier New" pitchFamily="49" charset="0"/>
                        </a:rPr>
                        <a:t>25. </a:t>
                      </a: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11. 2013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2140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ile:Flag of Czechoslovakia.sv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340768"/>
            <a:ext cx="7374439" cy="49132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File:Czechoslovakia COA large.sv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4659" y="1322093"/>
            <a:ext cx="3527364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49283" y="1340768"/>
            <a:ext cx="7772400" cy="4267200"/>
          </a:xfrm>
        </p:spPr>
        <p:txBody>
          <a:bodyPr/>
          <a:lstStyle/>
          <a:p>
            <a:r>
              <a:rPr lang="cs-CZ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Život za první republiky</a:t>
            </a:r>
            <a:endParaRPr lang="cs-CZ" i="1" dirty="0">
              <a:solidFill>
                <a:schemeClr val="tx2">
                  <a:lumMod val="60000"/>
                  <a:lumOff val="40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6876256" y="2708920"/>
            <a:ext cx="9566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/>
              <a:t>[Obr. </a:t>
            </a:r>
            <a:r>
              <a:rPr lang="cs-CZ" dirty="0" smtClean="0"/>
              <a:t>2</a:t>
            </a:r>
            <a:r>
              <a:rPr lang="en-US" dirty="0" smtClean="0"/>
              <a:t>]</a:t>
            </a:r>
            <a:endParaRPr lang="cs-CZ" dirty="0"/>
          </a:p>
        </p:txBody>
      </p:sp>
      <p:sp>
        <p:nvSpPr>
          <p:cNvPr id="7" name="Obdélník 6"/>
          <p:cNvSpPr/>
          <p:nvPr/>
        </p:nvSpPr>
        <p:spPr>
          <a:xfrm>
            <a:off x="6928925" y="5517232"/>
            <a:ext cx="9566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/>
              <a:t>[Obr. </a:t>
            </a:r>
            <a:r>
              <a:rPr lang="cs-CZ" dirty="0" smtClean="0"/>
              <a:t>1</a:t>
            </a:r>
            <a:r>
              <a:rPr lang="en-US" dirty="0" smtClean="0"/>
              <a:t>]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71584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2483768" y="692696"/>
            <a:ext cx="4392488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4000" b="1" i="1" dirty="0" smtClean="0">
                <a:latin typeface="+mj-lt"/>
              </a:rPr>
              <a:t>  </a:t>
            </a:r>
            <a:r>
              <a:rPr lang="cs-CZ" sz="4000" b="1" i="1" dirty="0" smtClean="0">
                <a:solidFill>
                  <a:schemeClr val="accent3">
                    <a:lumMod val="75000"/>
                  </a:schemeClr>
                </a:solidFill>
                <a:latin typeface="+mj-lt"/>
              </a:rPr>
              <a:t>První republika</a:t>
            </a:r>
            <a:endParaRPr lang="cs-CZ" sz="4000" b="1" i="1" dirty="0">
              <a:solidFill>
                <a:schemeClr val="accent3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611560" y="1772816"/>
            <a:ext cx="770114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sz="3600" i="1" dirty="0" smtClean="0">
                <a:solidFill>
                  <a:schemeClr val="accent3">
                    <a:lumMod val="75000"/>
                  </a:schemeClr>
                </a:solidFill>
                <a:latin typeface="+mj-lt"/>
              </a:rPr>
              <a:t>Označení pro </a:t>
            </a:r>
            <a:r>
              <a:rPr lang="cs-CZ" sz="3600" b="1" i="1" dirty="0" smtClean="0">
                <a:solidFill>
                  <a:schemeClr val="accent3">
                    <a:lumMod val="75000"/>
                  </a:schemeClr>
                </a:solidFill>
                <a:latin typeface="+mj-lt"/>
              </a:rPr>
              <a:t>Českou republiku</a:t>
            </a:r>
          </a:p>
          <a:p>
            <a:r>
              <a:rPr lang="cs-CZ" sz="3600" i="1" dirty="0">
                <a:solidFill>
                  <a:schemeClr val="accent3">
                    <a:lumMod val="75000"/>
                  </a:schemeClr>
                </a:solidFill>
                <a:latin typeface="+mj-lt"/>
              </a:rPr>
              <a:t> </a:t>
            </a:r>
            <a:r>
              <a:rPr lang="cs-CZ" sz="3600" i="1" dirty="0" smtClean="0">
                <a:solidFill>
                  <a:schemeClr val="accent3">
                    <a:lumMod val="75000"/>
                  </a:schemeClr>
                </a:solidFill>
                <a:latin typeface="+mj-lt"/>
              </a:rPr>
              <a:t>   </a:t>
            </a:r>
            <a:r>
              <a:rPr lang="cs-CZ" sz="3600" b="1" i="1" dirty="0" smtClean="0">
                <a:solidFill>
                  <a:schemeClr val="accent3">
                    <a:lumMod val="75000"/>
                  </a:schemeClr>
                </a:solidFill>
                <a:latin typeface="+mj-lt"/>
              </a:rPr>
              <a:t>od</a:t>
            </a:r>
            <a:r>
              <a:rPr lang="cs-CZ" sz="3600" i="1" dirty="0" smtClean="0">
                <a:solidFill>
                  <a:schemeClr val="accent3">
                    <a:lumMod val="75000"/>
                  </a:schemeClr>
                </a:solidFill>
                <a:latin typeface="+mj-lt"/>
              </a:rPr>
              <a:t> jejího vzniku v roce </a:t>
            </a:r>
            <a:r>
              <a:rPr lang="cs-CZ" sz="3600" b="1" i="1" dirty="0" smtClean="0">
                <a:solidFill>
                  <a:schemeClr val="accent3">
                    <a:lumMod val="75000"/>
                  </a:schemeClr>
                </a:solidFill>
                <a:latin typeface="+mj-lt"/>
              </a:rPr>
              <a:t>1918</a:t>
            </a:r>
          </a:p>
          <a:p>
            <a:r>
              <a:rPr lang="cs-CZ" sz="3600" i="1" dirty="0">
                <a:solidFill>
                  <a:schemeClr val="accent3">
                    <a:lumMod val="75000"/>
                  </a:schemeClr>
                </a:solidFill>
                <a:latin typeface="+mj-lt"/>
              </a:rPr>
              <a:t> </a:t>
            </a:r>
            <a:r>
              <a:rPr lang="cs-CZ" sz="3600" i="1" dirty="0" smtClean="0">
                <a:solidFill>
                  <a:schemeClr val="accent3">
                    <a:lumMod val="75000"/>
                  </a:schemeClr>
                </a:solidFill>
                <a:latin typeface="+mj-lt"/>
              </a:rPr>
              <a:t>   do </a:t>
            </a:r>
            <a:r>
              <a:rPr lang="cs-CZ" sz="3600" b="1" i="1" dirty="0" smtClean="0">
                <a:solidFill>
                  <a:schemeClr val="accent3">
                    <a:lumMod val="75000"/>
                  </a:schemeClr>
                </a:solidFill>
                <a:latin typeface="+mj-lt"/>
              </a:rPr>
              <a:t>Mnichovské dohody 1938</a:t>
            </a:r>
            <a:endParaRPr lang="cs-CZ" sz="3600" b="1" i="1" dirty="0">
              <a:solidFill>
                <a:schemeClr val="accent3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371252" y="3940314"/>
            <a:ext cx="6617517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2800" b="1" i="1" dirty="0" smtClean="0">
                <a:solidFill>
                  <a:schemeClr val="accent3">
                    <a:lumMod val="75000"/>
                  </a:schemeClr>
                </a:solidFill>
                <a:latin typeface="+mj-lt"/>
              </a:rPr>
              <a:t>Ostrov demokracie ve střední Evropě</a:t>
            </a:r>
            <a:endParaRPr lang="cs-CZ" sz="2800" b="1" i="1" dirty="0">
              <a:solidFill>
                <a:schemeClr val="accent3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761004" y="4725144"/>
            <a:ext cx="843371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i="1" dirty="0">
                <a:solidFill>
                  <a:schemeClr val="accent3">
                    <a:lumMod val="75000"/>
                  </a:schemeClr>
                </a:solidFill>
                <a:latin typeface="+mj-lt"/>
              </a:rPr>
              <a:t> </a:t>
            </a:r>
            <a:r>
              <a:rPr lang="cs-CZ" sz="3600" i="1" dirty="0" smtClean="0">
                <a:solidFill>
                  <a:schemeClr val="accent3">
                    <a:lumMod val="75000"/>
                  </a:schemeClr>
                </a:solidFill>
                <a:latin typeface="+mj-lt"/>
              </a:rPr>
              <a:t>. . .  země, kterou učinila bohatou </a:t>
            </a:r>
          </a:p>
          <a:p>
            <a:r>
              <a:rPr lang="cs-CZ" sz="3600" i="1" dirty="0">
                <a:solidFill>
                  <a:schemeClr val="accent3">
                    <a:lumMod val="75000"/>
                  </a:schemeClr>
                </a:solidFill>
                <a:latin typeface="+mj-lt"/>
              </a:rPr>
              <a:t> </a:t>
            </a:r>
            <a:r>
              <a:rPr lang="cs-CZ" sz="3600" i="1" dirty="0" smtClean="0">
                <a:solidFill>
                  <a:schemeClr val="accent3">
                    <a:lumMod val="75000"/>
                  </a:schemeClr>
                </a:solidFill>
                <a:latin typeface="+mj-lt"/>
              </a:rPr>
              <a:t>  a krásnou příroda a lidská práce. . .</a:t>
            </a:r>
          </a:p>
          <a:p>
            <a:r>
              <a:rPr lang="cs-CZ" sz="3600" b="1" i="1" dirty="0">
                <a:solidFill>
                  <a:schemeClr val="accent3">
                    <a:lumMod val="75000"/>
                  </a:schemeClr>
                </a:solidFill>
                <a:latin typeface="+mj-lt"/>
              </a:rPr>
              <a:t> </a:t>
            </a:r>
            <a:r>
              <a:rPr lang="cs-CZ" sz="3600" b="1" i="1" dirty="0" smtClean="0">
                <a:solidFill>
                  <a:schemeClr val="accent3">
                    <a:lumMod val="75000"/>
                  </a:schemeClr>
                </a:solidFill>
                <a:latin typeface="+mj-lt"/>
              </a:rPr>
              <a:t>                                  </a:t>
            </a:r>
            <a:r>
              <a:rPr lang="cs-CZ" sz="3600" b="1" i="1" dirty="0" err="1" smtClean="0">
                <a:solidFill>
                  <a:schemeClr val="accent3">
                    <a:lumMod val="75000"/>
                  </a:schemeClr>
                </a:solidFill>
                <a:latin typeface="+mj-lt"/>
              </a:rPr>
              <a:t>T.G.Masaryk</a:t>
            </a:r>
            <a:endParaRPr lang="cs-CZ" sz="3600" b="1" i="1" dirty="0" smtClean="0">
              <a:solidFill>
                <a:schemeClr val="accent3">
                  <a:lumMod val="7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63464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 animBg="1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C:\Users\admin\AppData\Local\Microsoft\Windows\Temporary Internet Files\Content.IE5\ETE0JAY5\MC90035733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694" y="4941168"/>
            <a:ext cx="1299372" cy="1426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admin\AppData\Local\Microsoft\Windows\Temporary Internet Files\Content.IE5\RRAWF2WP\MC900440395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2241639"/>
            <a:ext cx="1796752" cy="1796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ovéPole 1"/>
          <p:cNvSpPr txBox="1"/>
          <p:nvPr/>
        </p:nvSpPr>
        <p:spPr>
          <a:xfrm>
            <a:off x="467544" y="692696"/>
            <a:ext cx="702147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sz="3600" b="1" i="1" dirty="0" smtClean="0">
                <a:solidFill>
                  <a:srgbClr val="00B050"/>
                </a:solidFill>
                <a:latin typeface="+mj-lt"/>
              </a:rPr>
              <a:t> velký hospodářský rozmach</a:t>
            </a:r>
          </a:p>
          <a:p>
            <a:r>
              <a:rPr lang="cs-CZ" sz="3600" b="1" i="1" dirty="0">
                <a:solidFill>
                  <a:srgbClr val="00B050"/>
                </a:solidFill>
                <a:latin typeface="+mj-lt"/>
              </a:rPr>
              <a:t> </a:t>
            </a:r>
            <a:r>
              <a:rPr lang="cs-CZ" sz="3600" b="1" i="1" dirty="0" smtClean="0">
                <a:solidFill>
                  <a:srgbClr val="00B050"/>
                </a:solidFill>
                <a:latin typeface="+mj-lt"/>
              </a:rPr>
              <a:t>   v prvním desetiletí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619944" y="2420888"/>
            <a:ext cx="774763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sz="3600" b="1" i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 kdo poctivě pracoval, dostával</a:t>
            </a:r>
          </a:p>
          <a:p>
            <a:r>
              <a:rPr lang="cs-CZ" sz="3600" b="1" i="1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 </a:t>
            </a:r>
            <a:r>
              <a:rPr lang="cs-CZ" sz="3600" b="1" i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   mzdu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619944" y="4071814"/>
            <a:ext cx="755527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sz="3600" b="1" i="1" dirty="0" smtClean="0">
                <a:solidFill>
                  <a:srgbClr val="C00000"/>
                </a:solidFill>
                <a:latin typeface="+mj-lt"/>
              </a:rPr>
              <a:t> lidé si vážili vzdělání i zručnosti</a:t>
            </a:r>
          </a:p>
          <a:p>
            <a:r>
              <a:rPr lang="cs-CZ" sz="3600" b="1" i="1" dirty="0">
                <a:solidFill>
                  <a:srgbClr val="C00000"/>
                </a:solidFill>
                <a:latin typeface="+mj-lt"/>
              </a:rPr>
              <a:t> </a:t>
            </a:r>
            <a:r>
              <a:rPr lang="cs-CZ" sz="3600" b="1" i="1" dirty="0" smtClean="0">
                <a:solidFill>
                  <a:srgbClr val="C00000"/>
                </a:solidFill>
                <a:latin typeface="+mj-lt"/>
              </a:rPr>
              <a:t>   dělníků a řemeslníků</a:t>
            </a:r>
          </a:p>
        </p:txBody>
      </p:sp>
      <p:pic>
        <p:nvPicPr>
          <p:cNvPr id="2051" name="Picture 3" descr="C:\Users\admin\AppData\Local\Microsoft\Windows\Temporary Internet Files\Content.IE5\BON3B8YZ\MC900440424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0698" y="4653468"/>
            <a:ext cx="1397556" cy="1151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admin\AppData\Local\Microsoft\Windows\Temporary Internet Files\Content.IE5\G2N9O2OC\MC900357343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5256139"/>
            <a:ext cx="992451" cy="15118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0745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483768" y="692696"/>
            <a:ext cx="4392488" cy="132343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prstClr val="black"/>
                </a:solidFill>
                <a:latin typeface="Century Gothic"/>
              </a:rPr>
              <a:t>  Společenské  </a:t>
            </a:r>
          </a:p>
          <a:p>
            <a:r>
              <a:rPr lang="cs-CZ" sz="4000" b="1" i="1" dirty="0">
                <a:solidFill>
                  <a:prstClr val="black"/>
                </a:solidFill>
                <a:latin typeface="Century Gothic"/>
              </a:rPr>
              <a:t> </a:t>
            </a:r>
            <a:r>
              <a:rPr lang="cs-CZ" sz="4000" b="1" i="1" dirty="0" smtClean="0">
                <a:solidFill>
                  <a:prstClr val="black"/>
                </a:solidFill>
                <a:latin typeface="Century Gothic"/>
              </a:rPr>
              <a:t>        vrstvy</a:t>
            </a:r>
            <a:endParaRPr lang="cs-CZ" sz="4000" b="1" i="1" dirty="0">
              <a:solidFill>
                <a:srgbClr val="E68422">
                  <a:lumMod val="75000"/>
                </a:srgbClr>
              </a:solidFill>
              <a:latin typeface="Century Gothic"/>
            </a:endParaRPr>
          </a:p>
        </p:txBody>
      </p:sp>
      <p:sp>
        <p:nvSpPr>
          <p:cNvPr id="3" name="Zaoblený obdélník 2"/>
          <p:cNvSpPr/>
          <p:nvPr/>
        </p:nvSpPr>
        <p:spPr>
          <a:xfrm>
            <a:off x="3671900" y="3993385"/>
            <a:ext cx="2016224" cy="9144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i="1" dirty="0" smtClean="0">
                <a:solidFill>
                  <a:prstClr val="black"/>
                </a:solidFill>
                <a:latin typeface="Century Gothic"/>
              </a:rPr>
              <a:t>učitel</a:t>
            </a:r>
            <a:endParaRPr lang="cs-CZ" sz="2400" i="1" dirty="0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4" name="Zaoblený obdélník 3"/>
          <p:cNvSpPr/>
          <p:nvPr/>
        </p:nvSpPr>
        <p:spPr>
          <a:xfrm>
            <a:off x="1153457" y="2625233"/>
            <a:ext cx="2016224" cy="9144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i="1" dirty="0" smtClean="0">
                <a:solidFill>
                  <a:prstClr val="black"/>
                </a:solidFill>
                <a:latin typeface="Century Gothic"/>
              </a:rPr>
              <a:t>továrník</a:t>
            </a:r>
            <a:endParaRPr lang="cs-CZ" sz="2400" i="1" dirty="0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5" name="Zaoblený obdélník 4"/>
          <p:cNvSpPr/>
          <p:nvPr/>
        </p:nvSpPr>
        <p:spPr>
          <a:xfrm>
            <a:off x="3686486" y="5373216"/>
            <a:ext cx="2016224" cy="9144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i="1" dirty="0" smtClean="0">
                <a:solidFill>
                  <a:prstClr val="black"/>
                </a:solidFill>
                <a:latin typeface="Century Gothic"/>
              </a:rPr>
              <a:t>dělník</a:t>
            </a:r>
            <a:endParaRPr lang="cs-CZ" sz="2400" i="1" dirty="0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6" name="Zaoblený obdélník 5"/>
          <p:cNvSpPr/>
          <p:nvPr/>
        </p:nvSpPr>
        <p:spPr>
          <a:xfrm>
            <a:off x="1153457" y="5373216"/>
            <a:ext cx="2016224" cy="9144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i="1" dirty="0" smtClean="0">
                <a:solidFill>
                  <a:prstClr val="black"/>
                </a:solidFill>
                <a:latin typeface="Century Gothic"/>
              </a:rPr>
              <a:t>řemeslník</a:t>
            </a:r>
            <a:endParaRPr lang="cs-CZ" sz="2400" i="1" dirty="0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7" name="Zaoblený obdélník 6"/>
          <p:cNvSpPr/>
          <p:nvPr/>
        </p:nvSpPr>
        <p:spPr>
          <a:xfrm>
            <a:off x="6173555" y="5373216"/>
            <a:ext cx="2016224" cy="9144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i="1" dirty="0" smtClean="0">
                <a:solidFill>
                  <a:prstClr val="black"/>
                </a:solidFill>
                <a:latin typeface="Century Gothic"/>
              </a:rPr>
              <a:t>Děvečka</a:t>
            </a:r>
          </a:p>
          <a:p>
            <a:pPr algn="ctr"/>
            <a:r>
              <a:rPr lang="cs-CZ" sz="2000" i="1" dirty="0" smtClean="0">
                <a:solidFill>
                  <a:prstClr val="black"/>
                </a:solidFill>
                <a:latin typeface="Century Gothic"/>
              </a:rPr>
              <a:t>čeledín</a:t>
            </a:r>
            <a:endParaRPr lang="cs-CZ" sz="2000" i="1" dirty="0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8" name="Zaoblený obdélník 7"/>
          <p:cNvSpPr/>
          <p:nvPr/>
        </p:nvSpPr>
        <p:spPr>
          <a:xfrm>
            <a:off x="3689117" y="2636912"/>
            <a:ext cx="2016224" cy="9144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i="1" dirty="0" smtClean="0">
                <a:solidFill>
                  <a:prstClr val="black"/>
                </a:solidFill>
                <a:latin typeface="Century Gothic"/>
              </a:rPr>
              <a:t>obchodník</a:t>
            </a:r>
            <a:endParaRPr lang="cs-CZ" sz="2400" i="1" dirty="0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9" name="Zaoblený obdélník 8"/>
          <p:cNvSpPr/>
          <p:nvPr/>
        </p:nvSpPr>
        <p:spPr>
          <a:xfrm>
            <a:off x="6156176" y="2636912"/>
            <a:ext cx="2016224" cy="9144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i="1" dirty="0" smtClean="0">
                <a:solidFill>
                  <a:prstClr val="black"/>
                </a:solidFill>
                <a:latin typeface="Century Gothic"/>
              </a:rPr>
              <a:t>statká</a:t>
            </a:r>
            <a:r>
              <a:rPr lang="cs-CZ" sz="2800" i="1" dirty="0" smtClean="0">
                <a:solidFill>
                  <a:prstClr val="black"/>
                </a:solidFill>
                <a:latin typeface="Century Gothic"/>
              </a:rPr>
              <a:t>ř</a:t>
            </a:r>
            <a:endParaRPr lang="cs-CZ" sz="2800" i="1" dirty="0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10" name="Zaoblený obdélník 9"/>
          <p:cNvSpPr/>
          <p:nvPr/>
        </p:nvSpPr>
        <p:spPr>
          <a:xfrm>
            <a:off x="6158807" y="4014192"/>
            <a:ext cx="2016224" cy="9144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i="1" dirty="0" smtClean="0">
                <a:solidFill>
                  <a:prstClr val="black"/>
                </a:solidFill>
                <a:latin typeface="Century Gothic"/>
              </a:rPr>
              <a:t>rolník</a:t>
            </a:r>
            <a:endParaRPr lang="cs-CZ" sz="2400" i="1" dirty="0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11" name="Zaoblený obdélník 10"/>
          <p:cNvSpPr/>
          <p:nvPr/>
        </p:nvSpPr>
        <p:spPr>
          <a:xfrm>
            <a:off x="1153457" y="4014192"/>
            <a:ext cx="2016224" cy="9144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i="1" dirty="0" smtClean="0">
                <a:solidFill>
                  <a:prstClr val="black"/>
                </a:solidFill>
                <a:latin typeface="Century Gothic"/>
              </a:rPr>
              <a:t>lékař</a:t>
            </a:r>
            <a:endParaRPr lang="cs-CZ" sz="2400" i="1" dirty="0">
              <a:solidFill>
                <a:prstClr val="black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470191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339752" y="692696"/>
            <a:ext cx="4392488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prstClr val="black"/>
                </a:solidFill>
                <a:latin typeface="Century Gothic"/>
              </a:rPr>
              <a:t>  </a:t>
            </a:r>
            <a:r>
              <a:rPr lang="cs-CZ" sz="4000" b="1" i="1" dirty="0">
                <a:solidFill>
                  <a:prstClr val="black"/>
                </a:solidFill>
                <a:latin typeface="Century Gothic"/>
              </a:rPr>
              <a:t>Z</a:t>
            </a:r>
            <a:r>
              <a:rPr lang="cs-CZ" sz="4000" b="1" i="1" dirty="0" smtClean="0">
                <a:solidFill>
                  <a:prstClr val="black"/>
                </a:solidFill>
                <a:latin typeface="Century Gothic"/>
              </a:rPr>
              <a:t>droj bohatství</a:t>
            </a:r>
          </a:p>
        </p:txBody>
      </p:sp>
      <p:sp>
        <p:nvSpPr>
          <p:cNvPr id="9" name="TextovéPole 8"/>
          <p:cNvSpPr txBox="1"/>
          <p:nvPr/>
        </p:nvSpPr>
        <p:spPr>
          <a:xfrm flipH="1">
            <a:off x="1076180" y="1770027"/>
            <a:ext cx="2487708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b="1" i="1" dirty="0" smtClean="0">
                <a:solidFill>
                  <a:srgbClr val="00B050"/>
                </a:solidFill>
                <a:latin typeface="+mj-lt"/>
              </a:rPr>
              <a:t>Na vesnici</a:t>
            </a:r>
            <a:endParaRPr lang="cs-CZ" sz="2800" b="1" i="1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10" name="TextovéPole 9"/>
          <p:cNvSpPr txBox="1"/>
          <p:nvPr/>
        </p:nvSpPr>
        <p:spPr>
          <a:xfrm flipH="1">
            <a:off x="5796136" y="1770026"/>
            <a:ext cx="2520279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b="1" i="1" dirty="0" smtClean="0">
                <a:solidFill>
                  <a:srgbClr val="C00000"/>
                </a:solidFill>
                <a:latin typeface="+mj-lt"/>
              </a:rPr>
              <a:t>Ve městě</a:t>
            </a:r>
            <a:endParaRPr lang="cs-CZ" sz="2800" b="1" i="1" dirty="0">
              <a:solidFill>
                <a:srgbClr val="C00000"/>
              </a:solidFill>
              <a:latin typeface="+mj-lt"/>
            </a:endParaRPr>
          </a:p>
        </p:txBody>
      </p:sp>
      <p:pic>
        <p:nvPicPr>
          <p:cNvPr id="3075" name="Picture 3" descr="C:\Users\admin\AppData\Local\Microsoft\Windows\Temporary Internet Files\Content.IE5\TAP9CWHJ\MP900402208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636912"/>
            <a:ext cx="3062114" cy="2449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admin\AppData\Local\Microsoft\Windows\Temporary Internet Files\Content.IE5\ETE0JAY5\MC900282940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5" y="2636913"/>
            <a:ext cx="3168351" cy="2449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Přímá spojnice 11"/>
          <p:cNvCxnSpPr/>
          <p:nvPr/>
        </p:nvCxnSpPr>
        <p:spPr>
          <a:xfrm>
            <a:off x="683568" y="5949280"/>
            <a:ext cx="288032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/>
        </p:nvCxnSpPr>
        <p:spPr>
          <a:xfrm>
            <a:off x="5508105" y="5955724"/>
            <a:ext cx="288032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ovéPole 12"/>
          <p:cNvSpPr txBox="1"/>
          <p:nvPr/>
        </p:nvSpPr>
        <p:spPr>
          <a:xfrm>
            <a:off x="1586561" y="5374348"/>
            <a:ext cx="10743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i="1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Půda</a:t>
            </a:r>
            <a:endParaRPr lang="cs-CZ" sz="2800" b="1" i="1" dirty="0">
              <a:solidFill>
                <a:schemeClr val="accent3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6195073" y="5374348"/>
            <a:ext cx="15071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i="1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Průmysl</a:t>
            </a:r>
            <a:endParaRPr lang="cs-CZ" sz="2800" b="1" i="1" dirty="0">
              <a:solidFill>
                <a:schemeClr val="accent3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86442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10" grpId="0" animBg="1"/>
      <p:bldP spid="13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C:\Users\admin\AppData\Local\Microsoft\Windows\Temporary Internet Files\Content.IE5\NSJODEZW\MC90033786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9669" y="4726648"/>
            <a:ext cx="1825142" cy="797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C:\Users\admin\AppData\Local\Microsoft\Windows\Temporary Internet Files\Content.IE5\G2N9O2OC\MC900324712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165" y="4646639"/>
            <a:ext cx="1848917" cy="957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ovéPole 2"/>
          <p:cNvSpPr txBox="1"/>
          <p:nvPr/>
        </p:nvSpPr>
        <p:spPr>
          <a:xfrm>
            <a:off x="467544" y="1845437"/>
            <a:ext cx="82862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sz="3600" b="1" i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 továrny rostly jako houby po dešti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619944" y="2780928"/>
            <a:ext cx="74911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sz="3600" b="1" i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 vznikaly nové značky výrobků</a:t>
            </a:r>
          </a:p>
        </p:txBody>
      </p:sp>
      <p:sp>
        <p:nvSpPr>
          <p:cNvPr id="5" name="Zaoblený obdélník 4"/>
          <p:cNvSpPr/>
          <p:nvPr/>
        </p:nvSpPr>
        <p:spPr>
          <a:xfrm>
            <a:off x="1187624" y="3645024"/>
            <a:ext cx="2088232" cy="100811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i="1" dirty="0" err="1" smtClean="0">
                <a:solidFill>
                  <a:srgbClr val="002060"/>
                </a:solidFill>
                <a:latin typeface="+mj-lt"/>
              </a:rPr>
              <a:t>Laurin</a:t>
            </a:r>
            <a:r>
              <a:rPr lang="cs-CZ" sz="2400" i="1" dirty="0" smtClean="0">
                <a:solidFill>
                  <a:srgbClr val="002060"/>
                </a:solidFill>
                <a:latin typeface="+mj-lt"/>
              </a:rPr>
              <a:t> a </a:t>
            </a:r>
            <a:r>
              <a:rPr lang="cs-CZ" sz="2400" i="1" dirty="0">
                <a:solidFill>
                  <a:srgbClr val="002060"/>
                </a:solidFill>
                <a:latin typeface="+mj-lt"/>
              </a:rPr>
              <a:t>K</a:t>
            </a:r>
            <a:r>
              <a:rPr lang="cs-CZ" sz="2400" i="1" dirty="0" smtClean="0">
                <a:solidFill>
                  <a:srgbClr val="002060"/>
                </a:solidFill>
                <a:latin typeface="+mj-lt"/>
              </a:rPr>
              <a:t>lement</a:t>
            </a:r>
            <a:endParaRPr lang="cs-CZ" sz="2400" i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6" name="Zaoblený obdélník 5"/>
          <p:cNvSpPr/>
          <p:nvPr/>
        </p:nvSpPr>
        <p:spPr>
          <a:xfrm>
            <a:off x="3851920" y="3649807"/>
            <a:ext cx="2088232" cy="100811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i="1" dirty="0" smtClean="0">
                <a:solidFill>
                  <a:srgbClr val="002060"/>
                </a:solidFill>
                <a:latin typeface="+mj-lt"/>
              </a:rPr>
              <a:t>Praga</a:t>
            </a:r>
            <a:endParaRPr lang="cs-CZ" sz="2400" i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7" name="Zaoblený obdélník 6"/>
          <p:cNvSpPr/>
          <p:nvPr/>
        </p:nvSpPr>
        <p:spPr>
          <a:xfrm>
            <a:off x="3851920" y="5373216"/>
            <a:ext cx="2088232" cy="100811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i="1" dirty="0" smtClean="0">
                <a:solidFill>
                  <a:srgbClr val="002060"/>
                </a:solidFill>
                <a:latin typeface="+mj-lt"/>
              </a:rPr>
              <a:t>Tatra</a:t>
            </a:r>
            <a:endParaRPr lang="cs-CZ" sz="2400" i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8" name="Zaoblený obdélník 7"/>
          <p:cNvSpPr/>
          <p:nvPr/>
        </p:nvSpPr>
        <p:spPr>
          <a:xfrm>
            <a:off x="6469400" y="3638527"/>
            <a:ext cx="2088232" cy="100811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i="1" dirty="0" smtClean="0">
                <a:solidFill>
                  <a:srgbClr val="002060"/>
                </a:solidFill>
                <a:latin typeface="+mj-lt"/>
              </a:rPr>
              <a:t>Škoda</a:t>
            </a:r>
            <a:endParaRPr lang="cs-CZ" sz="2400" i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9" name="Zaoblený obdélník 8"/>
          <p:cNvSpPr/>
          <p:nvPr/>
        </p:nvSpPr>
        <p:spPr>
          <a:xfrm>
            <a:off x="1187624" y="5373216"/>
            <a:ext cx="2088232" cy="100811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i="1" dirty="0">
                <a:solidFill>
                  <a:srgbClr val="002060"/>
                </a:solidFill>
                <a:latin typeface="+mj-lt"/>
              </a:rPr>
              <a:t>A</a:t>
            </a:r>
            <a:r>
              <a:rPr lang="cs-CZ" sz="2400" i="1" dirty="0" smtClean="0">
                <a:solidFill>
                  <a:srgbClr val="002060"/>
                </a:solidFill>
                <a:latin typeface="+mj-lt"/>
              </a:rPr>
              <a:t>ero</a:t>
            </a:r>
            <a:endParaRPr lang="cs-CZ" sz="2400" i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10" name="Zaoblený obdélník 9"/>
          <p:cNvSpPr/>
          <p:nvPr/>
        </p:nvSpPr>
        <p:spPr>
          <a:xfrm>
            <a:off x="6509260" y="5373216"/>
            <a:ext cx="2088232" cy="100811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i="1" dirty="0" smtClean="0">
                <a:solidFill>
                  <a:srgbClr val="002060"/>
                </a:solidFill>
                <a:latin typeface="+mj-lt"/>
              </a:rPr>
              <a:t>ČKD</a:t>
            </a:r>
            <a:endParaRPr lang="cs-CZ" sz="2400" i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11" name="TextovéPole 10"/>
          <p:cNvSpPr txBox="1"/>
          <p:nvPr/>
        </p:nvSpPr>
        <p:spPr>
          <a:xfrm flipH="1">
            <a:off x="2231740" y="4874800"/>
            <a:ext cx="800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+mj-lt"/>
              </a:rPr>
              <a:t>Auta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14" name="Obdélník 13"/>
          <p:cNvSpPr/>
          <p:nvPr/>
        </p:nvSpPr>
        <p:spPr>
          <a:xfrm>
            <a:off x="3451237" y="4860510"/>
            <a:ext cx="8194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dirty="0" smtClean="0">
                <a:solidFill>
                  <a:prstClr val="black"/>
                </a:solidFill>
                <a:latin typeface="Century Gothic"/>
              </a:rPr>
              <a:t>Tanky</a:t>
            </a:r>
            <a:endParaRPr lang="cs-CZ" dirty="0">
              <a:solidFill>
                <a:prstClr val="black"/>
              </a:solidFill>
            </a:endParaRPr>
          </a:p>
        </p:txBody>
      </p:sp>
      <p:sp>
        <p:nvSpPr>
          <p:cNvPr id="15" name="Obdélník 14"/>
          <p:cNvSpPr/>
          <p:nvPr/>
        </p:nvSpPr>
        <p:spPr>
          <a:xfrm>
            <a:off x="4896036" y="4874800"/>
            <a:ext cx="15103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dirty="0">
                <a:solidFill>
                  <a:prstClr val="black"/>
                </a:solidFill>
                <a:latin typeface="Century Gothic"/>
              </a:rPr>
              <a:t>L</a:t>
            </a:r>
            <a:r>
              <a:rPr lang="cs-CZ" dirty="0" smtClean="0">
                <a:solidFill>
                  <a:prstClr val="black"/>
                </a:solidFill>
                <a:latin typeface="Century Gothic"/>
              </a:rPr>
              <a:t>okomotivy</a:t>
            </a:r>
            <a:r>
              <a:rPr lang="cs-CZ" dirty="0" smtClean="0">
                <a:solidFill>
                  <a:prstClr val="black"/>
                </a:solidFill>
              </a:rPr>
              <a:t> </a:t>
            </a:r>
            <a:endParaRPr lang="cs-CZ" dirty="0">
              <a:solidFill>
                <a:prstClr val="black"/>
              </a:solidFill>
            </a:endParaRPr>
          </a:p>
        </p:txBody>
      </p:sp>
      <p:sp>
        <p:nvSpPr>
          <p:cNvPr id="16" name="Obdélník 15"/>
          <p:cNvSpPr/>
          <p:nvPr/>
        </p:nvSpPr>
        <p:spPr>
          <a:xfrm>
            <a:off x="7483591" y="4845303"/>
            <a:ext cx="1098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dirty="0">
                <a:solidFill>
                  <a:prstClr val="black"/>
                </a:solidFill>
                <a:latin typeface="Century Gothic"/>
              </a:rPr>
              <a:t>L</a:t>
            </a:r>
            <a:r>
              <a:rPr lang="cs-CZ" dirty="0" smtClean="0">
                <a:solidFill>
                  <a:prstClr val="black"/>
                </a:solidFill>
                <a:latin typeface="Century Gothic"/>
              </a:rPr>
              <a:t>etadla</a:t>
            </a:r>
            <a:r>
              <a:rPr lang="cs-CZ" dirty="0" smtClean="0">
                <a:solidFill>
                  <a:prstClr val="black"/>
                </a:solidFill>
              </a:rPr>
              <a:t> </a:t>
            </a:r>
            <a:endParaRPr lang="cs-CZ" dirty="0">
              <a:solidFill>
                <a:prstClr val="black"/>
              </a:solidFill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2339752" y="692696"/>
            <a:ext cx="4392488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tabLst>
                <a:tab pos="633413" algn="l"/>
              </a:tabLst>
            </a:pPr>
            <a:r>
              <a:rPr lang="cs-CZ" sz="4000" b="1" i="1" dirty="0" smtClean="0">
                <a:solidFill>
                  <a:prstClr val="black"/>
                </a:solidFill>
                <a:latin typeface="Century Gothic"/>
              </a:rPr>
              <a:t>        </a:t>
            </a:r>
            <a:r>
              <a:rPr lang="cs-CZ" sz="4000" b="1" i="1" dirty="0">
                <a:solidFill>
                  <a:srgbClr val="C00000"/>
                </a:solidFill>
                <a:latin typeface="Century Gothic"/>
              </a:rPr>
              <a:t>P</a:t>
            </a:r>
            <a:r>
              <a:rPr lang="cs-CZ" sz="4000" b="1" i="1" dirty="0" smtClean="0">
                <a:solidFill>
                  <a:srgbClr val="C00000"/>
                </a:solidFill>
                <a:latin typeface="Century Gothic"/>
              </a:rPr>
              <a:t>růmysl</a:t>
            </a:r>
          </a:p>
        </p:txBody>
      </p:sp>
    </p:spTree>
    <p:extLst>
      <p:ext uri="{BB962C8B-B14F-4D97-AF65-F5344CB8AC3E}">
        <p14:creationId xmlns:p14="http://schemas.microsoft.com/office/powerpoint/2010/main" val="3606138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/>
      <p:bldP spid="14" grpId="0"/>
      <p:bldP spid="15" grpId="0"/>
      <p:bldP spid="16" grpId="0"/>
      <p:bldP spid="1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encrypted-tbn2.gstatic.com/images?q=tbn:ANd9GcTw5u04tyE0gG-FULR8s-eYpuFpJvbDQPUFrEbjGE1k-_757Qii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972" y="704415"/>
            <a:ext cx="7756047" cy="5170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ovéPole 1"/>
          <p:cNvSpPr txBox="1"/>
          <p:nvPr/>
        </p:nvSpPr>
        <p:spPr>
          <a:xfrm>
            <a:off x="2339752" y="692696"/>
            <a:ext cx="4392488" cy="132343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tabLst>
                <a:tab pos="633413" algn="l"/>
              </a:tabLst>
            </a:pPr>
            <a:r>
              <a:rPr lang="cs-CZ" sz="4000" b="1" i="1" dirty="0" smtClean="0">
                <a:solidFill>
                  <a:prstClr val="black"/>
                </a:solidFill>
                <a:latin typeface="Century Gothic"/>
              </a:rPr>
              <a:t>       </a:t>
            </a:r>
            <a:r>
              <a:rPr lang="cs-CZ" sz="4000" b="1" i="1" dirty="0" smtClean="0">
                <a:solidFill>
                  <a:srgbClr val="C00000"/>
                </a:solidFill>
                <a:latin typeface="Century Gothic"/>
              </a:rPr>
              <a:t>Filmový</a:t>
            </a:r>
            <a:r>
              <a:rPr lang="cs-CZ" sz="4000" b="1" i="1" dirty="0" smtClean="0">
                <a:solidFill>
                  <a:prstClr val="black"/>
                </a:solidFill>
                <a:latin typeface="Century Gothic"/>
              </a:rPr>
              <a:t>    </a:t>
            </a:r>
          </a:p>
          <a:p>
            <a:r>
              <a:rPr lang="cs-CZ" sz="4000" b="1" i="1" dirty="0">
                <a:solidFill>
                  <a:prstClr val="black"/>
                </a:solidFill>
                <a:latin typeface="Century Gothic"/>
              </a:rPr>
              <a:t> </a:t>
            </a:r>
            <a:r>
              <a:rPr lang="cs-CZ" sz="4000" b="1" i="1" dirty="0" smtClean="0">
                <a:solidFill>
                  <a:prstClr val="black"/>
                </a:solidFill>
                <a:latin typeface="Century Gothic"/>
              </a:rPr>
              <a:t>      </a:t>
            </a:r>
            <a:r>
              <a:rPr lang="cs-CZ" sz="4000" b="1" i="1" dirty="0">
                <a:solidFill>
                  <a:srgbClr val="C00000"/>
                </a:solidFill>
                <a:latin typeface="Century Gothic"/>
              </a:rPr>
              <a:t>p</a:t>
            </a:r>
            <a:r>
              <a:rPr lang="cs-CZ" sz="4000" b="1" i="1" dirty="0" smtClean="0">
                <a:solidFill>
                  <a:srgbClr val="C00000"/>
                </a:solidFill>
                <a:latin typeface="Century Gothic"/>
              </a:rPr>
              <a:t>růmysl</a:t>
            </a:r>
          </a:p>
        </p:txBody>
      </p:sp>
      <p:sp>
        <p:nvSpPr>
          <p:cNvPr id="3" name="Zaoblený obdélník 2"/>
          <p:cNvSpPr/>
          <p:nvPr/>
        </p:nvSpPr>
        <p:spPr>
          <a:xfrm>
            <a:off x="975891" y="2348880"/>
            <a:ext cx="3240360" cy="151216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b="1" i="1" dirty="0" smtClean="0">
                <a:solidFill>
                  <a:srgbClr val="002060"/>
                </a:solidFill>
                <a:latin typeface="+mj-lt"/>
              </a:rPr>
              <a:t>Ateliéry Barrandov</a:t>
            </a:r>
            <a:endParaRPr lang="cs-CZ" sz="3200" b="1" i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942526" y="5274949"/>
            <a:ext cx="7454285" cy="120032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sz="3600" b="1" i="1" dirty="0" smtClean="0">
                <a:solidFill>
                  <a:srgbClr val="00B050"/>
                </a:solidFill>
                <a:latin typeface="+mj-lt"/>
              </a:rPr>
              <a:t> </a:t>
            </a:r>
            <a:r>
              <a:rPr lang="cs-CZ" sz="3600" b="1" i="1" dirty="0" smtClean="0">
                <a:solidFill>
                  <a:schemeClr val="tx2"/>
                </a:solidFill>
                <a:latin typeface="+mj-lt"/>
              </a:rPr>
              <a:t>velký rozmach filmové tvorby </a:t>
            </a:r>
          </a:p>
          <a:p>
            <a:r>
              <a:rPr lang="cs-CZ" sz="3600" b="1" i="1" dirty="0">
                <a:solidFill>
                  <a:schemeClr val="tx2"/>
                </a:solidFill>
                <a:latin typeface="+mj-lt"/>
              </a:rPr>
              <a:t> </a:t>
            </a:r>
            <a:r>
              <a:rPr lang="cs-CZ" sz="3600" b="1" i="1" dirty="0" smtClean="0">
                <a:solidFill>
                  <a:schemeClr val="tx2"/>
                </a:solidFill>
                <a:latin typeface="+mj-lt"/>
              </a:rPr>
              <a:t>    - filmy – obraz společnosti</a:t>
            </a:r>
          </a:p>
        </p:txBody>
      </p:sp>
      <p:sp>
        <p:nvSpPr>
          <p:cNvPr id="5" name="Zaoblený obdélník 4"/>
          <p:cNvSpPr/>
          <p:nvPr/>
        </p:nvSpPr>
        <p:spPr>
          <a:xfrm>
            <a:off x="4860032" y="2708920"/>
            <a:ext cx="2733907" cy="1057569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b="1" i="1" dirty="0" smtClean="0">
                <a:solidFill>
                  <a:srgbClr val="002060"/>
                </a:solidFill>
                <a:latin typeface="+mj-lt"/>
              </a:rPr>
              <a:t>Vlasta Burian</a:t>
            </a:r>
            <a:endParaRPr lang="cs-CZ" sz="3200" b="1" i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7" name="Zaoblený obdélník 6"/>
          <p:cNvSpPr/>
          <p:nvPr/>
        </p:nvSpPr>
        <p:spPr>
          <a:xfrm>
            <a:off x="5039909" y="4077072"/>
            <a:ext cx="2733907" cy="1057569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b="1" i="1" dirty="0" smtClean="0">
                <a:solidFill>
                  <a:srgbClr val="002060"/>
                </a:solidFill>
                <a:latin typeface="+mj-lt"/>
              </a:rPr>
              <a:t>Oldřich Nový</a:t>
            </a:r>
            <a:endParaRPr lang="cs-CZ" sz="3200" b="1" i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8" name="Zaoblený obdélník 7"/>
          <p:cNvSpPr/>
          <p:nvPr/>
        </p:nvSpPr>
        <p:spPr>
          <a:xfrm>
            <a:off x="1800068" y="4077072"/>
            <a:ext cx="2733907" cy="105756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b="1" i="1" dirty="0" smtClean="0">
                <a:solidFill>
                  <a:srgbClr val="002060"/>
                </a:solidFill>
                <a:latin typeface="+mj-lt"/>
              </a:rPr>
              <a:t>Adina Mandlová</a:t>
            </a:r>
            <a:endParaRPr lang="cs-CZ" sz="3200" b="1" i="1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24166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7" grpId="0" animBg="1"/>
      <p:bldP spid="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kutivní">
  <a:themeElements>
    <a:clrScheme name="Exekutivní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kutivní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kutivní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rchol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rchol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rchol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307</TotalTime>
  <Words>568</Words>
  <Application>Microsoft Office PowerPoint</Application>
  <PresentationFormat>Předvádění na obrazovce (4:3)</PresentationFormat>
  <Paragraphs>159</Paragraphs>
  <Slides>17</Slides>
  <Notes>4</Notes>
  <HiddenSlides>0</HiddenSlides>
  <MMClips>0</MMClips>
  <ScaleCrop>false</ScaleCrop>
  <HeadingPairs>
    <vt:vector size="4" baseType="variant">
      <vt:variant>
        <vt:lpstr>Motiv</vt:lpstr>
      </vt:variant>
      <vt:variant>
        <vt:i4>4</vt:i4>
      </vt:variant>
      <vt:variant>
        <vt:lpstr>Nadpisy snímků</vt:lpstr>
      </vt:variant>
      <vt:variant>
        <vt:i4>17</vt:i4>
      </vt:variant>
    </vt:vector>
  </HeadingPairs>
  <TitlesOfParts>
    <vt:vector size="21" baseType="lpstr">
      <vt:lpstr>Exekutivní</vt:lpstr>
      <vt:lpstr>Motiv sady Office</vt:lpstr>
      <vt:lpstr>1_Motiv sady Office</vt:lpstr>
      <vt:lpstr>2_Motiv sady Office</vt:lpstr>
      <vt:lpstr>Prezentace aplikace PowerPoint</vt:lpstr>
      <vt:lpstr>Prezentace aplikace PowerPoint</vt:lpstr>
      <vt:lpstr>Život za první republiky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Život za první republiky</dc:title>
  <dc:creator>admin</dc:creator>
  <cp:lastModifiedBy>admin</cp:lastModifiedBy>
  <cp:revision>29</cp:revision>
  <dcterms:created xsi:type="dcterms:W3CDTF">2013-11-25T19:44:08Z</dcterms:created>
  <dcterms:modified xsi:type="dcterms:W3CDTF">2014-04-27T11:28:36Z</dcterms:modified>
</cp:coreProperties>
</file>