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</p:sldMasterIdLst>
  <p:notesMasterIdLst>
    <p:notesMasterId r:id="rId23"/>
  </p:notesMasterIdLst>
  <p:sldIdLst>
    <p:sldId id="269" r:id="rId4"/>
    <p:sldId id="270" r:id="rId5"/>
    <p:sldId id="256" r:id="rId6"/>
    <p:sldId id="257" r:id="rId7"/>
    <p:sldId id="258" r:id="rId8"/>
    <p:sldId id="259" r:id="rId9"/>
    <p:sldId id="261" r:id="rId10"/>
    <p:sldId id="262" r:id="rId11"/>
    <p:sldId id="264" r:id="rId12"/>
    <p:sldId id="265" r:id="rId13"/>
    <p:sldId id="263" r:id="rId14"/>
    <p:sldId id="266" r:id="rId15"/>
    <p:sldId id="267" r:id="rId16"/>
    <p:sldId id="268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F45DD-43B3-46AB-A735-4C7AD1712A47}" type="datetimeFigureOut">
              <a:rPr lang="cs-CZ" smtClean="0"/>
              <a:t>14.4.2014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94295-9F20-494E-8D06-1EC88FA59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91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14.4.2014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18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4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96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14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41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9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19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56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3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44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84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9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0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6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35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9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33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10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59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14.4.2014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14.4.2014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14.4.2014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6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endParaRPr lang="cs-CZ" sz="2000" dirty="0">
              <a:solidFill>
                <a:prstClr val="black"/>
              </a:solidFill>
            </a:endParaRPr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lang="cs-CZ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lang="cs-CZ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92696"/>
            <a:ext cx="81492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Arial Rounded MT Bold" panose="020F0704030504030204" pitchFamily="34" charset="0"/>
              </a:rPr>
              <a:t>Zbytek  života strávil na zámku v Lánech</a:t>
            </a:r>
          </a:p>
          <a:p>
            <a:r>
              <a:rPr lang="cs-CZ" sz="3200" i="1" dirty="0" smtClean="0">
                <a:latin typeface="Arial Rounded MT Bold" panose="020F0704030504030204" pitchFamily="34" charset="0"/>
              </a:rPr>
              <a:t>u Prahy</a:t>
            </a:r>
          </a:p>
          <a:p>
            <a:r>
              <a:rPr lang="cs-CZ" sz="3200" i="1" dirty="0" smtClean="0">
                <a:latin typeface="Arial Rounded MT Bold" panose="020F0704030504030204" pitchFamily="34" charset="0"/>
              </a:rPr>
              <a:t> 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91841" y="2235547"/>
            <a:ext cx="3757760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sz="2800" i="1" dirty="0">
                <a:latin typeface="Arial Rounded MT Bold" panose="020F0704030504030204" pitchFamily="34" charset="0"/>
              </a:rPr>
              <a:t> </a:t>
            </a:r>
            <a:r>
              <a:rPr lang="cs-CZ" sz="2800" i="1" dirty="0" smtClean="0">
                <a:latin typeface="Arial Rounded MT Bold" panose="020F0704030504030204" pitchFamily="34" charset="0"/>
              </a:rPr>
              <a:t>14. září 1937  umírá.</a:t>
            </a:r>
            <a:endParaRPr lang="cs-CZ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0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825265" cy="407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347864" y="4193691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Obr.č.2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68344" y="5623386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Obr.č.3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422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031701" cy="474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76256" y="5013176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Obr.č.4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899592" y="6021288"/>
            <a:ext cx="644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Jízda na koni patřila k jeho velkým zálibám</a:t>
            </a:r>
            <a:endParaRPr lang="cs-CZ" sz="24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82" y="411161"/>
            <a:ext cx="7737070" cy="53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380312" y="5301208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Obr.č.5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6093834"/>
            <a:ext cx="4276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T.G. Masaryk a Karel Čapek</a:t>
            </a:r>
            <a:endParaRPr lang="cs-CZ" sz="24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2555776" y="548680"/>
            <a:ext cx="453650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i="1" dirty="0" smtClean="0">
                <a:latin typeface="Arial Rounded MT Bold" panose="020F0704030504030204" pitchFamily="34" charset="0"/>
              </a:rPr>
              <a:t>Znáš odpověď?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7544" y="1916832"/>
            <a:ext cx="510248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Arial Rounded MT Bold" panose="020F0704030504030204" pitchFamily="34" charset="0"/>
              </a:rPr>
              <a:t>1. Kde se T.G.M. narodil?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54042" y="2708920"/>
            <a:ext cx="16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a) V </a:t>
            </a:r>
            <a:r>
              <a:rPr lang="cs-CZ" sz="2400" i="1" dirty="0">
                <a:latin typeface="Arial Rounded MT Bold" panose="020F0704030504030204" pitchFamily="34" charset="0"/>
              </a:rPr>
              <a:t>P</a:t>
            </a:r>
            <a:r>
              <a:rPr lang="cs-CZ" sz="2400" i="1" dirty="0" smtClean="0">
                <a:latin typeface="Arial Rounded MT Bold" panose="020F0704030504030204" pitchFamily="34" charset="0"/>
              </a:rPr>
              <a:t>raze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377502" y="2708918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     c) V </a:t>
            </a:r>
            <a:r>
              <a:rPr lang="cs-CZ" sz="2400" i="1" dirty="0">
                <a:latin typeface="Arial Rounded MT Bold" panose="020F0704030504030204" pitchFamily="34" charset="0"/>
              </a:rPr>
              <a:t> </a:t>
            </a:r>
            <a:r>
              <a:rPr lang="cs-CZ" sz="2400" i="1" dirty="0" smtClean="0">
                <a:latin typeface="Arial Rounded MT Bold" panose="020F0704030504030204" pitchFamily="34" charset="0"/>
              </a:rPr>
              <a:t>Brně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999404" y="2708917"/>
            <a:ext cx="235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b)</a:t>
            </a:r>
            <a:r>
              <a:rPr lang="cs-CZ" sz="2400" i="1" dirty="0" smtClean="0">
                <a:latin typeface="Arial Rounded MT Bold" panose="020F0704030504030204" pitchFamily="34" charset="0"/>
              </a:rPr>
              <a:t> V </a:t>
            </a:r>
            <a:r>
              <a:rPr lang="cs-CZ" sz="2400" i="1" dirty="0">
                <a:latin typeface="Arial Rounded MT Bold" panose="020F0704030504030204" pitchFamily="34" charset="0"/>
              </a:rPr>
              <a:t> </a:t>
            </a:r>
            <a:r>
              <a:rPr lang="cs-CZ" sz="2400" i="1" dirty="0" smtClean="0">
                <a:latin typeface="Arial Rounded MT Bold" panose="020F0704030504030204" pitchFamily="34" charset="0"/>
              </a:rPr>
              <a:t>Hodoníně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82804" y="3429000"/>
            <a:ext cx="345799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i="1" dirty="0">
                <a:latin typeface="Arial Rounded MT Bold" panose="020F0704030504030204" pitchFamily="34" charset="0"/>
              </a:rPr>
              <a:t>2</a:t>
            </a:r>
            <a:r>
              <a:rPr lang="cs-CZ" sz="3200" i="1" dirty="0" smtClean="0">
                <a:latin typeface="Arial Rounded MT Bold" panose="020F0704030504030204" pitchFamily="34" charset="0"/>
              </a:rPr>
              <a:t>. Čím se vyučil?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84051" y="4372497"/>
            <a:ext cx="180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a) kovářem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035014" y="4372497"/>
            <a:ext cx="201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b) </a:t>
            </a:r>
            <a:r>
              <a:rPr lang="cs-CZ" sz="2400" i="1" dirty="0" smtClean="0">
                <a:latin typeface="Arial Rounded MT Bold" panose="020F0704030504030204" pitchFamily="34" charset="0"/>
              </a:rPr>
              <a:t>kuchařem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796135" y="4372497"/>
            <a:ext cx="191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c) sedlářem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68567" y="5013176"/>
            <a:ext cx="702128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Arial Rounded MT Bold" panose="020F0704030504030204" pitchFamily="34" charset="0"/>
              </a:rPr>
              <a:t>3. Jaké národnosti byla jeho žena?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01070" y="6109750"/>
            <a:ext cx="1578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a) Němka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141004" y="6127807"/>
            <a:ext cx="2295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b) Francouzka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852111" y="6165304"/>
            <a:ext cx="2317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c)</a:t>
            </a:r>
            <a:r>
              <a:rPr lang="cs-CZ" sz="2400" i="1" dirty="0" smtClean="0">
                <a:latin typeface="Arial Rounded MT Bold" panose="020F0704030504030204" pitchFamily="34" charset="0"/>
              </a:rPr>
              <a:t> Američanka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30" name="Veselý obličej 29"/>
          <p:cNvSpPr/>
          <p:nvPr/>
        </p:nvSpPr>
        <p:spPr>
          <a:xfrm>
            <a:off x="5718900" y="6127807"/>
            <a:ext cx="632037" cy="576064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eselý obličej 30"/>
          <p:cNvSpPr/>
          <p:nvPr/>
        </p:nvSpPr>
        <p:spPr>
          <a:xfrm>
            <a:off x="323528" y="4315297"/>
            <a:ext cx="632037" cy="576064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eselý obličej 31"/>
          <p:cNvSpPr/>
          <p:nvPr/>
        </p:nvSpPr>
        <p:spPr>
          <a:xfrm>
            <a:off x="2824985" y="2708920"/>
            <a:ext cx="632037" cy="576064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20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4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4682" y="764704"/>
            <a:ext cx="6978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i="1" dirty="0">
                <a:latin typeface="Arial Rounded MT Bold" panose="020F0704030504030204" pitchFamily="34" charset="0"/>
              </a:rPr>
              <a:t>4</a:t>
            </a:r>
            <a:r>
              <a:rPr lang="cs-CZ" sz="3200" i="1" dirty="0" smtClean="0">
                <a:latin typeface="Arial Rounded MT Bold" panose="020F0704030504030204" pitchFamily="34" charset="0"/>
              </a:rPr>
              <a:t>. Na které univerzitě působil jako </a:t>
            </a:r>
          </a:p>
          <a:p>
            <a:r>
              <a:rPr lang="cs-CZ" sz="3200" i="1" dirty="0">
                <a:latin typeface="Arial Rounded MT Bold" panose="020F0704030504030204" pitchFamily="34" charset="0"/>
              </a:rPr>
              <a:t> </a:t>
            </a:r>
            <a:r>
              <a:rPr lang="cs-CZ" sz="3200" i="1" dirty="0" smtClean="0">
                <a:latin typeface="Arial Rounded MT Bold" panose="020F0704030504030204" pitchFamily="34" charset="0"/>
              </a:rPr>
              <a:t>   </a:t>
            </a:r>
            <a:r>
              <a:rPr lang="cs-CZ" sz="3200" i="1" dirty="0" smtClean="0">
                <a:latin typeface="Arial Rounded MT Bold" panose="020F0704030504030204" pitchFamily="34" charset="0"/>
              </a:rPr>
              <a:t>profesor?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56176" y="2276871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c) V  Olomouci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367402" y="2276872"/>
            <a:ext cx="17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b) V </a:t>
            </a:r>
            <a:r>
              <a:rPr lang="cs-CZ" sz="2400" i="1" dirty="0">
                <a:latin typeface="Arial Rounded MT Bold" panose="020F0704030504030204" pitchFamily="34" charset="0"/>
              </a:rPr>
              <a:t>P</a:t>
            </a:r>
            <a:r>
              <a:rPr lang="cs-CZ" sz="2400" i="1" dirty="0" smtClean="0">
                <a:latin typeface="Arial Rounded MT Bold" panose="020F0704030504030204" pitchFamily="34" charset="0"/>
              </a:rPr>
              <a:t>raze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94682" y="2276872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a) V Brně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4682" y="3501008"/>
            <a:ext cx="611037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i="1" dirty="0" smtClean="0">
                <a:latin typeface="Arial Rounded MT Bold" panose="020F0704030504030204" pitchFamily="34" charset="0"/>
              </a:rPr>
              <a:t>5. </a:t>
            </a:r>
            <a:r>
              <a:rPr lang="cs-CZ" sz="3200" i="1" dirty="0" smtClean="0">
                <a:latin typeface="Arial Rounded MT Bold" panose="020F0704030504030204" pitchFamily="34" charset="0"/>
              </a:rPr>
              <a:t> Jeho činnost  za     </a:t>
            </a:r>
          </a:p>
          <a:p>
            <a:r>
              <a:rPr lang="cs-CZ" sz="3200" i="1" dirty="0">
                <a:latin typeface="Arial Rounded MT Bold" panose="020F0704030504030204" pitchFamily="34" charset="0"/>
              </a:rPr>
              <a:t> </a:t>
            </a:r>
            <a:r>
              <a:rPr lang="cs-CZ" sz="3200" i="1" dirty="0" smtClean="0">
                <a:latin typeface="Arial Rounded MT Bold" panose="020F0704030504030204" pitchFamily="34" charset="0"/>
              </a:rPr>
              <a:t>    1.sv.války</a:t>
            </a:r>
            <a:r>
              <a:rPr lang="cs-CZ" sz="3200" i="1" dirty="0" smtClean="0">
                <a:latin typeface="Arial Rounded MT Bold" panose="020F0704030504030204" pitchFamily="34" charset="0"/>
              </a:rPr>
              <a:t>?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4682" y="5013176"/>
            <a:ext cx="3026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a) bojoval na frontě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139951" y="5013176"/>
            <a:ext cx="3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b)Pracoval továrně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94682" y="5775646"/>
            <a:ext cx="6305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latin typeface="Arial Rounded MT Bold" panose="020F0704030504030204" pitchFamily="34" charset="0"/>
              </a:rPr>
              <a:t>c</a:t>
            </a:r>
            <a:r>
              <a:rPr lang="cs-CZ" sz="2400" i="1" dirty="0" smtClean="0">
                <a:latin typeface="Arial Rounded MT Bold" panose="020F0704030504030204" pitchFamily="34" charset="0"/>
              </a:rPr>
              <a:t>) </a:t>
            </a:r>
            <a:r>
              <a:rPr lang="cs-CZ" sz="2400" i="1" dirty="0">
                <a:latin typeface="Arial Rounded MT Bold" panose="020F0704030504030204" pitchFamily="34" charset="0"/>
              </a:rPr>
              <a:t> </a:t>
            </a:r>
            <a:r>
              <a:rPr lang="cs-CZ" sz="2400" i="1" dirty="0">
                <a:latin typeface="Arial Rounded MT Bold" panose="020F0704030504030204" pitchFamily="34" charset="0"/>
              </a:rPr>
              <a:t>u</a:t>
            </a:r>
            <a:r>
              <a:rPr lang="cs-CZ" sz="2400" i="1" dirty="0" smtClean="0">
                <a:latin typeface="Arial Rounded MT Bold" panose="020F0704030504030204" pitchFamily="34" charset="0"/>
              </a:rPr>
              <a:t>siloval o samostatnost českého státu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14" name="Veselý obličej 13"/>
          <p:cNvSpPr/>
          <p:nvPr/>
        </p:nvSpPr>
        <p:spPr>
          <a:xfrm>
            <a:off x="3150634" y="2147664"/>
            <a:ext cx="740521" cy="720080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eselý obličej 15"/>
          <p:cNvSpPr/>
          <p:nvPr/>
        </p:nvSpPr>
        <p:spPr>
          <a:xfrm>
            <a:off x="323528" y="5646438"/>
            <a:ext cx="740521" cy="720080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9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5737" y="1052736"/>
            <a:ext cx="61103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i="1" dirty="0">
                <a:latin typeface="Arial Rounded MT Bold" panose="020F0704030504030204" pitchFamily="34" charset="0"/>
              </a:rPr>
              <a:t>6</a:t>
            </a:r>
            <a:r>
              <a:rPr lang="cs-CZ" sz="3200" i="1" dirty="0" smtClean="0">
                <a:latin typeface="Arial Rounded MT Bold" panose="020F0704030504030204" pitchFamily="34" charset="0"/>
              </a:rPr>
              <a:t>. </a:t>
            </a:r>
            <a:r>
              <a:rPr lang="cs-CZ" sz="3200" i="1" dirty="0" smtClean="0">
                <a:latin typeface="Arial Rounded MT Bold" panose="020F0704030504030204" pitchFamily="34" charset="0"/>
              </a:rPr>
              <a:t> Jak získal jméno Garrigue</a:t>
            </a:r>
            <a:r>
              <a:rPr lang="cs-CZ" sz="3200" i="1" dirty="0" smtClean="0">
                <a:latin typeface="Arial Rounded MT Bold" panose="020F0704030504030204" pitchFamily="34" charset="0"/>
              </a:rPr>
              <a:t>?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24777" y="2021864"/>
            <a:ext cx="158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a) </a:t>
            </a:r>
            <a:r>
              <a:rPr lang="cs-CZ" sz="2400" i="1" dirty="0">
                <a:latin typeface="Arial Rounded MT Bold" panose="020F0704030504030204" pitchFamily="34" charset="0"/>
              </a:rPr>
              <a:t>p</a:t>
            </a:r>
            <a:r>
              <a:rPr lang="cs-CZ" sz="2400" i="1" dirty="0" smtClean="0">
                <a:latin typeface="Arial Rounded MT Bold" panose="020F0704030504030204" pitchFamily="34" charset="0"/>
              </a:rPr>
              <a:t>o otci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350938" y="2021864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b) </a:t>
            </a:r>
            <a:r>
              <a:rPr lang="cs-CZ" sz="2400" i="1" dirty="0">
                <a:latin typeface="Arial Rounded MT Bold" panose="020F0704030504030204" pitchFamily="34" charset="0"/>
              </a:rPr>
              <a:t>p</a:t>
            </a:r>
            <a:r>
              <a:rPr lang="cs-CZ" sz="2400" i="1" dirty="0" smtClean="0">
                <a:latin typeface="Arial Rounded MT Bold" panose="020F0704030504030204" pitchFamily="34" charset="0"/>
              </a:rPr>
              <a:t>o strýci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56176" y="2039662"/>
            <a:ext cx="2435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c) </a:t>
            </a:r>
            <a:r>
              <a:rPr lang="cs-CZ" sz="2400" i="1" dirty="0">
                <a:latin typeface="Arial Rounded MT Bold" panose="020F0704030504030204" pitchFamily="34" charset="0"/>
              </a:rPr>
              <a:t>p</a:t>
            </a:r>
            <a:r>
              <a:rPr lang="cs-CZ" sz="2400" i="1" dirty="0" smtClean="0">
                <a:latin typeface="Arial Rounded MT Bold" panose="020F0704030504030204" pitchFamily="34" charset="0"/>
              </a:rPr>
              <a:t>o manželce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5736" y="2924944"/>
            <a:ext cx="716260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i="1" dirty="0" smtClean="0">
                <a:latin typeface="Arial Rounded MT Bold" panose="020F0704030504030204" pitchFamily="34" charset="0"/>
              </a:rPr>
              <a:t>7. </a:t>
            </a:r>
            <a:r>
              <a:rPr lang="cs-CZ" sz="3200" i="1" dirty="0" smtClean="0">
                <a:latin typeface="Arial Rounded MT Bold" panose="020F0704030504030204" pitchFamily="34" charset="0"/>
              </a:rPr>
              <a:t> Jeho spolupracovník cizině byl</a:t>
            </a:r>
            <a:r>
              <a:rPr lang="cs-CZ" sz="3200" i="1" dirty="0" smtClean="0">
                <a:latin typeface="Arial Rounded MT Bold" panose="020F0704030504030204" pitchFamily="34" charset="0"/>
              </a:rPr>
              <a:t>?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24777" y="3938572"/>
            <a:ext cx="375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a) František Palacký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0837" y="4725144"/>
            <a:ext cx="30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latin typeface="Arial Rounded MT Bold" panose="020F0704030504030204" pitchFamily="34" charset="0"/>
              </a:rPr>
              <a:t>c</a:t>
            </a:r>
            <a:r>
              <a:rPr lang="cs-CZ" sz="2400" i="1" dirty="0" smtClean="0">
                <a:latin typeface="Arial Rounded MT Bold" panose="020F0704030504030204" pitchFamily="34" charset="0"/>
              </a:rPr>
              <a:t>) Karel Čapek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932040" y="393857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latin typeface="Arial Rounded MT Bold" panose="020F0704030504030204" pitchFamily="34" charset="0"/>
              </a:rPr>
              <a:t>b</a:t>
            </a:r>
            <a:r>
              <a:rPr lang="cs-CZ" sz="2400" i="1" dirty="0" smtClean="0">
                <a:latin typeface="Arial Rounded MT Bold" panose="020F0704030504030204" pitchFamily="34" charset="0"/>
              </a:rPr>
              <a:t>) </a:t>
            </a:r>
            <a:r>
              <a:rPr lang="cs-CZ" sz="2400" i="1" dirty="0">
                <a:latin typeface="Arial Rounded MT Bold" panose="020F0704030504030204" pitchFamily="34" charset="0"/>
              </a:rPr>
              <a:t> </a:t>
            </a:r>
            <a:r>
              <a:rPr lang="cs-CZ" sz="2400" i="1" dirty="0" smtClean="0">
                <a:latin typeface="Arial Rounded MT Bold" panose="020F0704030504030204" pitchFamily="34" charset="0"/>
              </a:rPr>
              <a:t>M.R. Štefánik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10" name="Veselý obličej 9"/>
          <p:cNvSpPr/>
          <p:nvPr/>
        </p:nvSpPr>
        <p:spPr>
          <a:xfrm>
            <a:off x="5876559" y="1883124"/>
            <a:ext cx="763889" cy="77473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eselý obličej 10"/>
          <p:cNvSpPr/>
          <p:nvPr/>
        </p:nvSpPr>
        <p:spPr>
          <a:xfrm>
            <a:off x="4716016" y="3782034"/>
            <a:ext cx="763889" cy="77473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6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5733" y="476672"/>
            <a:ext cx="716260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i="1" dirty="0">
                <a:latin typeface="Arial Rounded MT Bold" panose="020F0704030504030204" pitchFamily="34" charset="0"/>
              </a:rPr>
              <a:t>8</a:t>
            </a:r>
            <a:r>
              <a:rPr lang="cs-CZ" sz="3200" i="1" dirty="0" smtClean="0">
                <a:latin typeface="Arial Rounded MT Bold" panose="020F0704030504030204" pitchFamily="34" charset="0"/>
              </a:rPr>
              <a:t>. </a:t>
            </a:r>
            <a:r>
              <a:rPr lang="cs-CZ" sz="3200" i="1" dirty="0" smtClean="0">
                <a:latin typeface="Arial Rounded MT Bold" panose="020F0704030504030204" pitchFamily="34" charset="0"/>
              </a:rPr>
              <a:t> Kolikrát byl zvolen prezidentem</a:t>
            </a:r>
            <a:r>
              <a:rPr lang="cs-CZ" sz="3200" i="1" dirty="0" smtClean="0">
                <a:latin typeface="Arial Rounded MT Bold" panose="020F0704030504030204" pitchFamily="34" charset="0"/>
              </a:rPr>
              <a:t>?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5733" y="1412776"/>
            <a:ext cx="158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a) jednou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03848" y="1412776"/>
            <a:ext cx="158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latin typeface="Arial Rounded MT Bold" panose="020F0704030504030204" pitchFamily="34" charset="0"/>
              </a:rPr>
              <a:t>b</a:t>
            </a:r>
            <a:r>
              <a:rPr lang="cs-CZ" sz="2400" i="1" dirty="0" smtClean="0">
                <a:latin typeface="Arial Rounded MT Bold" panose="020F0704030504030204" pitchFamily="34" charset="0"/>
              </a:rPr>
              <a:t>) třikrát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26340" y="141277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c) čtyřikrát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5732" y="2276872"/>
            <a:ext cx="716260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i="1" dirty="0" smtClean="0">
                <a:latin typeface="Arial Rounded MT Bold" panose="020F0704030504030204" pitchFamily="34" charset="0"/>
              </a:rPr>
              <a:t>9. </a:t>
            </a:r>
            <a:r>
              <a:rPr lang="cs-CZ" sz="3200" i="1" dirty="0" smtClean="0">
                <a:latin typeface="Arial Rounded MT Bold" panose="020F0704030504030204" pitchFamily="34" charset="0"/>
              </a:rPr>
              <a:t> Kde je T.G.M. pochován</a:t>
            </a:r>
            <a:r>
              <a:rPr lang="cs-CZ" sz="3200" i="1" dirty="0" smtClean="0">
                <a:latin typeface="Arial Rounded MT Bold" panose="020F0704030504030204" pitchFamily="34" charset="0"/>
              </a:rPr>
              <a:t>?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5732" y="3356992"/>
            <a:ext cx="231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a) V Lánech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03848" y="3356991"/>
            <a:ext cx="220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b) V Praze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51552" y="335581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latin typeface="Arial Rounded MT Bold" panose="020F0704030504030204" pitchFamily="34" charset="0"/>
              </a:rPr>
              <a:t>c</a:t>
            </a:r>
            <a:r>
              <a:rPr lang="cs-CZ" sz="2400" i="1" dirty="0" smtClean="0">
                <a:latin typeface="Arial Rounded MT Bold" panose="020F0704030504030204" pitchFamily="34" charset="0"/>
              </a:rPr>
              <a:t>) V Hodoníně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05733" y="4221088"/>
            <a:ext cx="7162607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i="1" dirty="0" smtClean="0">
                <a:latin typeface="Arial Rounded MT Bold" panose="020F0704030504030204" pitchFamily="34" charset="0"/>
              </a:rPr>
              <a:t>10</a:t>
            </a:r>
            <a:r>
              <a:rPr lang="cs-CZ" sz="3200" i="1" dirty="0" smtClean="0">
                <a:latin typeface="Arial Rounded MT Bold" panose="020F0704030504030204" pitchFamily="34" charset="0"/>
              </a:rPr>
              <a:t>. </a:t>
            </a:r>
            <a:r>
              <a:rPr lang="cs-CZ" sz="3200" i="1" dirty="0" smtClean="0">
                <a:latin typeface="Arial Rounded MT Bold" panose="020F0704030504030204" pitchFamily="34" charset="0"/>
              </a:rPr>
              <a:t> Na které české bankovce je  </a:t>
            </a:r>
          </a:p>
          <a:p>
            <a:r>
              <a:rPr lang="cs-CZ" sz="3200" i="1" dirty="0">
                <a:latin typeface="Arial Rounded MT Bold" panose="020F0704030504030204" pitchFamily="34" charset="0"/>
              </a:rPr>
              <a:t> </a:t>
            </a:r>
            <a:r>
              <a:rPr lang="cs-CZ" sz="3200" i="1" dirty="0" smtClean="0">
                <a:latin typeface="Arial Rounded MT Bold" panose="020F0704030504030204" pitchFamily="34" charset="0"/>
              </a:rPr>
              <a:t>       vyobrazen</a:t>
            </a:r>
            <a:r>
              <a:rPr lang="cs-CZ" sz="3200" i="1" dirty="0" smtClean="0">
                <a:latin typeface="Arial Rounded MT Bold" panose="020F0704030504030204" pitchFamily="34" charset="0"/>
              </a:rPr>
              <a:t>?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19224" y="5889668"/>
            <a:ext cx="231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Arial Rounded MT Bold" panose="020F0704030504030204" pitchFamily="34" charset="0"/>
              </a:rPr>
              <a:t>a)  1000,- Kč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086853" y="5889668"/>
            <a:ext cx="231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latin typeface="Arial Rounded MT Bold" panose="020F0704030504030204" pitchFamily="34" charset="0"/>
              </a:rPr>
              <a:t>b</a:t>
            </a:r>
            <a:r>
              <a:rPr lang="cs-CZ" sz="2400" i="1" dirty="0" smtClean="0">
                <a:latin typeface="Arial Rounded MT Bold" panose="020F0704030504030204" pitchFamily="34" charset="0"/>
              </a:rPr>
              <a:t>) 5000,- Kč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616172" y="5877271"/>
            <a:ext cx="231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latin typeface="Arial Rounded MT Bold" panose="020F0704030504030204" pitchFamily="34" charset="0"/>
              </a:rPr>
              <a:t>c</a:t>
            </a:r>
            <a:r>
              <a:rPr lang="cs-CZ" sz="2400" i="1" dirty="0" smtClean="0">
                <a:latin typeface="Arial Rounded MT Bold" panose="020F0704030504030204" pitchFamily="34" charset="0"/>
              </a:rPr>
              <a:t>) 2000,- Kč</a:t>
            </a:r>
            <a:endParaRPr lang="cs-CZ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17" name="Veselý obličej 16"/>
          <p:cNvSpPr/>
          <p:nvPr/>
        </p:nvSpPr>
        <p:spPr>
          <a:xfrm>
            <a:off x="5256132" y="1326976"/>
            <a:ext cx="720080" cy="633264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eselý obličej 17"/>
          <p:cNvSpPr/>
          <p:nvPr/>
        </p:nvSpPr>
        <p:spPr>
          <a:xfrm>
            <a:off x="323528" y="3271192"/>
            <a:ext cx="720080" cy="633264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eselý obličej 18"/>
          <p:cNvSpPr/>
          <p:nvPr/>
        </p:nvSpPr>
        <p:spPr>
          <a:xfrm>
            <a:off x="2843808" y="5858491"/>
            <a:ext cx="720080" cy="633264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08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solidFill>
                <a:prstClr val="black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0466" y="2348880"/>
            <a:ext cx="81369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ČAPKA,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F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 Vlastivěda 5. Významné události nových českých dějin, učebnice pro 5.ročník. Brno: Nová škola, 2013. ISBN 978-80-7289-480-2. s. 17 - 18.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Čapka, F. Člověk a jeho svět. Lidé a čas. Obrazy z novějších českých dějin. Všeň: ALTER, 2012. 59 s.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ISBN 978-80-7245-229-3</a:t>
            </a:r>
            <a:r>
              <a:rPr lang="cs-CZ" sz="1600" i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cs-CZ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dirty="0">
                <a:solidFill>
                  <a:prstClr val="black"/>
                </a:solidFill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 galerie obrázků a klipartů Microsoft Office.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2866" y="-2348366"/>
            <a:ext cx="8136904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4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 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[cit.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2013-18-11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</a:t>
            </a:r>
            <a:r>
              <a:rPr lang="cs-CZ" sz="1600" i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cs.wikipedia.org/wiki/Soubor:Tom%C3%A1%C5%A1_Garrigue_Masaryk_1925.PNG.jpg</a:t>
            </a:r>
            <a:r>
              <a:rPr lang="en-US" sz="1600" i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Strana 11</a:t>
            </a:r>
            <a:endParaRPr lang="cs-CZ" sz="1600" i="1" dirty="0">
              <a:solidFill>
                <a:srgbClr val="000000"/>
              </a:solidFill>
              <a:latin typeface="Courier New" panose="02070309020205020404" pitchFamily="49" charset="0"/>
              <a:ea typeface="Times New Roman" pitchFamily="18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[OBR.2] </a:t>
            </a:r>
            <a:r>
              <a:rPr lang="en-US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cit.2013-18-11</a:t>
            </a:r>
            <a:r>
              <a:rPr lang="en-US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]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Dostupný 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na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WWW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:&lt;http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upload.wikimedia.org/wikipedia/commons/0/05/Masaryk_kulaty.png</a:t>
            </a:r>
            <a:r>
              <a:rPr lang="en-US" sz="1600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srgbClr val="000000"/>
              </a:solidFill>
              <a:latin typeface="Courier New" panose="02070309020205020404" pitchFamily="49" charset="0"/>
              <a:ea typeface="Times New Roman" pitchFamily="18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OBR.3] </a:t>
            </a:r>
            <a:r>
              <a:rPr lang="en-US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[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cit.2013-18-11</a:t>
            </a:r>
            <a:r>
              <a:rPr lang="en-US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]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WWW:&lt;http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commons.wikimedia.org/wiki/File:Masaryk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_-_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detail.png</a:t>
            </a:r>
            <a:r>
              <a:rPr lang="en-US" sz="1600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12</a:t>
            </a:r>
            <a:endParaRPr lang="cs-CZ" sz="1600" i="1" dirty="0">
              <a:solidFill>
                <a:srgbClr val="000000"/>
              </a:solidFill>
              <a:latin typeface="Courier New" panose="02070309020205020404" pitchFamily="49" charset="0"/>
              <a:ea typeface="Times New Roman" pitchFamily="18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OBR.4] </a:t>
            </a:r>
            <a:r>
              <a:rPr lang="en-US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[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cit.2013-18-11</a:t>
            </a:r>
            <a:r>
              <a:rPr lang="en-US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]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WWW:&lt;http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cs.wikipedia.org/wiki/Soubor:Bundesarchiv_Bild_102-11965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,_Karlsbad,_Pr%C3%A4sident_Thomas_G._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Masaryk.jpg</a:t>
            </a:r>
            <a:r>
              <a:rPr lang="en-US" sz="1600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Strana 13</a:t>
            </a:r>
            <a:endParaRPr lang="cs-CZ" sz="1600" i="1" dirty="0">
              <a:solidFill>
                <a:srgbClr val="000000"/>
              </a:solidFill>
              <a:latin typeface="Courier New" panose="02070309020205020404" pitchFamily="49" charset="0"/>
              <a:ea typeface="Times New Roman" pitchFamily="18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OBR.5] </a:t>
            </a:r>
            <a:r>
              <a:rPr lang="en-US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[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cit.2013-18-11</a:t>
            </a:r>
            <a:r>
              <a:rPr lang="en-US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]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WWW:&lt;http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://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cs.wikipedia.org/wiki/Soubor:T._G._Masaryk_a_K._%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C4%8Capek.gif</a:t>
            </a:r>
            <a:r>
              <a:rPr lang="en-US" sz="1600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Nečíslovaný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obrazový materiál je použit z kolekce programu Microsoft PowerPoint.</a:t>
            </a: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6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solidFill>
                <a:prstClr val="black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875806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Marie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Švandová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5.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České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dějiny 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Tomáš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Garrigue 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Masaryk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VY_32_INOVACE_41.14.ŠVA.VL.5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20.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11. 2013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3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Tomáš Garrigue Masaryk</a:t>
            </a:r>
            <a:endParaRPr lang="cs-CZ" i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První prezident</a:t>
            </a:r>
            <a:endParaRPr lang="cs-CZ" i="1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3387498" cy="479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60032" y="1239142"/>
            <a:ext cx="3832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Arial Rounded MT Bold" panose="020F0704030504030204" pitchFamily="34" charset="0"/>
              </a:rPr>
              <a:t>Tomáš G. Masaryk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32688" y="2563296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smtClean="0">
                <a:latin typeface="Arial Rounded MT Bold" panose="020F0704030504030204" pitchFamily="34" charset="0"/>
              </a:rPr>
              <a:t>Významná osobnost </a:t>
            </a:r>
          </a:p>
          <a:p>
            <a:r>
              <a:rPr lang="cs-CZ" sz="2000" i="1" dirty="0" smtClean="0">
                <a:latin typeface="Arial Rounded MT Bold" panose="020F0704030504030204" pitchFamily="34" charset="0"/>
              </a:rPr>
              <a:t>českých dějin</a:t>
            </a:r>
            <a:endParaRPr lang="cs-CZ" sz="2000" i="1" dirty="0">
              <a:latin typeface="Arial Rounded MT Bold" panose="020F07040305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347864" y="51936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/>
              <a:t>č</a:t>
            </a:r>
            <a:r>
              <a:rPr lang="cs-CZ" dirty="0" smtClean="0"/>
              <a:t>.1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73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91843" y="1384948"/>
            <a:ext cx="7060779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i="1" dirty="0" smtClean="0">
                <a:latin typeface="Arial Rounded MT Bold" panose="020F0704030504030204" pitchFamily="34" charset="0"/>
              </a:rPr>
              <a:t>Narodil se 7. března 1850 v Hodoníně</a:t>
            </a:r>
            <a:endParaRPr lang="cs-CZ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34174" y="692696"/>
            <a:ext cx="3211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>
                <a:latin typeface="Arial Rounded MT Bold" panose="020F0704030504030204" pitchFamily="34" charset="0"/>
              </a:rPr>
              <a:t>Z jeho životopisu:</a:t>
            </a:r>
            <a:endParaRPr lang="cs-CZ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5599" y="2307405"/>
            <a:ext cx="3748617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i="1" dirty="0" smtClean="0">
                <a:latin typeface="Arial Rounded MT Bold" panose="020F0704030504030204" pitchFamily="34" charset="0"/>
              </a:rPr>
              <a:t>Vyučil se kovářem</a:t>
            </a:r>
            <a:endParaRPr lang="cs-CZ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90169" y="3050305"/>
            <a:ext cx="6606424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i="1" dirty="0" smtClean="0">
                <a:latin typeface="Arial Rounded MT Bold" panose="020F0704030504030204" pitchFamily="34" charset="0"/>
              </a:rPr>
              <a:t>Studoval gymnázium v Brně, poté  </a:t>
            </a:r>
          </a:p>
          <a:p>
            <a:r>
              <a:rPr lang="cs-CZ" sz="2800" i="1" dirty="0">
                <a:latin typeface="Arial Rounded MT Bold" panose="020F0704030504030204" pitchFamily="34" charset="0"/>
              </a:rPr>
              <a:t> </a:t>
            </a:r>
            <a:r>
              <a:rPr lang="cs-CZ" sz="2800" i="1" dirty="0" smtClean="0">
                <a:latin typeface="Arial Rounded MT Bold" panose="020F0704030504030204" pitchFamily="34" charset="0"/>
              </a:rPr>
              <a:t>     universitu ve Vídni</a:t>
            </a:r>
            <a:endParaRPr lang="cs-CZ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90169" y="4221088"/>
            <a:ext cx="7135608" cy="138499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i="1" dirty="0" smtClean="0">
                <a:latin typeface="Arial Rounded MT Bold" panose="020F0704030504030204" pitchFamily="34" charset="0"/>
              </a:rPr>
              <a:t>Hodně cestoval, na svých cestách </a:t>
            </a:r>
          </a:p>
          <a:p>
            <a:r>
              <a:rPr lang="cs-CZ" sz="2800" i="1" dirty="0">
                <a:latin typeface="Arial Rounded MT Bold" panose="020F0704030504030204" pitchFamily="34" charset="0"/>
              </a:rPr>
              <a:t> </a:t>
            </a:r>
            <a:r>
              <a:rPr lang="cs-CZ" sz="2800" i="1" dirty="0" smtClean="0">
                <a:latin typeface="Arial Rounded MT Bold" panose="020F0704030504030204" pitchFamily="34" charset="0"/>
              </a:rPr>
              <a:t>    se seznámil  s Charlotte </a:t>
            </a:r>
            <a:r>
              <a:rPr lang="cs-CZ" sz="2800" i="1" dirty="0" err="1" smtClean="0">
                <a:latin typeface="Arial Rounded MT Bold" panose="020F0704030504030204" pitchFamily="34" charset="0"/>
              </a:rPr>
              <a:t>Garriguovou</a:t>
            </a:r>
            <a:r>
              <a:rPr lang="cs-CZ" sz="2800" i="1" dirty="0" smtClean="0">
                <a:latin typeface="Arial Rounded MT Bold" panose="020F0704030504030204" pitchFamily="34" charset="0"/>
              </a:rPr>
              <a:t>,</a:t>
            </a:r>
          </a:p>
          <a:p>
            <a:r>
              <a:rPr lang="cs-CZ" sz="2800" i="1" dirty="0">
                <a:latin typeface="Arial Rounded MT Bold" panose="020F0704030504030204" pitchFamily="34" charset="0"/>
              </a:rPr>
              <a:t> </a:t>
            </a:r>
            <a:r>
              <a:rPr lang="cs-CZ" sz="2800" i="1" dirty="0" smtClean="0">
                <a:latin typeface="Arial Rounded MT Bold" panose="020F0704030504030204" pitchFamily="34" charset="0"/>
              </a:rPr>
              <a:t>     s níž se oženil </a:t>
            </a:r>
          </a:p>
        </p:txBody>
      </p:sp>
      <p:pic>
        <p:nvPicPr>
          <p:cNvPr id="6146" name="Picture 2" descr="C:\Users\admin\AppData\Local\Microsoft\Windows\Temporary Internet Files\Content.IE5\UBC11F21\MC9003616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73616"/>
            <a:ext cx="915987" cy="9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AppData\Local\Microsoft\Windows\Temporary Internet Files\Content.IE5\A2QW4OY8\MC9004123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43949"/>
            <a:ext cx="1590749" cy="13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AppData\Local\Microsoft\Windows\Temporary Internet Files\Content.IE5\UBC11F21\MP90039008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01208"/>
            <a:ext cx="1703898" cy="12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79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3458" y="476672"/>
            <a:ext cx="818127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i="1" dirty="0" smtClean="0">
                <a:latin typeface="Arial Rounded MT Bold" panose="020F0704030504030204" pitchFamily="34" charset="0"/>
              </a:rPr>
              <a:t>Působil jako profesor na universitě ve Vídni,</a:t>
            </a:r>
          </a:p>
          <a:p>
            <a:r>
              <a:rPr lang="cs-CZ" sz="2800" i="1" dirty="0">
                <a:latin typeface="Arial Rounded MT Bold" panose="020F0704030504030204" pitchFamily="34" charset="0"/>
              </a:rPr>
              <a:t> </a:t>
            </a:r>
            <a:r>
              <a:rPr lang="cs-CZ" sz="2800" i="1" dirty="0" smtClean="0">
                <a:latin typeface="Arial Rounded MT Bold" panose="020F0704030504030204" pitchFamily="34" charset="0"/>
              </a:rPr>
              <a:t>     v roce 1882  Karlově univerzitě v </a:t>
            </a:r>
            <a:r>
              <a:rPr lang="cs-CZ" sz="2800" i="1" dirty="0">
                <a:latin typeface="Arial Rounded MT Bold" panose="020F0704030504030204" pitchFamily="34" charset="0"/>
              </a:rPr>
              <a:t>P</a:t>
            </a:r>
            <a:r>
              <a:rPr lang="cs-CZ" sz="2800" i="1" dirty="0" smtClean="0">
                <a:latin typeface="Arial Rounded MT Bold" panose="020F0704030504030204" pitchFamily="34" charset="0"/>
              </a:rPr>
              <a:t>raze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01834" y="1703818"/>
            <a:ext cx="6690742" cy="95410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i="1" dirty="0" smtClean="0">
                <a:latin typeface="Arial Rounded MT Bold" panose="020F0704030504030204" pitchFamily="34" charset="0"/>
              </a:rPr>
              <a:t>Pracoval jako redaktor, spisovatel, </a:t>
            </a:r>
          </a:p>
          <a:p>
            <a:r>
              <a:rPr lang="cs-CZ" sz="2800" i="1" dirty="0">
                <a:latin typeface="Arial Rounded MT Bold" panose="020F0704030504030204" pitchFamily="34" charset="0"/>
              </a:rPr>
              <a:t> </a:t>
            </a:r>
            <a:r>
              <a:rPr lang="cs-CZ" sz="2800" i="1" dirty="0" smtClean="0">
                <a:latin typeface="Arial Rounded MT Bold" panose="020F0704030504030204" pitchFamily="34" charset="0"/>
              </a:rPr>
              <a:t>    vědec a politik </a:t>
            </a:r>
            <a:endParaRPr lang="cs-CZ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2058" y="2868980"/>
            <a:ext cx="7405361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i="1" dirty="0" smtClean="0">
                <a:latin typeface="Arial Rounded MT Bold" panose="020F0704030504030204" pitchFamily="34" charset="0"/>
              </a:rPr>
              <a:t>Působil také jako poslanec vídeňského </a:t>
            </a:r>
          </a:p>
          <a:p>
            <a:r>
              <a:rPr lang="cs-CZ" sz="2800" i="1" dirty="0">
                <a:latin typeface="Arial Rounded MT Bold" panose="020F0704030504030204" pitchFamily="34" charset="0"/>
              </a:rPr>
              <a:t> </a:t>
            </a:r>
            <a:r>
              <a:rPr lang="cs-CZ" sz="2800" i="1" dirty="0" smtClean="0">
                <a:latin typeface="Arial Rounded MT Bold" panose="020F0704030504030204" pitchFamily="34" charset="0"/>
              </a:rPr>
              <a:t>    parlamentu</a:t>
            </a:r>
            <a:endParaRPr lang="cs-CZ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33782" y="4077072"/>
            <a:ext cx="7437677" cy="95410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i="1" dirty="0" smtClean="0">
                <a:latin typeface="Arial Rounded MT Bold" panose="020F0704030504030204" pitchFamily="34" charset="0"/>
              </a:rPr>
              <a:t>V  roce 1914 odešel do ciziny, snažil se </a:t>
            </a:r>
          </a:p>
          <a:p>
            <a:r>
              <a:rPr lang="cs-CZ" sz="2800" i="1" dirty="0">
                <a:latin typeface="Arial Rounded MT Bold" panose="020F0704030504030204" pitchFamily="34" charset="0"/>
              </a:rPr>
              <a:t> </a:t>
            </a:r>
            <a:r>
              <a:rPr lang="cs-CZ" sz="2800" i="1" dirty="0" smtClean="0">
                <a:latin typeface="Arial Rounded MT Bold" panose="020F0704030504030204" pitchFamily="34" charset="0"/>
              </a:rPr>
              <a:t>     vyjednat svobodu pro český národ</a:t>
            </a:r>
            <a:endParaRPr lang="cs-CZ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3782" y="5229200"/>
            <a:ext cx="7468776" cy="954107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i="1" dirty="0" smtClean="0">
                <a:latin typeface="Arial Rounded MT Bold" panose="020F0704030504030204" pitchFamily="34" charset="0"/>
              </a:rPr>
              <a:t>Za tyto zásluhy se mu dostalo označení </a:t>
            </a:r>
          </a:p>
          <a:p>
            <a:r>
              <a:rPr lang="cs-CZ" sz="2800" i="1" dirty="0">
                <a:latin typeface="Arial Rounded MT Bold" panose="020F0704030504030204" pitchFamily="34" charset="0"/>
              </a:rPr>
              <a:t> </a:t>
            </a:r>
            <a:r>
              <a:rPr lang="cs-CZ" sz="2800" i="1" dirty="0" smtClean="0">
                <a:latin typeface="Arial Rounded MT Bold" panose="020F0704030504030204" pitchFamily="34" charset="0"/>
              </a:rPr>
              <a:t>    „prezident osvoboditel“</a:t>
            </a:r>
            <a:endParaRPr lang="cs-CZ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555776" y="620688"/>
            <a:ext cx="4104456" cy="12961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T. G. Masaryk byl člověk</a:t>
            </a:r>
            <a:endParaRPr lang="cs-CZ" sz="3200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1547664" y="1938935"/>
            <a:ext cx="3060340" cy="1634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4608004" y="1938935"/>
            <a:ext cx="0" cy="1418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4608004" y="1938935"/>
            <a:ext cx="3187588" cy="15592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oblený obdélník 12"/>
          <p:cNvSpPr/>
          <p:nvPr/>
        </p:nvSpPr>
        <p:spPr>
          <a:xfrm>
            <a:off x="119622" y="3573016"/>
            <a:ext cx="25922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i="1" dirty="0" smtClean="0">
                <a:latin typeface="Arial Rounded MT Bold" panose="020F0704030504030204" pitchFamily="34" charset="0"/>
              </a:rPr>
              <a:t>Mimořádně vzdělaný </a:t>
            </a:r>
            <a:endParaRPr lang="cs-CZ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3095705" y="3573016"/>
            <a:ext cx="25922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i="1" dirty="0" smtClean="0">
                <a:latin typeface="Arial Rounded MT Bold" panose="020F0704030504030204" pitchFamily="34" charset="0"/>
              </a:rPr>
              <a:t>Velmi čestný</a:t>
            </a:r>
            <a:endParaRPr lang="cs-CZ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232061" y="3573016"/>
            <a:ext cx="25922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i="1" dirty="0" smtClean="0">
                <a:latin typeface="Arial Rounded MT Bold" panose="020F0704030504030204" pitchFamily="34" charset="0"/>
              </a:rPr>
              <a:t>Skromný a  spravedlivý</a:t>
            </a:r>
            <a:endParaRPr lang="cs-CZ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131981" y="5400530"/>
            <a:ext cx="7112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latin typeface="Arial Rounded MT Bold" panose="020F0704030504030204" pitchFamily="34" charset="0"/>
              </a:rPr>
              <a:t>Vždy se snažil hájit pravdu </a:t>
            </a:r>
          </a:p>
          <a:p>
            <a:r>
              <a:rPr lang="cs-CZ" sz="2800" i="1" dirty="0" smtClean="0">
                <a:latin typeface="Arial Rounded MT Bold" panose="020F0704030504030204" pitchFamily="34" charset="0"/>
              </a:rPr>
              <a:t>a nemlčet k nespravedlivosti</a:t>
            </a:r>
            <a:endParaRPr lang="cs-CZ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555776" y="548680"/>
            <a:ext cx="45365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i="1" dirty="0" smtClean="0">
                <a:latin typeface="Arial Rounded MT Bold" panose="020F0704030504030204" pitchFamily="34" charset="0"/>
              </a:rPr>
              <a:t>Významné mezníky jeho života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1916832"/>
            <a:ext cx="476970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Arial Rounded MT Bold" panose="020F0704030504030204" pitchFamily="34" charset="0"/>
              </a:rPr>
              <a:t>Období 1.světové války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4042" y="2708920"/>
            <a:ext cx="6636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i="1" dirty="0" smtClean="0">
                <a:latin typeface="Arial Rounded MT Bold" panose="020F0704030504030204" pitchFamily="34" charset="0"/>
              </a:rPr>
              <a:t>V zahraničí organizuje boj za samostatný </a:t>
            </a:r>
          </a:p>
          <a:p>
            <a:r>
              <a:rPr lang="cs-CZ" sz="2400" i="1" dirty="0">
                <a:latin typeface="Arial Rounded MT Bold" panose="020F0704030504030204" pitchFamily="34" charset="0"/>
              </a:rPr>
              <a:t> </a:t>
            </a:r>
            <a:r>
              <a:rPr lang="cs-CZ" sz="2400" i="1" dirty="0" smtClean="0">
                <a:latin typeface="Arial Rounded MT Bold" panose="020F0704030504030204" pitchFamily="34" charset="0"/>
              </a:rPr>
              <a:t>československý stát</a:t>
            </a:r>
            <a:endParaRPr lang="cs-CZ" sz="2400" i="1" dirty="0">
              <a:latin typeface="Arial Rounded MT Bold" panose="020F07040305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2784" y="3565688"/>
            <a:ext cx="367761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Arial Rounded MT Bold" panose="020F0704030504030204" pitchFamily="34" charset="0"/>
              </a:rPr>
              <a:t>14. listopad 1918 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99984" y="4283132"/>
            <a:ext cx="654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i="1" dirty="0" smtClean="0">
                <a:latin typeface="Arial Rounded MT Bold" panose="020F0704030504030204" pitchFamily="34" charset="0"/>
              </a:rPr>
              <a:t>Zvolen  1. prezidentem  Československa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79848" y="5523610"/>
            <a:ext cx="7673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i="1" dirty="0" smtClean="0">
                <a:latin typeface="Arial Rounded MT Bold" panose="020F0704030504030204" pitchFamily="34" charset="0"/>
              </a:rPr>
              <a:t>V  Brně zřízena  druhá  univerzita, </a:t>
            </a:r>
          </a:p>
          <a:p>
            <a:r>
              <a:rPr lang="cs-CZ" sz="2400" i="1" dirty="0">
                <a:latin typeface="Arial Rounded MT Bold" panose="020F0704030504030204" pitchFamily="34" charset="0"/>
              </a:rPr>
              <a:t> </a:t>
            </a:r>
            <a:r>
              <a:rPr lang="cs-CZ" sz="2400" i="1" dirty="0" smtClean="0">
                <a:latin typeface="Arial Rounded MT Bold" panose="020F0704030504030204" pitchFamily="34" charset="0"/>
              </a:rPr>
              <a:t>    dostala jméno po svém  zakladateli  Masarykova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67544" y="4869160"/>
            <a:ext cx="2605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Arial Rounded MT Bold" panose="020F0704030504030204" pitchFamily="34" charset="0"/>
              </a:rPr>
              <a:t>Leden 1920 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4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0533" y="548680"/>
            <a:ext cx="262905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Arial Rounded MT Bold" panose="020F0704030504030204" pitchFamily="34" charset="0"/>
              </a:rPr>
              <a:t>Květen 1920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4323" y="2132856"/>
            <a:ext cx="283423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Arial Rounded MT Bold" panose="020F0704030504030204" pitchFamily="34" charset="0"/>
              </a:rPr>
              <a:t>Květen  1927 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99045" y="2981764"/>
            <a:ext cx="432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i="1" dirty="0" smtClean="0">
                <a:latin typeface="Arial Rounded MT Bold" panose="020F0704030504030204" pitchFamily="34" charset="0"/>
              </a:rPr>
              <a:t>Třetí prezidentské období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99160" y="4410590"/>
            <a:ext cx="4763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i="1" dirty="0" smtClean="0">
                <a:latin typeface="Arial Rounded MT Bold" panose="020F0704030504030204" pitchFamily="34" charset="0"/>
              </a:rPr>
              <a:t>Prezidentem zvolen počtvrté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13070" y="3633475"/>
            <a:ext cx="262905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Arial Rounded MT Bold" panose="020F0704030504030204" pitchFamily="34" charset="0"/>
              </a:rPr>
              <a:t>Květen 1934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89632" y="1412775"/>
            <a:ext cx="492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i="1" dirty="0" smtClean="0">
                <a:latin typeface="Arial Rounded MT Bold" panose="020F0704030504030204" pitchFamily="34" charset="0"/>
              </a:rPr>
              <a:t>Podruhé zvolen  prezidentem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45564" y="5039276"/>
            <a:ext cx="301755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Arial Rounded MT Bold" panose="020F0704030504030204" pitchFamily="34" charset="0"/>
              </a:rPr>
              <a:t>Prosinec 1935</a:t>
            </a:r>
            <a:endParaRPr lang="cs-CZ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93709" y="5784576"/>
            <a:ext cx="553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i="1" dirty="0" smtClean="0">
                <a:latin typeface="Arial Rounded MT Bold" panose="020F0704030504030204" pitchFamily="34" charset="0"/>
              </a:rPr>
              <a:t>Vzdává se prezidentského úřadu</a:t>
            </a:r>
          </a:p>
        </p:txBody>
      </p:sp>
    </p:spTree>
    <p:extLst>
      <p:ext uri="{BB962C8B-B14F-4D97-AF65-F5344CB8AC3E}">
        <p14:creationId xmlns:p14="http://schemas.microsoft.com/office/powerpoint/2010/main" val="283079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268</TotalTime>
  <Words>699</Words>
  <Application>Microsoft Office PowerPoint</Application>
  <PresentationFormat>Předvádění na obrazovce (4:3)</PresentationFormat>
  <Paragraphs>172</Paragraphs>
  <Slides>19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Technický</vt:lpstr>
      <vt:lpstr>Motiv sady Office</vt:lpstr>
      <vt:lpstr>1_Motiv sady Office</vt:lpstr>
      <vt:lpstr>Prezentace aplikace PowerPoint</vt:lpstr>
      <vt:lpstr>Prezentace aplikace PowerPoint</vt:lpstr>
      <vt:lpstr>Tomáš Garrigue Masaryk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Tomáš Garrigue Masaryk</dc:title>
  <dc:creator>admin</dc:creator>
  <cp:lastModifiedBy>admin</cp:lastModifiedBy>
  <cp:revision>28</cp:revision>
  <dcterms:created xsi:type="dcterms:W3CDTF">2013-11-19T18:59:38Z</dcterms:created>
  <dcterms:modified xsi:type="dcterms:W3CDTF">2014-04-14T18:37:04Z</dcterms:modified>
</cp:coreProperties>
</file>