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  <p:sldMasterId id="2147484164" r:id="rId2"/>
    <p:sldMasterId id="2147484176" r:id="rId3"/>
    <p:sldMasterId id="2147484188" r:id="rId4"/>
  </p:sldMasterIdLst>
  <p:notesMasterIdLst>
    <p:notesMasterId r:id="rId18"/>
  </p:notesMasterIdLst>
  <p:handoutMasterIdLst>
    <p:handoutMasterId r:id="rId19"/>
  </p:handoutMasterIdLst>
  <p:sldIdLst>
    <p:sldId id="275" r:id="rId5"/>
    <p:sldId id="276" r:id="rId6"/>
    <p:sldId id="264" r:id="rId7"/>
    <p:sldId id="256" r:id="rId8"/>
    <p:sldId id="266" r:id="rId9"/>
    <p:sldId id="265" r:id="rId10"/>
    <p:sldId id="258" r:id="rId11"/>
    <p:sldId id="267" r:id="rId12"/>
    <p:sldId id="260" r:id="rId13"/>
    <p:sldId id="269" r:id="rId14"/>
    <p:sldId id="270" r:id="rId15"/>
    <p:sldId id="277" r:id="rId16"/>
    <p:sldId id="27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8" d="100"/>
          <a:sy n="78" d="100"/>
        </p:scale>
        <p:origin x="-106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3" d="100"/>
          <a:sy n="53" d="100"/>
        </p:scale>
        <p:origin x="-20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3F5D-022F-4F10-9800-FAE457FCC013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F2009-6207-4D7F-961B-BF21F2E27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48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785B-E719-45DE-9399-09A2FF36A1CF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1EEB7-88E5-4465-B208-1CADFD373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6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7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2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1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32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68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31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49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86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45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3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12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65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36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07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8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25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87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0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2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18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71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35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05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40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80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12.1.2014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2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83F-9BE3-45C2-A701-40786AB53DE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947-83CC-4AA0-869E-211754C71AC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6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8/82/SwanningtonEngine_0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67544" y="3068960"/>
            <a:ext cx="4038600" cy="4525963"/>
          </a:xfrm>
        </p:spPr>
        <p:txBody>
          <a:bodyPr/>
          <a:lstStyle/>
          <a:p>
            <a:r>
              <a:rPr lang="cs-CZ" dirty="0" smtClean="0"/>
              <a:t>Parníky pluly i po českých řekách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371251" y="836712"/>
            <a:ext cx="5531805" cy="9840584"/>
          </a:xfrm>
        </p:spPr>
        <p:txBody>
          <a:bodyPr/>
          <a:lstStyle/>
          <a:p>
            <a:r>
              <a:rPr lang="cs-CZ" dirty="0" smtClean="0"/>
              <a:t>Ruchadlo - pluh,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který půdu rozrušoval, </a:t>
            </a:r>
          </a:p>
          <a:p>
            <a:pPr marL="109728" indent="0">
              <a:buNone/>
            </a:pPr>
            <a:r>
              <a:rPr lang="cs-CZ" dirty="0" smtClean="0"/>
              <a:t>  provzdušňoval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a převracel 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411973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AppData\Local\Microsoft\Windows\Temporary Internet Files\Content.IE5\TAP9CWHJ\MC9003190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953651" cy="17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admin\AppData\Local\Microsoft\Windows\Temporary Internet Files\Content.IE5\UBC11F21\MC9002958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82" y="833678"/>
            <a:ext cx="2512337" cy="14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AppData\Local\Microsoft\Windows\Temporary Internet Files\Content.IE5\A2QW4OY8\MC9002858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04" y="2643407"/>
            <a:ext cx="1805026" cy="14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AppData\Local\Microsoft\Windows\Temporary Internet Files\Content.IE5\ETE0JAY5\MC9003588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97" y="810068"/>
            <a:ext cx="1115568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AppData\Local\Microsoft\Windows\Temporary Internet Files\Content.IE5\BON3B8YZ\MC9002417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08" y="2852936"/>
            <a:ext cx="1650492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627572" y="4458714"/>
            <a:ext cx="252028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Potravinářský</a:t>
            </a:r>
            <a:endParaRPr lang="cs-CZ" sz="2000" i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558203" y="2726780"/>
            <a:ext cx="252028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Výroba železa</a:t>
            </a:r>
            <a:endParaRPr lang="cs-CZ" sz="2000" i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642030" y="4476030"/>
            <a:ext cx="252028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Těžba uhlí</a:t>
            </a:r>
            <a:endParaRPr lang="cs-CZ" sz="2000" i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99512" y="1088716"/>
            <a:ext cx="252028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Strojírenský</a:t>
            </a:r>
            <a:endParaRPr lang="cs-CZ" sz="20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7" name="Picture 3" descr="C:\Users\admin\AppData\Local\Microsoft\Windows\Temporary Internet Files\Content.IE5\TAP9CWHJ\MC9003538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76030"/>
            <a:ext cx="1999387" cy="18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69404" y="548680"/>
            <a:ext cx="397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latin typeface="Arial Black" panose="020B0A04020102020204" pitchFamily="34" charset="0"/>
              </a:rPr>
              <a:t>Rozvíjel se průmysl</a:t>
            </a:r>
            <a:endParaRPr lang="cs-CZ" sz="2800" i="1" dirty="0">
              <a:latin typeface="Arial Black" panose="020B0A0402010202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16536" y="1102404"/>
            <a:ext cx="252028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Textilní</a:t>
            </a:r>
            <a:endParaRPr lang="cs-CZ" sz="2000" i="1" dirty="0">
              <a:solidFill>
                <a:srgbClr val="7030A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8" name="Picture 4" descr="C:\Users\admin\AppData\Local\Microsoft\Windows\Temporary Internet Files\Content.IE5\ETE0JAY5\MC9003341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36" y="4434118"/>
            <a:ext cx="1432431" cy="14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669404" y="2726780"/>
            <a:ext cx="252028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</a:t>
            </a:r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buvnický</a:t>
            </a:r>
            <a:endParaRPr lang="cs-CZ" sz="20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58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173350"/>
            <a:ext cx="8136904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ČAPKA, F. Vlastivěda 5. Významné události nových českých dějin, učebnice pro 5.ročník. Brno: Nová škola, 2013. ISBN 978-80-7289-480-2. s. 25 – 27.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ČAPKA, F. Člověk a jeho svět. Lidé a čas. Obrazy z novějších českých dějin. Všeň: Alter, 2012. ISBN 978-80-7245-229-3.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Dlouhý, A., Chmelařová, H. Pracovní listy k učebnici Obrazy z novějších českých dějin. Všeň: ALTER, 2011. 47 s. ISBN 80-7168-013-3.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[OBR.1][cit.2012-10-22].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WWW:&lt;http://commons.wikimedia.org/wiki/File:Fagus_sylvatica_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semina.jpg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PowerPoint.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11560" y="1397683"/>
            <a:ext cx="7560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 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cit.2013-09-27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</a:p>
          <a:p>
            <a:pPr lvl="0"/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Soubor:SwanningtonEngine_01.jpg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2671295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OBR.2]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cit.2013-09-27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cs.wikipedia.org/wiki/Soubor:Ctyrkolak.jpg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1560" y="3741265"/>
            <a:ext cx="69847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 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cit.2013-09-27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cs.wikipedia.org/wiki/Soubor:Bozek%27s_steam_automobile.jpg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93488" y="5157192"/>
            <a:ext cx="7494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obrazový materiál je použit z kolekce programu Microsoft PowerPoint.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03207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Marie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Švandová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dějiny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cestě k pokroku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VY_32_INOVACE_41.04.SVA.VL.5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30.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09. 2013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919464" cy="1600327"/>
          </a:xfrm>
        </p:spPr>
        <p:txBody>
          <a:bodyPr>
            <a:normAutofit/>
          </a:bodyPr>
          <a:lstStyle/>
          <a:p>
            <a:r>
              <a:rPr lang="cs-CZ" sz="48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Na cestě k pokroku</a:t>
            </a:r>
            <a:endParaRPr lang="cs-CZ" sz="48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Průmyslová revoluce</a:t>
            </a:r>
            <a:endParaRPr lang="cs-CZ" sz="3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admin\AppData\Local\Microsoft\Windows\Temporary Internet Files\Content.IE5\BON3B8YZ\MC900089390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505397" cy="27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18. a 19. století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řemeslnické dílny se mění v manufaktury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cs-CZ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ostupně se zavádí </a:t>
            </a:r>
            <a:endParaRPr lang="cs-CZ" dirty="0"/>
          </a:p>
          <a:p>
            <a:pPr marL="109728" indent="0">
              <a:buNone/>
            </a:pPr>
            <a:r>
              <a:rPr lang="cs-CZ" sz="3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cs-CZ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stroje – poháněla </a:t>
            </a:r>
          </a:p>
          <a:p>
            <a:pPr marL="109728" indent="0">
              <a:buNone/>
            </a:pPr>
            <a:r>
              <a:rPr lang="cs-CZ" sz="3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cs-CZ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je voda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Hledal se nový způsob pohánění strojů</a:t>
            </a:r>
          </a:p>
          <a:p>
            <a:pPr marL="109728" indent="0">
              <a:buNone/>
            </a:pPr>
            <a:endParaRPr lang="cs-CZ" sz="3600" b="1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cs-CZ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Dělníci vyráběli jen část výrobku</a:t>
            </a:r>
            <a:endParaRPr lang="cs-CZ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cs-CZ" sz="3600" i="1" dirty="0" smtClean="0">
                <a:solidFill>
                  <a:srgbClr val="00B050"/>
                </a:solidFill>
              </a:rPr>
              <a:t>                  Manufaktury</a:t>
            </a:r>
            <a:endParaRPr lang="cs-CZ" sz="3600" i="1" dirty="0">
              <a:solidFill>
                <a:srgbClr val="00B050"/>
              </a:solidFill>
            </a:endParaRPr>
          </a:p>
        </p:txBody>
      </p:sp>
      <p:pic>
        <p:nvPicPr>
          <p:cNvPr id="2053" name="Picture 5" descr="C:\Users\admin\AppData\Local\Microsoft\Windows\Temporary Internet Files\Content.IE5\ETE0JAY5\MC9003573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43" y="2610465"/>
            <a:ext cx="4032447" cy="28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45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3"/>
            <a:ext cx="635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Vynález parního stroje změnil svět</a:t>
            </a:r>
            <a:endParaRPr lang="cs-CZ" sz="3600" b="1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Soubor:SwanningtonEngine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575055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452320" y="5373216"/>
            <a:ext cx="77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Obr.1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856" y="1799818"/>
            <a:ext cx="3901517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b="1" i="1" dirty="0" smtClean="0">
                <a:latin typeface="Arial Narrow" panose="020B0606020202030204" pitchFamily="34" charset="0"/>
              </a:rPr>
              <a:t>První sestrojen v Anglii</a:t>
            </a:r>
          </a:p>
          <a:p>
            <a:endParaRPr lang="cs-CZ" sz="2800" b="1" i="1" dirty="0">
              <a:latin typeface="Arial Narrow" panose="020B0606020202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5214" y="3020593"/>
            <a:ext cx="319407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b="1" i="1" dirty="0" smtClean="0">
                <a:latin typeface="Arial Narrow" panose="020B0606020202030204" pitchFamily="34" charset="0"/>
              </a:rPr>
              <a:t>James Watt - 1765</a:t>
            </a:r>
          </a:p>
          <a:p>
            <a:endParaRPr lang="cs-CZ" sz="28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61" y="4738630"/>
            <a:ext cx="1930827" cy="15121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admin\AppData\Local\Microsoft\Windows\Temporary Internet Files\Content.IE5\ETE0JAY5\MC900089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1" y="5453429"/>
            <a:ext cx="1751076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AppData\Local\Microsoft\Windows\Temporary Internet Files\Content.IE5\TAP9CWHJ\MC9003825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52" y="4882020"/>
            <a:ext cx="1869857" cy="1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                  </a:t>
            </a:r>
            <a:r>
              <a:rPr lang="cs-CZ" sz="4000" i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Svět páry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94" y="3727894"/>
            <a:ext cx="1721433" cy="13481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73" y="2492896"/>
            <a:ext cx="1403648" cy="10992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0647"/>
            <a:ext cx="1138609" cy="8917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60" y="980728"/>
            <a:ext cx="1047921" cy="8207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42" y="487908"/>
            <a:ext cx="634553" cy="4969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4646"/>
            <a:ext cx="634553" cy="4969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90" y="323515"/>
            <a:ext cx="634553" cy="4969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3585"/>
            <a:ext cx="634553" cy="4969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20" y="487908"/>
            <a:ext cx="634553" cy="4969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6591" y="2834949"/>
            <a:ext cx="7511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sz="32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Manufakturní výroba se mění ve strojovou</a:t>
            </a:r>
            <a:endParaRPr lang="cs-CZ" sz="32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1330" y="1930647"/>
            <a:ext cx="666797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i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Vynález parního stroje změnil  výrobu</a:t>
            </a:r>
            <a:endParaRPr lang="cs-CZ" sz="3200" b="1" i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11330" y="3817207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sz="3200" b="1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Vznikají nové továrny</a:t>
            </a:r>
            <a:endParaRPr lang="cs-CZ" sz="3200" b="1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9990" y="4783740"/>
            <a:ext cx="7550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sz="32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Parní stroj má ohromný význam v dopravě</a:t>
            </a:r>
            <a:endParaRPr lang="cs-CZ" sz="32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9" name="Picture 7" descr="C:\Users\admin\AppData\Local\Microsoft\Windows\Temporary Internet Files\Content.IE5\UBC11F21\MC9003887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26" y="5494714"/>
            <a:ext cx="1826971" cy="12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admin\AppData\Local\Microsoft\Windows\Temporary Internet Files\Content.IE5\TAP9CWHJ\MC9000893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02" y="2541335"/>
            <a:ext cx="1666037" cy="16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AppData\Local\Microsoft\Windows\Temporary Internet Files\Content.IE5\A2QW4OY8\MC9002979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22" y="3252507"/>
            <a:ext cx="3512234" cy="31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5242" y="585554"/>
            <a:ext cx="471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Vynálezy měnily život lidí</a:t>
            </a:r>
            <a:endParaRPr lang="cs-CZ" sz="3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1330" y="1930647"/>
            <a:ext cx="564526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i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Vynálezy se prosazovaly všude</a:t>
            </a:r>
            <a:endParaRPr lang="cs-CZ" sz="3200" b="1" i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5242" y="2996952"/>
            <a:ext cx="43460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Vznikala nová povolání</a:t>
            </a:r>
            <a:endParaRPr lang="cs-CZ" sz="3200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2333" y="4221088"/>
            <a:ext cx="7957628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Rozvíjel se průmysl, zdokonalovala se výroba</a:t>
            </a:r>
          </a:p>
          <a:p>
            <a:r>
              <a:rPr lang="cs-CZ" sz="3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cs-CZ" sz="3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železa, rozvíjela se těžba uhlí</a:t>
            </a:r>
            <a:endParaRPr lang="cs-CZ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4" name="Picture 4" descr="C:\Users\admin\AppData\Local\Microsoft\Windows\Temporary Internet Files\Content.IE5\ZGWSO2KS\MC9000894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89" y="585554"/>
            <a:ext cx="2312438" cy="20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32168" y="908720"/>
            <a:ext cx="360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Vynálezci</a:t>
            </a:r>
            <a:endParaRPr lang="cs-CZ" sz="3600" i="1" dirty="0">
              <a:latin typeface="Arial Narrow" panose="020B060602020203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932040" y="918240"/>
            <a:ext cx="360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Vynálezy</a:t>
            </a:r>
            <a:endParaRPr lang="cs-CZ" sz="3600" i="1" dirty="0"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1330" y="1930647"/>
            <a:ext cx="798007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i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cs-CZ" sz="3200" b="1" i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ni v českých zemích chytré hlavy nezahálely</a:t>
            </a:r>
            <a:endParaRPr lang="cs-CZ" sz="3200" b="1" i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1620" y="2708920"/>
            <a:ext cx="628729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1" i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cs-CZ" sz="3200" b="1" i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řijel první parník i první automobil</a:t>
            </a:r>
            <a:endParaRPr lang="cs-CZ" sz="3200" b="1" i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42803" y="3428703"/>
            <a:ext cx="34897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Josef  </a:t>
            </a:r>
            <a:r>
              <a:rPr lang="cs-CZ" sz="3200" i="1" dirty="0">
                <a:solidFill>
                  <a:srgbClr val="FF0000"/>
                </a:solidFill>
                <a:latin typeface="Arial Narrow" panose="020B0606020202030204" pitchFamily="34" charset="0"/>
              </a:rPr>
              <a:t>Božek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11080" y="3428702"/>
            <a:ext cx="32550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Parní </a:t>
            </a:r>
            <a:r>
              <a:rPr lang="cs-CZ" sz="3200" i="1" dirty="0">
                <a:solidFill>
                  <a:srgbClr val="002060"/>
                </a:solidFill>
                <a:latin typeface="Arial Narrow" panose="020B0606020202030204" pitchFamily="34" charset="0"/>
              </a:rPr>
              <a:t>loď</a:t>
            </a:r>
          </a:p>
        </p:txBody>
      </p:sp>
      <p:sp>
        <p:nvSpPr>
          <p:cNvPr id="8" name="Obdélník 7"/>
          <p:cNvSpPr/>
          <p:nvPr/>
        </p:nvSpPr>
        <p:spPr>
          <a:xfrm>
            <a:off x="742803" y="4165878"/>
            <a:ext cx="34897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Josef  </a:t>
            </a:r>
            <a:r>
              <a:rPr lang="cs-CZ" sz="3200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Ressler</a:t>
            </a:r>
            <a:endParaRPr lang="cs-CZ" sz="32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11080" y="4165878"/>
            <a:ext cx="32550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Lodní šroub</a:t>
            </a:r>
            <a:endParaRPr lang="cs-CZ" sz="32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45360" y="5013176"/>
            <a:ext cx="32550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Ruchadlo</a:t>
            </a:r>
            <a:endParaRPr lang="cs-CZ" sz="32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49160" y="5877272"/>
            <a:ext cx="32550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Bleskosvod</a:t>
            </a:r>
            <a:endParaRPr lang="cs-CZ" sz="32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06" y="5013175"/>
            <a:ext cx="34897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Bratranci </a:t>
            </a:r>
            <a:r>
              <a:rPr lang="cs-CZ" sz="3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Veverkové</a:t>
            </a:r>
            <a:endParaRPr lang="cs-CZ" sz="32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3606" y="5885457"/>
            <a:ext cx="34897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Prokop Diviš</a:t>
            </a:r>
            <a:endParaRPr lang="cs-CZ" sz="32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73224" y="290364"/>
            <a:ext cx="8229600" cy="1143000"/>
          </a:xfrm>
        </p:spPr>
        <p:txBody>
          <a:bodyPr/>
          <a:lstStyle/>
          <a:p>
            <a:r>
              <a:rPr lang="cs-CZ" dirty="0" smtClean="0"/>
              <a:t>                 </a:t>
            </a:r>
            <a:endParaRPr lang="cs-CZ" sz="40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Parní lokomotiva – nahradila koňskou </a:t>
            </a:r>
            <a:r>
              <a:rPr lang="cs-CZ" dirty="0" err="1" smtClean="0"/>
              <a:t>želeleznici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Replika Božkova parovozu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Zrychlená doprava -usnadnila rozvoj výroby a obchodu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První automobil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" y="2564904"/>
            <a:ext cx="37791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0681"/>
            <a:ext cx="4032447" cy="326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88468" y="4725144"/>
            <a:ext cx="836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Obr.2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cs-CZ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96336" y="4741128"/>
            <a:ext cx="836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Obr.3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cs-CZ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75856" y="533096"/>
            <a:ext cx="302433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54915" y="663522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latin typeface="Arial Narrow" panose="020B0606020202030204" pitchFamily="34" charset="0"/>
              </a:rPr>
              <a:t>Doprava</a:t>
            </a:r>
            <a:endParaRPr lang="cs-CZ" sz="4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 animBg="1"/>
      <p:bldP spid="4" grpId="0" build="p" animBg="1"/>
      <p:bldP spid="3" grpId="0" build="p"/>
      <p:bldP spid="5" grpId="0" build="p"/>
      <p:bldP spid="7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582</TotalTime>
  <Words>441</Words>
  <Application>Microsoft Office PowerPoint</Application>
  <PresentationFormat>Předvádění na obrazovce (4:3)</PresentationFormat>
  <Paragraphs>129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Shluk</vt:lpstr>
      <vt:lpstr>Motiv sady Office</vt:lpstr>
      <vt:lpstr>1_Motiv sady Office</vt:lpstr>
      <vt:lpstr>2_Motiv sady Office</vt:lpstr>
      <vt:lpstr>Prezentace aplikace PowerPoint</vt:lpstr>
      <vt:lpstr>Prezentace aplikace PowerPoint</vt:lpstr>
      <vt:lpstr>Na cestě k pokroku</vt:lpstr>
      <vt:lpstr>                  Manufaktury</vt:lpstr>
      <vt:lpstr>Prezentace aplikace PowerPoint</vt:lpstr>
      <vt:lpstr>                   Svět páry</vt:lpstr>
      <vt:lpstr>Prezentace aplikace PowerPoint</vt:lpstr>
      <vt:lpstr>Prezentace aplikace PowerPoint</vt:lpstr>
      <vt:lpstr>                 </vt:lpstr>
      <vt:lpstr>   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nové poznámky</dc:title>
  <dc:creator>admin</dc:creator>
  <cp:lastModifiedBy>admin</cp:lastModifiedBy>
  <cp:revision>39</cp:revision>
  <dcterms:created xsi:type="dcterms:W3CDTF">2013-10-28T09:03:24Z</dcterms:created>
  <dcterms:modified xsi:type="dcterms:W3CDTF">2014-01-12T10:06:51Z</dcterms:modified>
</cp:coreProperties>
</file>