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696" r:id="rId2"/>
    <p:sldMasterId id="2147483708" r:id="rId3"/>
    <p:sldMasterId id="2147483720" r:id="rId4"/>
  </p:sldMasterIdLst>
  <p:notesMasterIdLst>
    <p:notesMasterId r:id="rId20"/>
  </p:notesMasterIdLst>
  <p:sldIdLst>
    <p:sldId id="274" r:id="rId5"/>
    <p:sldId id="275" r:id="rId6"/>
    <p:sldId id="256" r:id="rId7"/>
    <p:sldId id="257" r:id="rId8"/>
    <p:sldId id="258" r:id="rId9"/>
    <p:sldId id="261" r:id="rId10"/>
    <p:sldId id="263" r:id="rId11"/>
    <p:sldId id="262" r:id="rId12"/>
    <p:sldId id="264" r:id="rId13"/>
    <p:sldId id="265" r:id="rId14"/>
    <p:sldId id="266" r:id="rId15"/>
    <p:sldId id="267" r:id="rId16"/>
    <p:sldId id="259" r:id="rId17"/>
    <p:sldId id="273" r:id="rId18"/>
    <p:sldId id="276" r:id="rId19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69C7853C-536D-4A76-A0AE-DD22124D55A5}" styleName="Styl s motivem 1 – zvýraznění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775DCB02-9BB8-47FD-8907-85C794F793BA}" styleName="Styl s motivem 1 – zvýraznění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35758FB7-9AC5-4552-8A53-C91805E547FA}" styleName="Styl s motivem 1 – zvýraznění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08FB837D-C827-4EFA-A057-4D05807E0F7C}" styleName="Styl s motivem 1 – zvýraznění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912C8C85-51F0-491E-9774-3900AFEF0FD7}" styleName="Světlý styl 2 – zvýraznění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-145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4F172A2-3D60-4ED0-8EBA-A7BCE07C6F0F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80221-62D0-476C-A500-F4B1774B46BD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56240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obrázek snímku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91" name="Zástupný symbol pro poznámky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cs-CZ" smtClean="0"/>
          </a:p>
        </p:txBody>
      </p:sp>
      <p:sp>
        <p:nvSpPr>
          <p:cNvPr id="6148" name="Zástupný symbol pro číslo snímku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0C33594-237F-4075-9C56-F7F461F9E116}" type="slidenum">
              <a:rPr lang="cs-CZ" smtClean="0">
                <a:solidFill>
                  <a:prstClr val="black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cs-CZ" smtClean="0">
              <a:solidFill>
                <a:prstClr val="black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90412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1842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22226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9023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473388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07211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4756797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73753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47101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84155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480987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6276006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233644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1113115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28775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99038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246929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98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227967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0026003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173180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0425225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357760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0750284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1191324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781041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858445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25761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245664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468363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65872519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7948572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077953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cs-CZ" smtClean="0"/>
              <a:t>Kliknutím lze upravit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10.2.2014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5757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21846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B9C83F-9BE3-45C2-A701-40786AB53DEB}" type="datetimeFigureOut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10.2.2014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3B5947-83CC-4AA0-869E-211754C71ACC}" type="slidenum">
              <a:rPr lang="cs-CZ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cs-CZ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6471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6" Type="http://schemas.openxmlformats.org/officeDocument/2006/relationships/hyperlink" Target="http://www.zs-mozartova.cz/" TargetMode="External"/><Relationship Id="rId5" Type="http://schemas.openxmlformats.org/officeDocument/2006/relationships/hyperlink" Target="mailto:kundrum@centrum.cz" TargetMode="Externa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4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Relationship Id="rId5" Type="http://schemas.openxmlformats.org/officeDocument/2006/relationships/hyperlink" Target="http://www.zs-mozartova.cz/" TargetMode="External"/><Relationship Id="rId4" Type="http://schemas.openxmlformats.org/officeDocument/2006/relationships/hyperlink" Target="mailto:kundrum@centrum.cz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w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331640" y="2204864"/>
            <a:ext cx="6481763" cy="1411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Obdélník 5"/>
          <p:cNvSpPr>
            <a:spLocks noChangeArrowheads="1"/>
          </p:cNvSpPr>
          <p:nvPr/>
        </p:nvSpPr>
        <p:spPr bwMode="auto">
          <a:xfrm>
            <a:off x="0" y="4725143"/>
            <a:ext cx="9144000" cy="2154436"/>
          </a:xfrm>
          <a:prstGeom prst="rect">
            <a:avLst/>
          </a:prstGeom>
          <a:noFill/>
          <a:ln w="6350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endParaRPr lang="cs-CZ" sz="2000" b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800" b="1" i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EU PENÍZE ŠKOLÁM</a:t>
            </a:r>
          </a:p>
          <a:p>
            <a:pPr algn="ctr"/>
            <a:endParaRPr lang="cs-CZ" sz="1400" b="1" i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b="1" i="1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>Operační program Vzdělávání pro konkurenceschopnost</a:t>
            </a:r>
          </a:p>
          <a:p>
            <a:pPr algn="ctr"/>
            <a:endParaRPr lang="cs-CZ" sz="1200" b="1" i="1" dirty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cs-CZ" sz="20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cs typeface="Courier New" pitchFamily="49" charset="0"/>
              </a:rPr>
            </a:br>
            <a:endParaRPr lang="cs-CZ" sz="2000" dirty="0">
              <a:solidFill>
                <a:prstClr val="black"/>
              </a:solidFill>
            </a:endParaRPr>
          </a:p>
        </p:txBody>
      </p:sp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email: </a:t>
            </a:r>
            <a:r>
              <a:rPr lang="cs-CZ" sz="1400" b="1" i="1" noProof="1" smtClean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kundrum@centrum.cz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  <a:hlinkClick r:id="rId6"/>
              </a:rPr>
              <a:t>www.zs-mozartova.cz</a:t>
            </a:r>
            <a:r>
              <a:rPr lang="cs-CZ" sz="1400" b="1" i="1" dirty="0">
                <a:solidFill>
                  <a:srgbClr val="002060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b="1" i="1" noProof="1">
              <a:solidFill>
                <a:srgbClr val="002060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5121" name="Rectangle 1"/>
          <p:cNvSpPr>
            <a:spLocks noChangeArrowheads="1"/>
          </p:cNvSpPr>
          <p:nvPr/>
        </p:nvSpPr>
        <p:spPr bwMode="auto">
          <a:xfrm>
            <a:off x="683568" y="3871501"/>
            <a:ext cx="7884368" cy="646331"/>
          </a:xfrm>
          <a:prstGeom prst="rect">
            <a:avLst/>
          </a:prstGeom>
          <a:solidFill>
            <a:srgbClr val="D9D9D9"/>
          </a:solidFill>
          <a:ln w="9525">
            <a:solidFill>
              <a:schemeClr val="tx1">
                <a:lumMod val="65000"/>
                <a:lumOff val="35000"/>
              </a:schemeClr>
            </a:solidFill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Projekt: ŠKOLA RADOSTI, ŠKOLA KVALITY </a:t>
            </a: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b="1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Registrační číslo projektu: CZ.1.07/1.4.00/21.3688</a:t>
            </a:r>
            <a:endParaRPr lang="cs-CZ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3235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589863"/>
            <a:ext cx="8515473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Mezi lidem stoupal zájem o českou minulost.</a:t>
            </a:r>
          </a:p>
          <a:p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Rostlo národní sebevědomí a národní hrdost. </a:t>
            </a:r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453307" y="2204864"/>
            <a:ext cx="8590813" cy="3970318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František Palacký</a:t>
            </a:r>
            <a:r>
              <a:rPr lang="cs-CZ" sz="36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– hlavní osobnost  té doby,</a:t>
            </a:r>
          </a:p>
          <a:p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n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apsal významné dílo – </a:t>
            </a:r>
          </a:p>
          <a:p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Dějiny národa českého v Čechách a na Moravě</a:t>
            </a:r>
          </a:p>
          <a:p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- popisuje zde historii českého národa od </a:t>
            </a:r>
          </a:p>
          <a:p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 roku 1526 </a:t>
            </a:r>
          </a:p>
          <a:p>
            <a:endParaRPr lang="cs-CZ" sz="3600" b="1" i="1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</a:t>
            </a:r>
            <a:endParaRPr lang="cs-CZ" dirty="0"/>
          </a:p>
        </p:txBody>
      </p:sp>
      <p:pic>
        <p:nvPicPr>
          <p:cNvPr id="5122" name="Picture 2" descr="C:\Users\admin\AppData\Local\Microsoft\Windows\Temporary Internet Files\Content.IE5\A2QW4OY8\MC900440424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4509120"/>
            <a:ext cx="1800200" cy="14842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427427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663975" cy="175432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Josef Kajetán Tyl 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– osobnost divadelního světa</a:t>
            </a:r>
          </a:p>
          <a:p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n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ejslavnější jeho hrou se stala</a:t>
            </a:r>
          </a:p>
          <a:p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Fidlovačka aneb žádný hněv a žádná rvačka</a:t>
            </a:r>
          </a:p>
        </p:txBody>
      </p:sp>
      <p:sp>
        <p:nvSpPr>
          <p:cNvPr id="3" name="TextovéPole 2"/>
          <p:cNvSpPr txBox="1"/>
          <p:nvPr/>
        </p:nvSpPr>
        <p:spPr>
          <a:xfrm>
            <a:off x="251520" y="2636912"/>
            <a:ext cx="8663974" cy="175432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P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íseň </a:t>
            </a:r>
            <a:r>
              <a:rPr lang="cs-CZ" sz="36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Kde domov můj 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zlidověla a byla velmi </a:t>
            </a:r>
          </a:p>
          <a:p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o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blíbená.</a:t>
            </a:r>
          </a:p>
          <a:p>
            <a:endParaRPr lang="cs-CZ" sz="3600" b="1" i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TextovéPole 3"/>
          <p:cNvSpPr txBox="1"/>
          <p:nvPr/>
        </p:nvSpPr>
        <p:spPr>
          <a:xfrm>
            <a:off x="251519" y="4642009"/>
            <a:ext cx="8663975" cy="2215991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40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J</a:t>
            </a:r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. </a:t>
            </a:r>
            <a:r>
              <a:rPr lang="cs-CZ" sz="4000" b="1" i="1" dirty="0" err="1" smtClean="0">
                <a:solidFill>
                  <a:srgbClr val="FF0000"/>
                </a:solidFill>
                <a:latin typeface="Arial Narrow" panose="020B0606020202030204" pitchFamily="34" charset="0"/>
              </a:rPr>
              <a:t>K.Tyl</a:t>
            </a:r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 </a:t>
            </a:r>
            <a:r>
              <a:rPr lang="cs-CZ" sz="40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řídil divadlo v Praze, když bylo </a:t>
            </a:r>
            <a:endParaRPr lang="cs-CZ" sz="4000" b="1" i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uzavřeno, založil </a:t>
            </a:r>
            <a:r>
              <a:rPr lang="cs-CZ" sz="40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kočovnou </a:t>
            </a:r>
            <a:endParaRPr lang="cs-CZ" sz="4000" b="1" i="1" dirty="0" smtClean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divadelní </a:t>
            </a:r>
            <a:r>
              <a:rPr lang="cs-CZ" sz="4000" b="1" i="1" dirty="0">
                <a:solidFill>
                  <a:srgbClr val="FF0000"/>
                </a:solidFill>
                <a:latin typeface="Arial Narrow" panose="020B0606020202030204" pitchFamily="34" charset="0"/>
              </a:rPr>
              <a:t>společnost.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44787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404664"/>
            <a:ext cx="8052204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Významnou roli  při posilování vlastenectví </a:t>
            </a:r>
          </a:p>
          <a:p>
            <a:r>
              <a:rPr lang="cs-CZ" sz="36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m</a:t>
            </a:r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ěla i </a:t>
            </a:r>
            <a:r>
              <a:rPr lang="cs-CZ" sz="36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muzea. </a:t>
            </a:r>
            <a:endParaRPr lang="cs-CZ" sz="3600" b="1" i="1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3" name="TextovéPole 2"/>
          <p:cNvSpPr txBox="1"/>
          <p:nvPr/>
        </p:nvSpPr>
        <p:spPr>
          <a:xfrm>
            <a:off x="189305" y="2081236"/>
            <a:ext cx="8114419" cy="1200329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cs-CZ" sz="36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Na národním obrození se podílely i obyčejní lidé. Zakládala se:</a:t>
            </a:r>
          </a:p>
        </p:txBody>
      </p:sp>
      <p:sp>
        <p:nvSpPr>
          <p:cNvPr id="4" name="Zaoblený obdélník 3"/>
          <p:cNvSpPr/>
          <p:nvPr/>
        </p:nvSpPr>
        <p:spPr>
          <a:xfrm>
            <a:off x="755576" y="3861048"/>
            <a:ext cx="3168352" cy="9144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i="1" dirty="0" smtClean="0">
                <a:latin typeface="Arial Narrow" panose="020B0606020202030204" pitchFamily="34" charset="0"/>
              </a:rPr>
              <a:t>Ochotnická divadla</a:t>
            </a:r>
            <a:endParaRPr lang="cs-CZ" sz="3200" i="1" dirty="0">
              <a:latin typeface="Arial Narrow" panose="020B0606020202030204" pitchFamily="34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755576" y="5490651"/>
            <a:ext cx="3168352" cy="9144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i="1" dirty="0" smtClean="0">
                <a:latin typeface="Arial Narrow" panose="020B0606020202030204" pitchFamily="34" charset="0"/>
              </a:rPr>
              <a:t>Vlastenecké kroužky</a:t>
            </a:r>
            <a:endParaRPr lang="cs-CZ" sz="3200" i="1" dirty="0">
              <a:latin typeface="Arial Narrow" panose="020B0606020202030204" pitchFamily="34" charset="0"/>
            </a:endParaRPr>
          </a:p>
        </p:txBody>
      </p:sp>
      <p:sp>
        <p:nvSpPr>
          <p:cNvPr id="6" name="Zaoblený obdélník 5"/>
          <p:cNvSpPr/>
          <p:nvPr/>
        </p:nvSpPr>
        <p:spPr>
          <a:xfrm>
            <a:off x="4932040" y="3861048"/>
            <a:ext cx="3168352" cy="9144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i="1" dirty="0" smtClean="0">
                <a:latin typeface="Arial Narrow" panose="020B0606020202030204" pitchFamily="34" charset="0"/>
              </a:rPr>
              <a:t>Čtenářské spolky</a:t>
            </a:r>
            <a:endParaRPr lang="cs-CZ" sz="3200" i="1" dirty="0">
              <a:latin typeface="Arial Narrow" panose="020B0606020202030204" pitchFamily="34" charset="0"/>
            </a:endParaRPr>
          </a:p>
        </p:txBody>
      </p:sp>
      <p:sp>
        <p:nvSpPr>
          <p:cNvPr id="7" name="Zaoblený obdélník 6"/>
          <p:cNvSpPr/>
          <p:nvPr/>
        </p:nvSpPr>
        <p:spPr>
          <a:xfrm>
            <a:off x="4932040" y="5494518"/>
            <a:ext cx="3168352" cy="914400"/>
          </a:xfrm>
          <a:prstGeom prst="round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200" i="1" dirty="0" smtClean="0">
                <a:latin typeface="Arial Narrow" panose="020B0606020202030204" pitchFamily="34" charset="0"/>
              </a:rPr>
              <a:t>První bály</a:t>
            </a:r>
            <a:endParaRPr lang="cs-CZ" sz="3200" i="1" dirty="0"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62957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467544" y="548680"/>
            <a:ext cx="8866862" cy="36625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V celé říši se mluvilo</a:t>
            </a:r>
            <a:r>
              <a:rPr lang="cs-CZ" sz="2800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…………………………..,</a:t>
            </a:r>
          </a:p>
          <a:p>
            <a:endParaRPr lang="cs-CZ" sz="2800" i="1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endParaRPr lang="cs-CZ" sz="2800" i="1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Úředním jazykem byla</a:t>
            </a:r>
            <a:r>
              <a:rPr lang="cs-CZ" sz="2800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………………</a:t>
            </a:r>
          </a:p>
          <a:p>
            <a:endParaRPr lang="cs-CZ" sz="2800" i="1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endParaRPr lang="cs-CZ" sz="2800" i="1" dirty="0" smtClean="0">
              <a:solidFill>
                <a:srgbClr val="002060"/>
              </a:solidFill>
              <a:latin typeface="Arial Narrow" panose="020B0606020202030204" pitchFamily="34" charset="0"/>
            </a:endParaRPr>
          </a:p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Obyvatelstvo venkova mluvilo   </a:t>
            </a:r>
            <a:r>
              <a:rPr lang="cs-CZ" sz="2800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……………..</a:t>
            </a:r>
          </a:p>
        </p:txBody>
      </p:sp>
      <p:sp>
        <p:nvSpPr>
          <p:cNvPr id="3" name="Zaoblený obdélník 2"/>
          <p:cNvSpPr/>
          <p:nvPr/>
        </p:nvSpPr>
        <p:spPr>
          <a:xfrm>
            <a:off x="6588224" y="3491141"/>
            <a:ext cx="2268252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česky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4968044" y="2019910"/>
            <a:ext cx="3240360" cy="72008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němčina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Zaoblený obdélník 4"/>
          <p:cNvSpPr/>
          <p:nvPr/>
        </p:nvSpPr>
        <p:spPr>
          <a:xfrm>
            <a:off x="4768113" y="528252"/>
            <a:ext cx="3240360" cy="720080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německy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467544" y="4581128"/>
            <a:ext cx="8154797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Lidem, kteří chtěli český jazyk zachránit</a:t>
            </a:r>
          </a:p>
          <a:p>
            <a:r>
              <a:rPr lang="cs-CZ" sz="40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s</a:t>
            </a:r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e říkalo    …………………………..</a:t>
            </a:r>
            <a:endParaRPr lang="cs-CZ" sz="4000" dirty="0"/>
          </a:p>
        </p:txBody>
      </p:sp>
      <p:sp>
        <p:nvSpPr>
          <p:cNvPr id="8" name="Zaoblený obdélník 7"/>
          <p:cNvSpPr/>
          <p:nvPr/>
        </p:nvSpPr>
        <p:spPr>
          <a:xfrm>
            <a:off x="2627784" y="5295762"/>
            <a:ext cx="4875785" cy="72008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buditelé - vlastenci 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30188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7" grpId="0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251520" y="260648"/>
            <a:ext cx="831990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První české vydavatelství a knihkupectví</a:t>
            </a:r>
          </a:p>
          <a:p>
            <a:r>
              <a:rPr lang="cs-CZ" sz="40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s</a:t>
            </a:r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e jmenovalo   …………………………..</a:t>
            </a:r>
            <a:endParaRPr lang="cs-CZ" sz="4000" dirty="0"/>
          </a:p>
        </p:txBody>
      </p:sp>
      <p:sp>
        <p:nvSpPr>
          <p:cNvPr id="4" name="Zaoblený obdélník 3"/>
          <p:cNvSpPr/>
          <p:nvPr/>
        </p:nvSpPr>
        <p:spPr>
          <a:xfrm>
            <a:off x="3275856" y="938451"/>
            <a:ext cx="4875785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 Česká expedice 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ovéPole 4"/>
          <p:cNvSpPr txBox="1"/>
          <p:nvPr/>
        </p:nvSpPr>
        <p:spPr>
          <a:xfrm>
            <a:off x="271982" y="2060848"/>
            <a:ext cx="7867859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První české divadlo neslo název</a:t>
            </a:r>
          </a:p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………………, byla to dřevěná budova.</a:t>
            </a:r>
            <a:endParaRPr lang="cs-CZ" sz="4000" dirty="0"/>
          </a:p>
        </p:txBody>
      </p:sp>
      <p:sp>
        <p:nvSpPr>
          <p:cNvPr id="6" name="Zaoblený obdélník 5"/>
          <p:cNvSpPr/>
          <p:nvPr/>
        </p:nvSpPr>
        <p:spPr>
          <a:xfrm>
            <a:off x="284061" y="2722567"/>
            <a:ext cx="2664295" cy="72008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Bouda 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251520" y="3789040"/>
            <a:ext cx="828784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Významné osobnosti této doby</a:t>
            </a:r>
          </a:p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……………………     a    ………………........</a:t>
            </a:r>
            <a:endParaRPr lang="cs-CZ" sz="4000" dirty="0"/>
          </a:p>
        </p:txBody>
      </p:sp>
      <p:sp>
        <p:nvSpPr>
          <p:cNvPr id="8" name="Zaoblený obdélník 7"/>
          <p:cNvSpPr/>
          <p:nvPr/>
        </p:nvSpPr>
        <p:spPr>
          <a:xfrm>
            <a:off x="251520" y="4398496"/>
            <a:ext cx="3811729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František Palacký 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4794191" y="4392399"/>
            <a:ext cx="3777390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Josef Kajetán Tyl 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251520" y="5373216"/>
            <a:ext cx="816922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Významnou úlohu hrálo   …………………</a:t>
            </a:r>
            <a:endParaRPr lang="cs-CZ" sz="4000" dirty="0"/>
          </a:p>
        </p:txBody>
      </p:sp>
      <p:sp>
        <p:nvSpPr>
          <p:cNvPr id="11" name="Zaoblený obdélník 10"/>
          <p:cNvSpPr/>
          <p:nvPr/>
        </p:nvSpPr>
        <p:spPr>
          <a:xfrm>
            <a:off x="5222630" y="5361022"/>
            <a:ext cx="2929011" cy="72008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  <a:cs typeface="Arial" panose="020B0604020202020204" pitchFamily="34" charset="0"/>
              </a:rPr>
              <a:t>divadlo 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62437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  <p:bldP spid="5" grpId="0"/>
      <p:bldP spid="6" grpId="0" animBg="1"/>
      <p:bldP spid="7" grpId="0"/>
      <p:bldP spid="8" grpId="0" animBg="1"/>
      <p:bldP spid="9" grpId="0" animBg="1"/>
      <p:bldP spid="10" grpId="0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solidFill>
                <a:prstClr val="black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478726" y="943564"/>
            <a:ext cx="8136904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b="1" i="1" dirty="0" smtClean="0">
              <a:solidFill>
                <a:srgbClr val="000000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Seznam použité literatury a pramenů: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ČAPKA, </a:t>
            </a:r>
            <a:r>
              <a:rPr lang="cs-CZ" sz="1600" i="1" dirty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F</a:t>
            </a: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. Vlastivěda 5. Významné události nových českých dějin, učebnice pro 5.ročník. Brno: Nová škola, 2013. ISBN 978-80-7289-480-2. s. 25 – 27.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>
              <a:solidFill>
                <a:prstClr val="black"/>
              </a:solidFill>
              <a:latin typeface="Courier New" pitchFamily="49" charset="0"/>
              <a:ea typeface="Calibri" pitchFamily="34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prstClr val="black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ČAPKA, F. Člověk a jeho svět. Lidé a čas. Obrazy z novějších českých dějin. Všeň: Alter, 2012. ISBN 978-80-7245-229-3. s. 59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>
                <a:latin typeface="Courier New" panose="02070309020205020404" pitchFamily="49" charset="0"/>
                <a:cs typeface="Courier New" panose="02070309020205020404" pitchFamily="49" charset="0"/>
              </a:rPr>
              <a:t>Dlouhý, A., Chmelařová, H. Pracovní listy k učebnici Obrazy z novějších českých dějin. Všeň: ALTER, 2011. 47 s. ISBN 80-7168-013-3. </a:t>
            </a:r>
            <a:endParaRPr lang="cs-CZ" sz="16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i="1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b="1" i="1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Použité </a:t>
            </a:r>
            <a:r>
              <a:rPr lang="cs-CZ" sz="1600" b="1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zdroje: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  <a:p>
            <a:pPr algn="just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cs-CZ" sz="1600" i="1" dirty="0" smtClean="0">
                <a:solidFill>
                  <a:srgbClr val="000000"/>
                </a:solidFill>
                <a:latin typeface="Courier New" pitchFamily="49" charset="0"/>
                <a:ea typeface="Calibri" pitchFamily="34" charset="0"/>
                <a:cs typeface="Courier New" pitchFamily="49" charset="0"/>
              </a:rPr>
              <a:t>Obrazový materiál je použit z galerie obrázků a klipartů Microsoft Office.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cs-CZ" sz="1600" dirty="0" smtClean="0">
              <a:solidFill>
                <a:prstClr val="black"/>
              </a:solidFill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37632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6" name="Picture 3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5576" y="620688"/>
            <a:ext cx="1655763" cy="1360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Nadpis 1"/>
          <p:cNvSpPr txBox="1">
            <a:spLocks/>
          </p:cNvSpPr>
          <p:nvPr/>
        </p:nvSpPr>
        <p:spPr bwMode="auto">
          <a:xfrm>
            <a:off x="2627784" y="692696"/>
            <a:ext cx="5976813" cy="1295400"/>
          </a:xfrm>
          <a:prstGeom prst="rect">
            <a:avLst/>
          </a:prstGeom>
          <a:solidFill>
            <a:schemeClr val="bg1">
              <a:lumMod val="75000"/>
            </a:schemeClr>
          </a:solidFill>
          <a:ln w="9525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anchor="ctr"/>
          <a:lstStyle/>
          <a:p>
            <a:pPr algn="ctr">
              <a:defRPr/>
            </a:pPr>
            <a:r>
              <a:rPr lang="cs-CZ" sz="2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ZÁKLADNÍ ŠKOLA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příspěvková organizace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6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MOZARTOVA 48, 779 00 OLOMOUC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tel.: 585 427 142, 775 116 442; fax: 585 422 713</a:t>
            </a:r>
            <a:r>
              <a:rPr lang="cs-CZ" sz="1400" b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/>
            </a:r>
            <a:br>
              <a:rPr lang="cs-CZ" sz="2000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</a:br>
            <a:r>
              <a:rPr lang="cs-CZ" sz="1400" b="1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email</a:t>
            </a:r>
            <a:r>
              <a:rPr lang="cs-CZ" sz="1400" i="1" dirty="0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: </a:t>
            </a:r>
            <a:r>
              <a:rPr lang="cs-CZ" sz="1400" b="1" i="1" noProof="1" smtClean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4"/>
              </a:rPr>
              <a:t>kundrum@centrum.cz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; </a:t>
            </a:r>
            <a:r>
              <a:rPr lang="cs-CZ" sz="1400" b="1" i="1" noProof="1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  <a:hlinkClick r:id="rId5"/>
              </a:rPr>
              <a:t>www.zs-mozartova.cz</a:t>
            </a:r>
            <a:r>
              <a:rPr lang="cs-CZ" sz="1400" i="1" dirty="0">
                <a:solidFill>
                  <a:prstClr val="black"/>
                </a:solidFill>
                <a:latin typeface="Courier New" pitchFamily="49" charset="0"/>
                <a:ea typeface="+mj-ea"/>
                <a:cs typeface="Courier New" pitchFamily="49" charset="0"/>
              </a:rPr>
              <a:t> </a:t>
            </a:r>
            <a:endParaRPr lang="cs-CZ" sz="1400" i="1" noProof="1">
              <a:solidFill>
                <a:prstClr val="black"/>
              </a:solidFill>
              <a:latin typeface="Courier New" pitchFamily="49" charset="0"/>
              <a:ea typeface="+mj-ea"/>
              <a:cs typeface="Courier New" pitchFamily="49" charset="0"/>
            </a:endParaRPr>
          </a:p>
        </p:txBody>
      </p:sp>
      <p:graphicFrame>
        <p:nvGraphicFramePr>
          <p:cNvPr id="7" name="Tabulka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80648224"/>
              </p:ext>
            </p:extLst>
          </p:nvPr>
        </p:nvGraphicFramePr>
        <p:xfrm>
          <a:off x="467544" y="2492896"/>
          <a:ext cx="8208912" cy="324000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33048"/>
                <a:gridCol w="5575864"/>
              </a:tblGrid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Autor: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Mgr. Marie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Švandová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oblast: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Vzdělávací obor: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Člověk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a </a:t>
                      </a:r>
                      <a:r>
                        <a:rPr lang="cs-CZ" sz="1600" i="1" baseline="0" smtClean="0">
                          <a:latin typeface="Courier New" pitchFamily="49" charset="0"/>
                          <a:cs typeface="Courier New" pitchFamily="49" charset="0"/>
                        </a:rPr>
                        <a:t>jeho svět</a:t>
                      </a:r>
                      <a:endParaRPr lang="cs-CZ" sz="1600" i="1" dirty="0" smtClean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Vyučovací předmět: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Vlastivěda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Ročník: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5.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Tematická</a:t>
                      </a:r>
                      <a:r>
                        <a:rPr lang="cs-CZ" sz="1600" b="1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oblast</a:t>
                      </a:r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:</a:t>
                      </a: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České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dějiny 2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Téma hodiny: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Počátky</a:t>
                      </a:r>
                      <a:r>
                        <a:rPr lang="cs-CZ" sz="1600" i="1" baseline="0" dirty="0" smtClean="0">
                          <a:latin typeface="Courier New" pitchFamily="49" charset="0"/>
                          <a:cs typeface="Courier New" pitchFamily="49" charset="0"/>
                        </a:rPr>
                        <a:t> </a:t>
                      </a:r>
                      <a:r>
                        <a:rPr lang="cs-CZ" sz="1600" i="1" baseline="0" smtClean="0">
                          <a:latin typeface="Courier New" pitchFamily="49" charset="0"/>
                          <a:cs typeface="Courier New" pitchFamily="49" charset="0"/>
                        </a:rPr>
                        <a:t>národního </a:t>
                      </a:r>
                      <a:r>
                        <a:rPr lang="cs-CZ" sz="1600" i="1" baseline="0" smtClean="0">
                          <a:latin typeface="Courier New" pitchFamily="49" charset="0"/>
                          <a:cs typeface="Courier New" pitchFamily="49" charset="0"/>
                        </a:rPr>
                        <a:t>obrození 1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Označení DUM: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VY_32_INOVACE_41.02.SVA.VL.5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360000">
                <a:tc>
                  <a:txBody>
                    <a:bodyPr/>
                    <a:lstStyle/>
                    <a:p>
                      <a:r>
                        <a:rPr lang="cs-CZ" sz="1600" b="1" i="1" dirty="0" smtClean="0">
                          <a:latin typeface="Courier New" pitchFamily="49" charset="0"/>
                          <a:cs typeface="Courier New" pitchFamily="49" charset="0"/>
                        </a:rPr>
                        <a:t>Vytvořeno:</a:t>
                      </a:r>
                      <a:endParaRPr lang="cs-CZ" sz="1600" b="1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cs-CZ" sz="1600" i="1" smtClean="0">
                          <a:latin typeface="Courier New" pitchFamily="49" charset="0"/>
                          <a:cs typeface="Courier New" pitchFamily="49" charset="0"/>
                        </a:rPr>
                        <a:t>23. </a:t>
                      </a:r>
                      <a:r>
                        <a:rPr lang="cs-CZ" sz="1600" i="1" dirty="0" smtClean="0">
                          <a:latin typeface="Courier New" pitchFamily="49" charset="0"/>
                          <a:cs typeface="Courier New" pitchFamily="49" charset="0"/>
                        </a:rPr>
                        <a:t>09. 2013</a:t>
                      </a:r>
                      <a:endParaRPr lang="cs-CZ" sz="1600" i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3455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827584" y="1772816"/>
            <a:ext cx="7093340" cy="1793167"/>
          </a:xfr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cs-CZ" b="1" i="1" dirty="0" smtClean="0">
                <a:solidFill>
                  <a:srgbClr val="FFC000"/>
                </a:solidFill>
                <a:latin typeface="Arial Narrow" panose="020B0606020202030204" pitchFamily="34" charset="0"/>
              </a:rPr>
              <a:t>Počátky národního obrození</a:t>
            </a:r>
            <a:endParaRPr lang="cs-CZ" b="1" i="1" dirty="0">
              <a:solidFill>
                <a:srgbClr val="FFC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1027" name="Picture 3" descr="C:\Users\admin\AppData\Local\Microsoft\Windows\Temporary Internet Files\Content.IE5\A2QW4OY8\MC900019306[2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36096" y="3645024"/>
            <a:ext cx="3085926" cy="2692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68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ovéPole 2"/>
          <p:cNvSpPr txBox="1"/>
          <p:nvPr/>
        </p:nvSpPr>
        <p:spPr>
          <a:xfrm>
            <a:off x="251520" y="1052736"/>
            <a:ext cx="882966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Habsburská monarchie byla silným státem.</a:t>
            </a:r>
          </a:p>
          <a:p>
            <a:r>
              <a:rPr lang="cs-CZ" sz="4000" b="1" i="1" dirty="0" smtClean="0">
                <a:solidFill>
                  <a:srgbClr val="0070C0"/>
                </a:solidFill>
                <a:latin typeface="Arial Narrow" panose="020B0606020202030204" pitchFamily="34" charset="0"/>
              </a:rPr>
              <a:t>Na jeho území žilo mnoho různých národů:</a:t>
            </a:r>
            <a:endParaRPr lang="cs-CZ" sz="4000" b="1" i="1" dirty="0">
              <a:solidFill>
                <a:srgbClr val="0070C0"/>
              </a:solidFill>
              <a:latin typeface="Arial Narrow" panose="020B0606020202030204" pitchFamily="34" charset="0"/>
            </a:endParaRPr>
          </a:p>
        </p:txBody>
      </p:sp>
      <p:sp>
        <p:nvSpPr>
          <p:cNvPr id="4" name="Zaoblený obdélník 3"/>
          <p:cNvSpPr/>
          <p:nvPr/>
        </p:nvSpPr>
        <p:spPr>
          <a:xfrm>
            <a:off x="395536" y="2823460"/>
            <a:ext cx="1152128" cy="3701884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Slované</a:t>
            </a:r>
          </a:p>
          <a:p>
            <a:pPr algn="ctr"/>
            <a:endParaRPr lang="cs-CZ" dirty="0"/>
          </a:p>
          <a:p>
            <a:pPr algn="ctr"/>
            <a:r>
              <a:rPr lang="cs-CZ" dirty="0" smtClean="0"/>
              <a:t>48 %</a:t>
            </a:r>
            <a:endParaRPr lang="cs-CZ" dirty="0"/>
          </a:p>
        </p:txBody>
      </p:sp>
      <p:sp>
        <p:nvSpPr>
          <p:cNvPr id="5" name="Zaoblený obdélník 4"/>
          <p:cNvSpPr/>
          <p:nvPr/>
        </p:nvSpPr>
        <p:spPr>
          <a:xfrm>
            <a:off x="1907704" y="4365104"/>
            <a:ext cx="1152128" cy="216024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Němci</a:t>
            </a:r>
          </a:p>
          <a:p>
            <a:pPr algn="ctr"/>
            <a:endParaRPr lang="cs-CZ" dirty="0"/>
          </a:p>
          <a:p>
            <a:pPr algn="ctr"/>
            <a:r>
              <a:rPr lang="cs-CZ" dirty="0" smtClean="0"/>
              <a:t>23 %</a:t>
            </a:r>
            <a:endParaRPr lang="cs-CZ" dirty="0"/>
          </a:p>
        </p:txBody>
      </p:sp>
      <p:sp>
        <p:nvSpPr>
          <p:cNvPr id="6" name="Zaoblený obdélník 5"/>
          <p:cNvSpPr/>
          <p:nvPr/>
        </p:nvSpPr>
        <p:spPr>
          <a:xfrm>
            <a:off x="7704961" y="6435334"/>
            <a:ext cx="1107443" cy="90010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Ostatní 1%</a:t>
            </a:r>
          </a:p>
          <a:p>
            <a:pPr algn="ctr"/>
            <a:endParaRPr lang="cs-CZ" dirty="0"/>
          </a:p>
          <a:p>
            <a:pPr algn="ctr"/>
            <a:endParaRPr lang="cs-CZ" dirty="0"/>
          </a:p>
        </p:txBody>
      </p:sp>
      <p:sp>
        <p:nvSpPr>
          <p:cNvPr id="7" name="Zaoblený obdélník 6"/>
          <p:cNvSpPr/>
          <p:nvPr/>
        </p:nvSpPr>
        <p:spPr>
          <a:xfrm>
            <a:off x="3347864" y="5199724"/>
            <a:ext cx="1134529" cy="1325620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Maďaři</a:t>
            </a:r>
          </a:p>
          <a:p>
            <a:pPr algn="ctr"/>
            <a:endParaRPr lang="cs-CZ" dirty="0"/>
          </a:p>
          <a:p>
            <a:pPr algn="ctr"/>
            <a:r>
              <a:rPr lang="cs-CZ" dirty="0" smtClean="0"/>
              <a:t>20 %</a:t>
            </a:r>
            <a:endParaRPr lang="cs-CZ" dirty="0"/>
          </a:p>
        </p:txBody>
      </p:sp>
      <p:sp>
        <p:nvSpPr>
          <p:cNvPr id="8" name="Zaoblený obdélník 7"/>
          <p:cNvSpPr/>
          <p:nvPr/>
        </p:nvSpPr>
        <p:spPr>
          <a:xfrm>
            <a:off x="4788024" y="6165304"/>
            <a:ext cx="1152128" cy="360040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Italové</a:t>
            </a:r>
          </a:p>
          <a:p>
            <a:pPr algn="ctr"/>
            <a:r>
              <a:rPr lang="cs-CZ" dirty="0" smtClean="0"/>
              <a:t>6 %</a:t>
            </a:r>
            <a:endParaRPr lang="cs-CZ" dirty="0"/>
          </a:p>
          <a:p>
            <a:pPr algn="ctr"/>
            <a:endParaRPr lang="cs-CZ" dirty="0"/>
          </a:p>
        </p:txBody>
      </p:sp>
      <p:sp>
        <p:nvSpPr>
          <p:cNvPr id="9" name="Zaoblený obdélník 8"/>
          <p:cNvSpPr/>
          <p:nvPr/>
        </p:nvSpPr>
        <p:spPr>
          <a:xfrm>
            <a:off x="6300192" y="6345324"/>
            <a:ext cx="1152128" cy="180020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dirty="0" smtClean="0"/>
              <a:t>Rumuni</a:t>
            </a:r>
          </a:p>
          <a:p>
            <a:pPr algn="ctr"/>
            <a:r>
              <a:rPr lang="cs-CZ" dirty="0" smtClean="0"/>
              <a:t>2 %</a:t>
            </a:r>
            <a:endParaRPr lang="cs-CZ" dirty="0"/>
          </a:p>
          <a:p>
            <a:pPr algn="ctr"/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08664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683568" y="620688"/>
            <a:ext cx="8265404" cy="563231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h</a:t>
            </a:r>
            <a:r>
              <a:rPr lang="cs-CZ" sz="4000" b="1" i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lavním městem byla </a:t>
            </a:r>
            <a:r>
              <a:rPr lang="cs-CZ" sz="4000" b="1" i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Vídeň</a:t>
            </a:r>
          </a:p>
          <a:p>
            <a:endParaRPr lang="cs-CZ" sz="4000" b="1" i="1" dirty="0" smtClean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ú</a:t>
            </a:r>
            <a:r>
              <a:rPr lang="cs-CZ" sz="4000" b="1" i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ředním jazykem byla </a:t>
            </a:r>
            <a:r>
              <a:rPr lang="cs-CZ" sz="4000" b="1" i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němčina</a:t>
            </a:r>
          </a:p>
          <a:p>
            <a:pPr marL="571500" indent="-571500">
              <a:buFont typeface="Wingdings" panose="05000000000000000000" pitchFamily="2" charset="2"/>
              <a:buChar char="Ø"/>
            </a:pPr>
            <a:endParaRPr lang="cs-CZ" sz="4000" b="1" i="1" dirty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na úřadech, v armádě i ve školách se</a:t>
            </a:r>
          </a:p>
          <a:p>
            <a:r>
              <a:rPr lang="cs-CZ" sz="4000" b="1" i="1" dirty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r>
              <a:rPr lang="cs-CZ" sz="4000" b="1" i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    mluvilo výhradně německy</a:t>
            </a:r>
            <a:endParaRPr lang="cs-CZ" sz="4000" b="1" i="1" dirty="0">
              <a:solidFill>
                <a:srgbClr val="C00000"/>
              </a:solidFill>
              <a:latin typeface="Arial Narrow" panose="020B0606020202030204" pitchFamily="34" charset="0"/>
            </a:endParaRPr>
          </a:p>
          <a:p>
            <a:endParaRPr lang="cs-CZ" sz="4000" b="1" i="1" dirty="0" smtClean="0">
              <a:solidFill>
                <a:schemeClr val="tx2"/>
              </a:solidFill>
              <a:latin typeface="Arial Narrow" panose="020B0606020202030204" pitchFamily="34" charset="0"/>
            </a:endParaRPr>
          </a:p>
          <a:p>
            <a:pPr marL="571500" indent="-571500">
              <a:buFont typeface="Wingdings" panose="05000000000000000000" pitchFamily="2" charset="2"/>
              <a:buChar char="Ø"/>
            </a:pPr>
            <a:r>
              <a:rPr lang="cs-CZ" sz="4000" b="1" i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česky </a:t>
            </a:r>
            <a:r>
              <a:rPr lang="cs-CZ" sz="4000" b="1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cs-CZ" sz="4000" b="1" i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mluvili  prostí lidé ve městech </a:t>
            </a:r>
          </a:p>
          <a:p>
            <a:r>
              <a:rPr lang="cs-CZ" sz="4000" b="1" i="1" dirty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 </a:t>
            </a:r>
            <a:r>
              <a:rPr lang="cs-CZ" sz="4000" b="1" i="1" dirty="0" smtClean="0">
                <a:solidFill>
                  <a:schemeClr val="accent6">
                    <a:lumMod val="75000"/>
                  </a:schemeClr>
                </a:solidFill>
                <a:latin typeface="Arial Narrow" panose="020B0606020202030204" pitchFamily="34" charset="0"/>
              </a:rPr>
              <a:t>     a poddaní na venkově</a:t>
            </a:r>
            <a:r>
              <a:rPr lang="cs-CZ" sz="4000" b="1" i="1" dirty="0" smtClean="0">
                <a:solidFill>
                  <a:schemeClr val="tx2"/>
                </a:solidFill>
                <a:latin typeface="Arial Narrow" panose="020B0606020202030204" pitchFamily="34" charset="0"/>
              </a:rPr>
              <a:t> </a:t>
            </a:r>
            <a:endParaRPr lang="cs-CZ" sz="4000" b="1" i="1" dirty="0">
              <a:solidFill>
                <a:schemeClr val="accent6">
                  <a:lumMod val="75000"/>
                </a:schemeClr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28151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82" name="Picture 10" descr="C:\Users\admin\AppData\Local\Microsoft\Windows\Temporary Internet Files\Content.IE5\NSJODEZW\MC900295479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17778" y="1291260"/>
            <a:ext cx="2228181" cy="1735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179512" y="404664"/>
            <a:ext cx="8424936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Po zrušení nevolnictví přicházejí</a:t>
            </a:r>
          </a:p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na studia do měst i chlapci z venkova</a:t>
            </a:r>
          </a:p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- </a:t>
            </a:r>
            <a:r>
              <a:rPr lang="cs-CZ" sz="4000" b="1" i="1" dirty="0">
                <a:solidFill>
                  <a:srgbClr val="002060"/>
                </a:solidFill>
                <a:latin typeface="Arial Narrow" panose="020B0606020202030204" pitchFamily="34" charset="0"/>
              </a:rPr>
              <a:t>s</a:t>
            </a:r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tudovali české dějiny a kulturu</a:t>
            </a:r>
          </a:p>
          <a:p>
            <a:endParaRPr lang="cs-CZ" sz="2800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2" name="Šipka dolů 11"/>
          <p:cNvSpPr/>
          <p:nvPr/>
        </p:nvSpPr>
        <p:spPr>
          <a:xfrm>
            <a:off x="3787252" y="2285340"/>
            <a:ext cx="484632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TextovéPole 15"/>
          <p:cNvSpPr txBox="1"/>
          <p:nvPr/>
        </p:nvSpPr>
        <p:spPr>
          <a:xfrm>
            <a:off x="211540" y="3342626"/>
            <a:ext cx="764768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Jazyk předků </a:t>
            </a:r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český jazyk</a:t>
            </a:r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 je třeba zachránit</a:t>
            </a:r>
            <a:endParaRPr lang="cs-CZ" sz="40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17" name="Šipka dolů 16"/>
          <p:cNvSpPr/>
          <p:nvPr/>
        </p:nvSpPr>
        <p:spPr>
          <a:xfrm>
            <a:off x="3787252" y="4288318"/>
            <a:ext cx="484632" cy="97840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TextovéPole 18"/>
          <p:cNvSpPr txBox="1"/>
          <p:nvPr/>
        </p:nvSpPr>
        <p:spPr>
          <a:xfrm>
            <a:off x="179512" y="5085184"/>
            <a:ext cx="797752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Říkalo se jim vlastenci nebo národní buditelé – český národ probouzeli</a:t>
            </a:r>
            <a:endParaRPr lang="cs-CZ" sz="40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pic>
        <p:nvPicPr>
          <p:cNvPr id="3075" name="Picture 3" descr="C:\Users\admin\AppData\Local\Microsoft\Windows\Temporary Internet Files\Content.IE5\TAP9CWHJ\MC900351582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23911" y="3212976"/>
            <a:ext cx="2009216" cy="2150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986691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308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12" grpId="0" animBg="1"/>
      <p:bldP spid="16" grpId="0"/>
      <p:bldP spid="17" grpId="0" animBg="1"/>
      <p:bldP spid="1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:\Users\admin\AppData\Local\Microsoft\Windows\Temporary Internet Files\Content.IE5\NSJODEZW\MC90001930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8104" y="908720"/>
            <a:ext cx="2267031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Zaoblený obdélník 5"/>
          <p:cNvSpPr/>
          <p:nvPr/>
        </p:nvSpPr>
        <p:spPr>
          <a:xfrm>
            <a:off x="683568" y="986041"/>
            <a:ext cx="4248472" cy="1218821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b="1" i="1" dirty="0" smtClean="0">
                <a:latin typeface="Arial Narrow" panose="020B0606020202030204" pitchFamily="34" charset="0"/>
              </a:rPr>
              <a:t>Začaly se psát české knihy</a:t>
            </a:r>
            <a:endParaRPr lang="cs-CZ" sz="3600" b="1" i="1" dirty="0">
              <a:latin typeface="Arial Narrow" panose="020B0606020202030204" pitchFamily="34" charset="0"/>
            </a:endParaRPr>
          </a:p>
        </p:txBody>
      </p:sp>
      <p:sp>
        <p:nvSpPr>
          <p:cNvPr id="8" name="Zaoblený obdélník 7"/>
          <p:cNvSpPr/>
          <p:nvPr/>
        </p:nvSpPr>
        <p:spPr>
          <a:xfrm>
            <a:off x="683568" y="2564904"/>
            <a:ext cx="4248472" cy="1218821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b="1" i="1" dirty="0" smtClean="0">
                <a:latin typeface="Arial Narrow" panose="020B0606020202030204" pitchFamily="34" charset="0"/>
              </a:rPr>
              <a:t>Překládaly se z jiných evropských jazyků</a:t>
            </a:r>
            <a:endParaRPr lang="cs-CZ" sz="3600" b="1" i="1" dirty="0">
              <a:latin typeface="Arial Narrow" panose="020B0606020202030204" pitchFamily="34" charset="0"/>
            </a:endParaRPr>
          </a:p>
        </p:txBody>
      </p:sp>
      <p:sp>
        <p:nvSpPr>
          <p:cNvPr id="9" name="Zaoblený obdélník 8"/>
          <p:cNvSpPr/>
          <p:nvPr/>
        </p:nvSpPr>
        <p:spPr>
          <a:xfrm>
            <a:off x="683568" y="4293096"/>
            <a:ext cx="4248472" cy="1692188"/>
          </a:xfrm>
          <a:prstGeom prst="round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cs-CZ" sz="3600" b="1" i="1" dirty="0" smtClean="0">
                <a:latin typeface="Arial Narrow" panose="020B0606020202030204" pitchFamily="34" charset="0"/>
              </a:rPr>
              <a:t>V Praze bylo založeno první české knihkupectví</a:t>
            </a:r>
            <a:endParaRPr lang="cs-CZ" sz="3600" b="1" i="1" dirty="0">
              <a:latin typeface="Arial Narrow" panose="020B0606020202030204" pitchFamily="34" charset="0"/>
            </a:endParaRPr>
          </a:p>
        </p:txBody>
      </p:sp>
      <p:pic>
        <p:nvPicPr>
          <p:cNvPr id="2052" name="Picture 4" descr="C:\Users\admin\AppData\Local\Microsoft\Windows\Temporary Internet Files\Content.IE5\TAP9CWHJ\MC900441734[1]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9794" y="1736812"/>
            <a:ext cx="2233199" cy="22331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4" name="Picture 6" descr="C:\Users\admin\AppData\Local\Microsoft\Windows\Temporary Internet Files\Content.IE5\ZGWSO2KS\MP900427685[1]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3573016"/>
            <a:ext cx="1778070" cy="26658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4541877" y="6015032"/>
            <a:ext cx="419948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600" i="1" dirty="0" smtClean="0">
                <a:solidFill>
                  <a:srgbClr val="FF0000"/>
                </a:solidFill>
                <a:latin typeface="Arial Black" panose="020B0A04020102020204" pitchFamily="34" charset="0"/>
              </a:rPr>
              <a:t>Česká expedice</a:t>
            </a:r>
            <a:endParaRPr lang="cs-CZ" sz="3600" i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77038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20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8" grpId="0" animBg="1"/>
      <p:bldP spid="9" grpId="0" animBg="1"/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683568" y="711554"/>
            <a:ext cx="7334059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Bylo postaveno první české divadlo</a:t>
            </a:r>
          </a:p>
          <a:p>
            <a:r>
              <a:rPr lang="cs-CZ" sz="4000" b="1" i="1" dirty="0" smtClean="0">
                <a:solidFill>
                  <a:srgbClr val="002060"/>
                </a:solidFill>
                <a:latin typeface="Arial Narrow" panose="020B0606020202030204" pitchFamily="34" charset="0"/>
              </a:rPr>
              <a:t>- dřevěná  budova, které se říkalo  </a:t>
            </a:r>
            <a:endParaRPr lang="cs-CZ" sz="4000" b="1" i="1" dirty="0">
              <a:solidFill>
                <a:srgbClr val="002060"/>
              </a:solidFill>
              <a:latin typeface="Arial Narrow" panose="020B0606020202030204" pitchFamily="34" charset="0"/>
            </a:endParaRPr>
          </a:p>
        </p:txBody>
      </p:sp>
      <p:sp>
        <p:nvSpPr>
          <p:cNvPr id="5" name="Ovál 4"/>
          <p:cNvSpPr/>
          <p:nvPr/>
        </p:nvSpPr>
        <p:spPr>
          <a:xfrm>
            <a:off x="2802425" y="2708920"/>
            <a:ext cx="3096344" cy="1336691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Bouda</a:t>
            </a:r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</p:txBody>
      </p:sp>
      <p:pic>
        <p:nvPicPr>
          <p:cNvPr id="3074" name="Picture 2" descr="C:\Users\admin\AppData\Local\Microsoft\Windows\Temporary Internet Files\Content.IE5\TAP9CWHJ\MC90043366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337990"/>
            <a:ext cx="1584176" cy="14589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admin\AppData\Local\Microsoft\Windows\Temporary Internet Files\Content.IE5\BON3B8YZ\MC900433664[1].wmf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2243776"/>
            <a:ext cx="1827886" cy="1476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ovéPole 5"/>
          <p:cNvSpPr txBox="1"/>
          <p:nvPr/>
        </p:nvSpPr>
        <p:spPr>
          <a:xfrm>
            <a:off x="659213" y="5451321"/>
            <a:ext cx="7266733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cs-CZ" sz="4000" b="1" i="1" dirty="0" smtClean="0">
                <a:latin typeface="Arial Narrow" panose="020B0606020202030204" pitchFamily="34" charset="0"/>
              </a:rPr>
              <a:t>Divadelní hry se zde hrály v češtině</a:t>
            </a:r>
            <a:endParaRPr lang="cs-CZ" sz="4000" b="1" i="1" dirty="0">
              <a:latin typeface="Arial Narrow" panose="020B0606020202030204" pitchFamily="34" charset="0"/>
            </a:endParaRPr>
          </a:p>
        </p:txBody>
      </p:sp>
      <p:sp>
        <p:nvSpPr>
          <p:cNvPr id="7" name="TextovéPole 6"/>
          <p:cNvSpPr txBox="1"/>
          <p:nvPr/>
        </p:nvSpPr>
        <p:spPr>
          <a:xfrm>
            <a:off x="683568" y="4365104"/>
            <a:ext cx="781175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3200" i="1" dirty="0" smtClean="0">
                <a:latin typeface="Arial Narrow" panose="020B0606020202030204" pitchFamily="34" charset="0"/>
              </a:rPr>
              <a:t>Stálo na Koňském trhu (dnešní Václavské náměstí</a:t>
            </a:r>
            <a:r>
              <a:rPr lang="cs-CZ" sz="3200" dirty="0" smtClean="0">
                <a:latin typeface="Arial Narrow" panose="020B0606020202030204" pitchFamily="34" charset="0"/>
              </a:rPr>
              <a:t>)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753905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01" name="Picture 5" descr="C:\Users\admin\AppData\Local\Microsoft\Windows\Temporary Internet Files\Content.IE5\UBC11F21\MC900089416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0032" y="1303020"/>
            <a:ext cx="3862428" cy="36634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ovéPole 1"/>
          <p:cNvSpPr txBox="1"/>
          <p:nvPr/>
        </p:nvSpPr>
        <p:spPr>
          <a:xfrm>
            <a:off x="611560" y="1268760"/>
            <a:ext cx="7733207" cy="50167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4000" b="1" i="1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Na venkově hráli české</a:t>
            </a:r>
          </a:p>
          <a:p>
            <a:r>
              <a:rPr lang="cs-CZ" sz="4000" b="1" i="1" dirty="0">
                <a:solidFill>
                  <a:schemeClr val="accent1"/>
                </a:solidFill>
                <a:latin typeface="Arial Narrow" panose="020B0606020202030204" pitchFamily="34" charset="0"/>
              </a:rPr>
              <a:t>h</a:t>
            </a:r>
            <a:r>
              <a:rPr lang="cs-CZ" sz="4000" b="1" i="1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ry kočovní loutkáři.</a:t>
            </a:r>
          </a:p>
          <a:p>
            <a:endParaRPr lang="cs-CZ" sz="4000" b="1" i="1" dirty="0">
              <a:solidFill>
                <a:schemeClr val="accent1"/>
              </a:solidFill>
              <a:latin typeface="Arial Narrow" panose="020B0606020202030204" pitchFamily="34" charset="0"/>
            </a:endParaRPr>
          </a:p>
          <a:p>
            <a:r>
              <a:rPr lang="cs-CZ" sz="4000" b="1" i="1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V té době se zrodila oblíbená</a:t>
            </a:r>
          </a:p>
          <a:p>
            <a:r>
              <a:rPr lang="cs-CZ" sz="4000" b="1" i="1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postavička - </a:t>
            </a:r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Kašpárek.</a:t>
            </a:r>
          </a:p>
          <a:p>
            <a:endParaRPr lang="cs-CZ" sz="4000" b="1" i="1" dirty="0">
              <a:solidFill>
                <a:srgbClr val="FF0000"/>
              </a:solidFill>
              <a:latin typeface="Arial Narrow" panose="020B0606020202030204" pitchFamily="34" charset="0"/>
            </a:endParaRPr>
          </a:p>
          <a:p>
            <a:r>
              <a:rPr lang="cs-CZ" sz="4000" b="1" i="1" dirty="0" smtClean="0">
                <a:solidFill>
                  <a:schemeClr val="accent1"/>
                </a:solidFill>
                <a:latin typeface="Arial Narrow" panose="020B0606020202030204" pitchFamily="34" charset="0"/>
              </a:rPr>
              <a:t>Jejím autorem je známý český loutkář</a:t>
            </a:r>
          </a:p>
          <a:p>
            <a:r>
              <a:rPr lang="cs-CZ" sz="4000" b="1" i="1" dirty="0" smtClean="0">
                <a:solidFill>
                  <a:srgbClr val="FF0000"/>
                </a:solidFill>
                <a:latin typeface="Arial Narrow" panose="020B0606020202030204" pitchFamily="34" charset="0"/>
              </a:rPr>
              <a:t>Matěj Kopecký.</a:t>
            </a:r>
            <a:endParaRPr lang="cs-CZ" sz="4000" b="1" i="1" dirty="0">
              <a:solidFill>
                <a:schemeClr val="accent1"/>
              </a:solidFill>
              <a:latin typeface="Arial Narrow" panose="020B0606020202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94398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Aerodynamika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erodynamika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erodynamika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2_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Vrchol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247</TotalTime>
  <Words>539</Words>
  <Application>Microsoft Office PowerPoint</Application>
  <PresentationFormat>Předvádění na obrazovce (4:3)</PresentationFormat>
  <Paragraphs>145</Paragraphs>
  <Slides>15</Slides>
  <Notes>3</Notes>
  <HiddenSlides>0</HiddenSlides>
  <MMClips>0</MMClips>
  <ScaleCrop>false</ScaleCrop>
  <HeadingPairs>
    <vt:vector size="4" baseType="variant">
      <vt:variant>
        <vt:lpstr>Motiv</vt:lpstr>
      </vt:variant>
      <vt:variant>
        <vt:i4>4</vt:i4>
      </vt:variant>
      <vt:variant>
        <vt:lpstr>Nadpisy snímků</vt:lpstr>
      </vt:variant>
      <vt:variant>
        <vt:i4>15</vt:i4>
      </vt:variant>
    </vt:vector>
  </HeadingPairs>
  <TitlesOfParts>
    <vt:vector size="19" baseType="lpstr">
      <vt:lpstr>Aerodynamika</vt:lpstr>
      <vt:lpstr>Motiv sady Office</vt:lpstr>
      <vt:lpstr>1_Motiv sady Office</vt:lpstr>
      <vt:lpstr>2_Motiv sady Office</vt:lpstr>
      <vt:lpstr>Prezentace aplikace PowerPoint</vt:lpstr>
      <vt:lpstr>Prezentace aplikace PowerPoint</vt:lpstr>
      <vt:lpstr>Počátky národního obrození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Počátky národního obrození</dc:title>
  <dc:creator>admin</dc:creator>
  <cp:lastModifiedBy>admin</cp:lastModifiedBy>
  <cp:revision>31</cp:revision>
  <dcterms:created xsi:type="dcterms:W3CDTF">2013-11-16T20:26:06Z</dcterms:created>
  <dcterms:modified xsi:type="dcterms:W3CDTF">2014-02-10T20:47:56Z</dcterms:modified>
</cp:coreProperties>
</file>