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6" r:id="rId3"/>
    <p:sldId id="331" r:id="rId4"/>
    <p:sldId id="345" r:id="rId5"/>
    <p:sldId id="346" r:id="rId6"/>
    <p:sldId id="350" r:id="rId7"/>
    <p:sldId id="352" r:id="rId8"/>
    <p:sldId id="353" r:id="rId9"/>
    <p:sldId id="348" r:id="rId10"/>
    <p:sldId id="354" r:id="rId11"/>
    <p:sldId id="29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AD"/>
    <a:srgbClr val="77933C"/>
    <a:srgbClr val="F8A45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0" autoAdjust="0"/>
    <p:restoredTop sz="95669" autoAdjust="0"/>
  </p:normalViewPr>
  <p:slideViewPr>
    <p:cSldViewPr snapToGrid="0" snapToObjects="1">
      <p:cViewPr varScale="1">
        <p:scale>
          <a:sx n="67" d="100"/>
          <a:sy n="67" d="100"/>
        </p:scale>
        <p:origin x="-10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2171838" cy="921718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23.5.2014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60008" y="118373"/>
            <a:ext cx="8165379" cy="110799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Kolik papíru budeme potřebovat na zabalení krabice </a:t>
            </a:r>
          </a:p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o rozměrech 30cm, 40cm a 25cm? Na přehyby připočítej jednu pětinu navíc.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1651379" y="2905255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30cm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3779912" y="6279703"/>
            <a:ext cx="158417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Výsledek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29200"/>
            <a:ext cx="1299504" cy="1368152"/>
          </a:xfrm>
          <a:prstGeom prst="rect">
            <a:avLst/>
          </a:prstGeom>
          <a:noFill/>
        </p:spPr>
      </p:pic>
      <p:sp>
        <p:nvSpPr>
          <p:cNvPr id="86" name="TextovéPole 85"/>
          <p:cNvSpPr txBox="1"/>
          <p:nvPr/>
        </p:nvSpPr>
        <p:spPr>
          <a:xfrm>
            <a:off x="1282883" y="4032934"/>
            <a:ext cx="6491148" cy="2246769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= 30cm, b = 40cm, c = 25cm</a:t>
            </a:r>
          </a:p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S = 2.(a.b + a.c + </a:t>
            </a:r>
            <a:r>
              <a:rPr lang="cs-CZ" sz="2800" dirty="0" err="1" smtClean="0">
                <a:solidFill>
                  <a:srgbClr val="FF0000"/>
                </a:solidFill>
                <a:latin typeface="Comic Sans MS" pitchFamily="66" charset="0"/>
              </a:rPr>
              <a:t>b.c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)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2.(30.40+30.25+40.25) = 5900cm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5900 : 5 = 1180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5900 + 1180 = 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7080cm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pic>
        <p:nvPicPr>
          <p:cNvPr id="13" name="Picture 20" descr="C:\Users\PC3\AppData\Local\Microsoft\Windows\Temporary Internet Files\Content.IE5\N2NF5F7N\MC90029093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1158" y="1305014"/>
            <a:ext cx="1944216" cy="1666720"/>
          </a:xfrm>
          <a:prstGeom prst="rect">
            <a:avLst/>
          </a:prstGeom>
          <a:noFill/>
        </p:spPr>
      </p:pic>
      <p:sp>
        <p:nvSpPr>
          <p:cNvPr id="14" name="TextovéPole 13"/>
          <p:cNvSpPr txBox="1"/>
          <p:nvPr/>
        </p:nvSpPr>
        <p:spPr>
          <a:xfrm>
            <a:off x="323528" y="253848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40cm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705374" y="213837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25cm</a:t>
            </a:r>
            <a:endParaRPr lang="cs-CZ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2708920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Krychle a kvádr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– povrch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VY_32_INOVACE_39.18.KUB.MA.6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30.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04.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Zaoblený obdélník 128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411760" y="101777"/>
            <a:ext cx="4536504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Síť krychle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1403648" y="184482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8" name="Volný tvar 107"/>
          <p:cNvSpPr/>
          <p:nvPr/>
        </p:nvSpPr>
        <p:spPr>
          <a:xfrm>
            <a:off x="1259632" y="908720"/>
            <a:ext cx="1659662" cy="1627950"/>
          </a:xfrm>
          <a:custGeom>
            <a:avLst/>
            <a:gdLst>
              <a:gd name="connsiteX0" fmla="*/ 5285 w 1659662"/>
              <a:gd name="connsiteY0" fmla="*/ 1622664 h 1627950"/>
              <a:gd name="connsiteX1" fmla="*/ 0 w 1659662"/>
              <a:gd name="connsiteY1" fmla="*/ 0 h 1627950"/>
              <a:gd name="connsiteX2" fmla="*/ 1659662 w 1659662"/>
              <a:gd name="connsiteY2" fmla="*/ 5286 h 1627950"/>
              <a:gd name="connsiteX3" fmla="*/ 1659662 w 1659662"/>
              <a:gd name="connsiteY3" fmla="*/ 1627950 h 1627950"/>
              <a:gd name="connsiteX4" fmla="*/ 5285 w 1659662"/>
              <a:gd name="connsiteY4" fmla="*/ 1622664 h 162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9662" h="1627950">
                <a:moveTo>
                  <a:pt x="5285" y="1622664"/>
                </a:moveTo>
                <a:cubicBezTo>
                  <a:pt x="3523" y="1081776"/>
                  <a:pt x="1762" y="540888"/>
                  <a:pt x="0" y="0"/>
                </a:cubicBezTo>
                <a:lnTo>
                  <a:pt x="1659662" y="5286"/>
                </a:lnTo>
                <a:lnTo>
                  <a:pt x="1659662" y="1627950"/>
                </a:lnTo>
                <a:lnTo>
                  <a:pt x="5285" y="1622664"/>
                </a:lnTo>
                <a:close/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1" name="Volný tvar 110"/>
          <p:cNvSpPr/>
          <p:nvPr/>
        </p:nvSpPr>
        <p:spPr>
          <a:xfrm>
            <a:off x="683568" y="980728"/>
            <a:ext cx="570839" cy="2130077"/>
          </a:xfrm>
          <a:custGeom>
            <a:avLst/>
            <a:gdLst>
              <a:gd name="connsiteX0" fmla="*/ 15857 w 570839"/>
              <a:gd name="connsiteY0" fmla="*/ 539126 h 2130077"/>
              <a:gd name="connsiteX1" fmla="*/ 570839 w 570839"/>
              <a:gd name="connsiteY1" fmla="*/ 0 h 2130077"/>
              <a:gd name="connsiteX2" fmla="*/ 565554 w 570839"/>
              <a:gd name="connsiteY2" fmla="*/ 1575094 h 2130077"/>
              <a:gd name="connsiteX3" fmla="*/ 0 w 570839"/>
              <a:gd name="connsiteY3" fmla="*/ 2130077 h 2130077"/>
              <a:gd name="connsiteX4" fmla="*/ 15857 w 570839"/>
              <a:gd name="connsiteY4" fmla="*/ 539126 h 2130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839" h="2130077">
                <a:moveTo>
                  <a:pt x="15857" y="539126"/>
                </a:moveTo>
                <a:lnTo>
                  <a:pt x="570839" y="0"/>
                </a:lnTo>
                <a:cubicBezTo>
                  <a:pt x="569077" y="525031"/>
                  <a:pt x="567316" y="1050063"/>
                  <a:pt x="565554" y="1575094"/>
                </a:cubicBezTo>
                <a:lnTo>
                  <a:pt x="0" y="2130077"/>
                </a:lnTo>
                <a:lnTo>
                  <a:pt x="15857" y="539126"/>
                </a:lnTo>
                <a:close/>
              </a:path>
            </a:pathLst>
          </a:cu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4" name="Volný tvar 113"/>
          <p:cNvSpPr/>
          <p:nvPr/>
        </p:nvSpPr>
        <p:spPr>
          <a:xfrm>
            <a:off x="692194" y="2567904"/>
            <a:ext cx="2244368" cy="549697"/>
          </a:xfrm>
          <a:custGeom>
            <a:avLst/>
            <a:gdLst>
              <a:gd name="connsiteX0" fmla="*/ 0 w 2172360"/>
              <a:gd name="connsiteY0" fmla="*/ 549697 h 549697"/>
              <a:gd name="connsiteX1" fmla="*/ 1627949 w 2172360"/>
              <a:gd name="connsiteY1" fmla="*/ 549697 h 549697"/>
              <a:gd name="connsiteX2" fmla="*/ 2172360 w 2172360"/>
              <a:gd name="connsiteY2" fmla="*/ 0 h 549697"/>
              <a:gd name="connsiteX3" fmla="*/ 565553 w 2172360"/>
              <a:gd name="connsiteY3" fmla="*/ 0 h 549697"/>
              <a:gd name="connsiteX4" fmla="*/ 0 w 2172360"/>
              <a:gd name="connsiteY4" fmla="*/ 549697 h 54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2360" h="549697">
                <a:moveTo>
                  <a:pt x="0" y="549697"/>
                </a:moveTo>
                <a:lnTo>
                  <a:pt x="1627949" y="549697"/>
                </a:lnTo>
                <a:lnTo>
                  <a:pt x="2172360" y="0"/>
                </a:lnTo>
                <a:lnTo>
                  <a:pt x="565553" y="0"/>
                </a:lnTo>
                <a:lnTo>
                  <a:pt x="0" y="549697"/>
                </a:lnTo>
                <a:close/>
              </a:path>
            </a:pathLst>
          </a:custGeo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6" name="Obdélník 115"/>
          <p:cNvSpPr/>
          <p:nvPr/>
        </p:nvSpPr>
        <p:spPr>
          <a:xfrm>
            <a:off x="5359066" y="3311807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7" name="Obdélník 116"/>
          <p:cNvSpPr/>
          <p:nvPr/>
        </p:nvSpPr>
        <p:spPr>
          <a:xfrm>
            <a:off x="3745803" y="4922760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8" name="Obdélník 117"/>
          <p:cNvSpPr/>
          <p:nvPr/>
        </p:nvSpPr>
        <p:spPr>
          <a:xfrm>
            <a:off x="3745833" y="1691026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9" name="Obdélník 118"/>
          <p:cNvSpPr/>
          <p:nvPr/>
        </p:nvSpPr>
        <p:spPr>
          <a:xfrm>
            <a:off x="6979164" y="3311288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0" name="Obdélník 119"/>
          <p:cNvSpPr/>
          <p:nvPr/>
        </p:nvSpPr>
        <p:spPr>
          <a:xfrm>
            <a:off x="3738968" y="3312280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Obdélník 120"/>
          <p:cNvSpPr/>
          <p:nvPr/>
        </p:nvSpPr>
        <p:spPr>
          <a:xfrm>
            <a:off x="2123728" y="3313061"/>
            <a:ext cx="1620000" cy="16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3" name="Obdélník 122"/>
          <p:cNvSpPr/>
          <p:nvPr/>
        </p:nvSpPr>
        <p:spPr>
          <a:xfrm>
            <a:off x="3756162" y="3327993"/>
            <a:ext cx="1584176" cy="1584176"/>
          </a:xfrm>
          <a:prstGeom prst="rect">
            <a:avLst/>
          </a:prstGeom>
          <a:solidFill>
            <a:srgbClr val="77933C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4" name="Obdélník 123"/>
          <p:cNvSpPr/>
          <p:nvPr/>
        </p:nvSpPr>
        <p:spPr>
          <a:xfrm>
            <a:off x="6995280" y="3327993"/>
            <a:ext cx="1584176" cy="1584176"/>
          </a:xfrm>
          <a:prstGeom prst="rect">
            <a:avLst/>
          </a:prstGeom>
          <a:solidFill>
            <a:srgbClr val="77933C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5" name="Obdélník 124"/>
          <p:cNvSpPr/>
          <p:nvPr/>
        </p:nvSpPr>
        <p:spPr>
          <a:xfrm>
            <a:off x="2148236" y="3327993"/>
            <a:ext cx="1584176" cy="1584176"/>
          </a:xfrm>
          <a:prstGeom prst="rect">
            <a:avLst/>
          </a:prstGeom>
          <a:solidFill>
            <a:schemeClr val="bg1">
              <a:lumMod val="5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6" name="Obdélník 125"/>
          <p:cNvSpPr/>
          <p:nvPr/>
        </p:nvSpPr>
        <p:spPr>
          <a:xfrm>
            <a:off x="5376721" y="3327993"/>
            <a:ext cx="1584176" cy="1584176"/>
          </a:xfrm>
          <a:prstGeom prst="rect">
            <a:avLst/>
          </a:prstGeom>
          <a:solidFill>
            <a:schemeClr val="bg1">
              <a:lumMod val="5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Obdélník 126"/>
          <p:cNvSpPr/>
          <p:nvPr/>
        </p:nvSpPr>
        <p:spPr>
          <a:xfrm>
            <a:off x="3760348" y="1704674"/>
            <a:ext cx="1584176" cy="1584176"/>
          </a:xfrm>
          <a:prstGeom prst="rect">
            <a:avLst/>
          </a:prstGeom>
          <a:solidFill>
            <a:schemeClr val="accent6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/>
          <p:cNvSpPr/>
          <p:nvPr/>
        </p:nvSpPr>
        <p:spPr>
          <a:xfrm>
            <a:off x="3759481" y="4941168"/>
            <a:ext cx="1584176" cy="1584176"/>
          </a:xfrm>
          <a:prstGeom prst="rect">
            <a:avLst/>
          </a:prstGeom>
          <a:solidFill>
            <a:schemeClr val="accent6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TextovéPole 58"/>
          <p:cNvSpPr txBox="1"/>
          <p:nvPr/>
        </p:nvSpPr>
        <p:spPr>
          <a:xfrm>
            <a:off x="611560" y="5805264"/>
            <a:ext cx="8136904" cy="461665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Síť krychle se skládá ze všech stěn – 6 čtverců.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97" name="Skupina 102"/>
          <p:cNvGrpSpPr/>
          <p:nvPr/>
        </p:nvGrpSpPr>
        <p:grpSpPr>
          <a:xfrm>
            <a:off x="683568" y="908720"/>
            <a:ext cx="2343486" cy="2232248"/>
            <a:chOff x="734588" y="1482751"/>
            <a:chExt cx="2343486" cy="2057231"/>
          </a:xfrm>
        </p:grpSpPr>
        <p:cxnSp>
          <p:nvCxnSpPr>
            <p:cNvPr id="98" name="Přímá spojovací čára 97"/>
            <p:cNvCxnSpPr/>
            <p:nvPr/>
          </p:nvCxnSpPr>
          <p:spPr>
            <a:xfrm rot="18900000" flipV="1">
              <a:off x="2319322" y="3286091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Obdélník 98"/>
            <p:cNvSpPr/>
            <p:nvPr/>
          </p:nvSpPr>
          <p:spPr>
            <a:xfrm>
              <a:off x="734588" y="2022478"/>
              <a:ext cx="1680163" cy="151750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0" name="Přímá spojovací čára 99"/>
            <p:cNvCxnSpPr/>
            <p:nvPr/>
          </p:nvCxnSpPr>
          <p:spPr>
            <a:xfrm rot="18900000" flipV="1">
              <a:off x="2312007" y="1746856"/>
              <a:ext cx="758752" cy="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Přímá spojovací čára 100"/>
            <p:cNvCxnSpPr/>
            <p:nvPr/>
          </p:nvCxnSpPr>
          <p:spPr>
            <a:xfrm flipV="1">
              <a:off x="748261" y="1484784"/>
              <a:ext cx="583379" cy="518686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Přímá spojovací čára 101"/>
            <p:cNvCxnSpPr/>
            <p:nvPr/>
          </p:nvCxnSpPr>
          <p:spPr>
            <a:xfrm flipV="1">
              <a:off x="755576" y="3005098"/>
              <a:ext cx="544284" cy="49591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Přímá spojovací čára 102"/>
            <p:cNvCxnSpPr/>
            <p:nvPr/>
          </p:nvCxnSpPr>
          <p:spPr>
            <a:xfrm flipV="1">
              <a:off x="1328199" y="1487426"/>
              <a:ext cx="0" cy="151767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Přímá spojovací čára 103"/>
            <p:cNvCxnSpPr/>
            <p:nvPr/>
          </p:nvCxnSpPr>
          <p:spPr>
            <a:xfrm flipV="1">
              <a:off x="2971973" y="1484784"/>
              <a:ext cx="0" cy="151767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Přímá spojovací čára 104"/>
            <p:cNvCxnSpPr/>
            <p:nvPr/>
          </p:nvCxnSpPr>
          <p:spPr>
            <a:xfrm flipH="1">
              <a:off x="1327850" y="1482751"/>
              <a:ext cx="1620000" cy="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Přímá spojovací čára 105"/>
            <p:cNvCxnSpPr/>
            <p:nvPr/>
          </p:nvCxnSpPr>
          <p:spPr>
            <a:xfrm flipH="1">
              <a:off x="1327850" y="2997173"/>
              <a:ext cx="1620000" cy="1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7" name="Volný tvar 106"/>
          <p:cNvSpPr/>
          <p:nvPr/>
        </p:nvSpPr>
        <p:spPr>
          <a:xfrm>
            <a:off x="692194" y="1493410"/>
            <a:ext cx="1659662" cy="1627950"/>
          </a:xfrm>
          <a:custGeom>
            <a:avLst/>
            <a:gdLst>
              <a:gd name="connsiteX0" fmla="*/ 5285 w 1659662"/>
              <a:gd name="connsiteY0" fmla="*/ 1622664 h 1627950"/>
              <a:gd name="connsiteX1" fmla="*/ 0 w 1659662"/>
              <a:gd name="connsiteY1" fmla="*/ 0 h 1627950"/>
              <a:gd name="connsiteX2" fmla="*/ 1659662 w 1659662"/>
              <a:gd name="connsiteY2" fmla="*/ 5286 h 1627950"/>
              <a:gd name="connsiteX3" fmla="*/ 1659662 w 1659662"/>
              <a:gd name="connsiteY3" fmla="*/ 1627950 h 1627950"/>
              <a:gd name="connsiteX4" fmla="*/ 5285 w 1659662"/>
              <a:gd name="connsiteY4" fmla="*/ 1622664 h 162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9662" h="1627950">
                <a:moveTo>
                  <a:pt x="5285" y="1622664"/>
                </a:moveTo>
                <a:cubicBezTo>
                  <a:pt x="3523" y="1081776"/>
                  <a:pt x="1762" y="540888"/>
                  <a:pt x="0" y="0"/>
                </a:cubicBezTo>
                <a:lnTo>
                  <a:pt x="1659662" y="5286"/>
                </a:lnTo>
                <a:lnTo>
                  <a:pt x="1659662" y="1627950"/>
                </a:lnTo>
                <a:lnTo>
                  <a:pt x="5285" y="1622664"/>
                </a:lnTo>
                <a:close/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Volný tvar 111"/>
          <p:cNvSpPr/>
          <p:nvPr/>
        </p:nvSpPr>
        <p:spPr>
          <a:xfrm>
            <a:off x="2357004" y="939784"/>
            <a:ext cx="540000" cy="2232248"/>
          </a:xfrm>
          <a:custGeom>
            <a:avLst/>
            <a:gdLst>
              <a:gd name="connsiteX0" fmla="*/ 15857 w 570839"/>
              <a:gd name="connsiteY0" fmla="*/ 539126 h 2130077"/>
              <a:gd name="connsiteX1" fmla="*/ 570839 w 570839"/>
              <a:gd name="connsiteY1" fmla="*/ 0 h 2130077"/>
              <a:gd name="connsiteX2" fmla="*/ 565554 w 570839"/>
              <a:gd name="connsiteY2" fmla="*/ 1575094 h 2130077"/>
              <a:gd name="connsiteX3" fmla="*/ 0 w 570839"/>
              <a:gd name="connsiteY3" fmla="*/ 2130077 h 2130077"/>
              <a:gd name="connsiteX4" fmla="*/ 15857 w 570839"/>
              <a:gd name="connsiteY4" fmla="*/ 539126 h 2130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839" h="2130077">
                <a:moveTo>
                  <a:pt x="15857" y="539126"/>
                </a:moveTo>
                <a:lnTo>
                  <a:pt x="570839" y="0"/>
                </a:lnTo>
                <a:cubicBezTo>
                  <a:pt x="569077" y="525031"/>
                  <a:pt x="567316" y="1050063"/>
                  <a:pt x="565554" y="1575094"/>
                </a:cubicBezTo>
                <a:lnTo>
                  <a:pt x="0" y="2130077"/>
                </a:lnTo>
                <a:lnTo>
                  <a:pt x="15857" y="539126"/>
                </a:lnTo>
                <a:close/>
              </a:path>
            </a:pathLst>
          </a:cu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3" name="Volný tvar 112"/>
          <p:cNvSpPr/>
          <p:nvPr/>
        </p:nvSpPr>
        <p:spPr>
          <a:xfrm>
            <a:off x="724676" y="925972"/>
            <a:ext cx="2172360" cy="549697"/>
          </a:xfrm>
          <a:custGeom>
            <a:avLst/>
            <a:gdLst>
              <a:gd name="connsiteX0" fmla="*/ 0 w 2172360"/>
              <a:gd name="connsiteY0" fmla="*/ 549697 h 549697"/>
              <a:gd name="connsiteX1" fmla="*/ 1627949 w 2172360"/>
              <a:gd name="connsiteY1" fmla="*/ 549697 h 549697"/>
              <a:gd name="connsiteX2" fmla="*/ 2172360 w 2172360"/>
              <a:gd name="connsiteY2" fmla="*/ 0 h 549697"/>
              <a:gd name="connsiteX3" fmla="*/ 565553 w 2172360"/>
              <a:gd name="connsiteY3" fmla="*/ 0 h 549697"/>
              <a:gd name="connsiteX4" fmla="*/ 0 w 2172360"/>
              <a:gd name="connsiteY4" fmla="*/ 549697 h 54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2360" h="549697">
                <a:moveTo>
                  <a:pt x="0" y="549697"/>
                </a:moveTo>
                <a:lnTo>
                  <a:pt x="1627949" y="549697"/>
                </a:lnTo>
                <a:lnTo>
                  <a:pt x="2172360" y="0"/>
                </a:lnTo>
                <a:lnTo>
                  <a:pt x="565553" y="0"/>
                </a:lnTo>
                <a:lnTo>
                  <a:pt x="0" y="549697"/>
                </a:lnTo>
                <a:close/>
              </a:path>
            </a:pathLst>
          </a:custGeo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TextovéPole 33"/>
          <p:cNvSpPr txBox="1"/>
          <p:nvPr/>
        </p:nvSpPr>
        <p:spPr>
          <a:xfrm>
            <a:off x="5643563" y="857026"/>
            <a:ext cx="2971800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Síť tělesa je povrch tělesa rozvinutý do roviny.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8" grpId="1" animBg="1"/>
      <p:bldP spid="111" grpId="0" animBg="1"/>
      <p:bldP spid="111" grpId="1" animBg="1"/>
      <p:bldP spid="114" grpId="0" animBg="1"/>
      <p:bldP spid="114" grpId="1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59" grpId="0" animBg="1"/>
      <p:bldP spid="107" grpId="0" animBg="1"/>
      <p:bldP spid="107" grpId="1" animBg="1"/>
      <p:bldP spid="107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Zaoblený obdélník 79"/>
          <p:cNvSpPr/>
          <p:nvPr/>
        </p:nvSpPr>
        <p:spPr>
          <a:xfrm>
            <a:off x="216000" y="22341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829177" y="1516240"/>
            <a:ext cx="390048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Které obrázky mohou být sítí krychle?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1403648" y="184482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600075" y="156934"/>
            <a:ext cx="8043863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 vystřižení sítě z papíru lze poskládat model trojrozměrného tělesa.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3960000" y="288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>
            <a:off x="3960000" y="39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bdélník 42"/>
          <p:cNvSpPr/>
          <p:nvPr/>
        </p:nvSpPr>
        <p:spPr>
          <a:xfrm>
            <a:off x="558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délník 43"/>
          <p:cNvSpPr/>
          <p:nvPr/>
        </p:nvSpPr>
        <p:spPr>
          <a:xfrm>
            <a:off x="504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5" name="Obdélník 44"/>
          <p:cNvSpPr/>
          <p:nvPr/>
        </p:nvSpPr>
        <p:spPr>
          <a:xfrm>
            <a:off x="450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bdélník 45"/>
          <p:cNvSpPr/>
          <p:nvPr/>
        </p:nvSpPr>
        <p:spPr>
          <a:xfrm>
            <a:off x="396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900000" y="18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1440000" y="18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900000" y="23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" name="Obdélník 39"/>
          <p:cNvSpPr/>
          <p:nvPr/>
        </p:nvSpPr>
        <p:spPr>
          <a:xfrm>
            <a:off x="1980000" y="18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bdélník 40"/>
          <p:cNvSpPr/>
          <p:nvPr/>
        </p:nvSpPr>
        <p:spPr>
          <a:xfrm>
            <a:off x="2520000" y="18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bdélník 46"/>
          <p:cNvSpPr/>
          <p:nvPr/>
        </p:nvSpPr>
        <p:spPr>
          <a:xfrm>
            <a:off x="3060000" y="18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bdélník 47"/>
          <p:cNvSpPr/>
          <p:nvPr/>
        </p:nvSpPr>
        <p:spPr>
          <a:xfrm>
            <a:off x="5580000" y="558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délník 48"/>
          <p:cNvSpPr/>
          <p:nvPr/>
        </p:nvSpPr>
        <p:spPr>
          <a:xfrm>
            <a:off x="5040000" y="558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>
            <a:off x="5580000" y="50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1" name="Obdélník 50"/>
          <p:cNvSpPr/>
          <p:nvPr/>
        </p:nvSpPr>
        <p:spPr>
          <a:xfrm>
            <a:off x="5040000" y="50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>
            <a:off x="4500000" y="50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Obdélník 52"/>
          <p:cNvSpPr/>
          <p:nvPr/>
        </p:nvSpPr>
        <p:spPr>
          <a:xfrm>
            <a:off x="3960000" y="50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bdélník 53"/>
          <p:cNvSpPr/>
          <p:nvPr/>
        </p:nvSpPr>
        <p:spPr>
          <a:xfrm>
            <a:off x="900000" y="39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délník 54"/>
          <p:cNvSpPr/>
          <p:nvPr/>
        </p:nvSpPr>
        <p:spPr>
          <a:xfrm>
            <a:off x="252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 55"/>
          <p:cNvSpPr/>
          <p:nvPr/>
        </p:nvSpPr>
        <p:spPr>
          <a:xfrm>
            <a:off x="1980000" y="39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7" name="Obdélník 56"/>
          <p:cNvSpPr/>
          <p:nvPr/>
        </p:nvSpPr>
        <p:spPr>
          <a:xfrm>
            <a:off x="198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délník 57"/>
          <p:cNvSpPr/>
          <p:nvPr/>
        </p:nvSpPr>
        <p:spPr>
          <a:xfrm>
            <a:off x="144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Obdélník 59"/>
          <p:cNvSpPr/>
          <p:nvPr/>
        </p:nvSpPr>
        <p:spPr>
          <a:xfrm>
            <a:off x="90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Obdélník 60"/>
          <p:cNvSpPr/>
          <p:nvPr/>
        </p:nvSpPr>
        <p:spPr>
          <a:xfrm>
            <a:off x="7200000" y="34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Obdélník 61"/>
          <p:cNvSpPr/>
          <p:nvPr/>
        </p:nvSpPr>
        <p:spPr>
          <a:xfrm>
            <a:off x="6660000" y="45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bdélník 62"/>
          <p:cNvSpPr/>
          <p:nvPr/>
        </p:nvSpPr>
        <p:spPr>
          <a:xfrm>
            <a:off x="7740000" y="39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4" name="Obdélník 63"/>
          <p:cNvSpPr/>
          <p:nvPr/>
        </p:nvSpPr>
        <p:spPr>
          <a:xfrm>
            <a:off x="7200000" y="504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bdélník 64"/>
          <p:cNvSpPr/>
          <p:nvPr/>
        </p:nvSpPr>
        <p:spPr>
          <a:xfrm>
            <a:off x="7200000" y="450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Obdélník 65"/>
          <p:cNvSpPr/>
          <p:nvPr/>
        </p:nvSpPr>
        <p:spPr>
          <a:xfrm>
            <a:off x="7200000" y="39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Obdélník 72"/>
          <p:cNvSpPr/>
          <p:nvPr/>
        </p:nvSpPr>
        <p:spPr>
          <a:xfrm>
            <a:off x="900000" y="52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bdélník 73"/>
          <p:cNvSpPr/>
          <p:nvPr/>
        </p:nvSpPr>
        <p:spPr>
          <a:xfrm>
            <a:off x="900000" y="576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Obdélník 74"/>
          <p:cNvSpPr/>
          <p:nvPr/>
        </p:nvSpPr>
        <p:spPr>
          <a:xfrm>
            <a:off x="2520000" y="468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6" name="Obdélník 75"/>
          <p:cNvSpPr/>
          <p:nvPr/>
        </p:nvSpPr>
        <p:spPr>
          <a:xfrm>
            <a:off x="2520000" y="52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Obdélník 76"/>
          <p:cNvSpPr/>
          <p:nvPr/>
        </p:nvSpPr>
        <p:spPr>
          <a:xfrm>
            <a:off x="1980000" y="52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Obdélník 77"/>
          <p:cNvSpPr/>
          <p:nvPr/>
        </p:nvSpPr>
        <p:spPr>
          <a:xfrm>
            <a:off x="1440000" y="5220000"/>
            <a:ext cx="540000" cy="54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7412" y="4500000"/>
            <a:ext cx="983894" cy="1827886"/>
          </a:xfrm>
          <a:prstGeom prst="rect">
            <a:avLst/>
          </a:prstGeom>
          <a:noFill/>
        </p:spPr>
      </p:pic>
      <p:grpSp>
        <p:nvGrpSpPr>
          <p:cNvPr id="93" name="Skupina 92"/>
          <p:cNvGrpSpPr/>
          <p:nvPr/>
        </p:nvGrpSpPr>
        <p:grpSpPr>
          <a:xfrm>
            <a:off x="1074039" y="3167066"/>
            <a:ext cx="1985961" cy="1257298"/>
            <a:chOff x="1028702" y="3157540"/>
            <a:chExt cx="1985961" cy="1257298"/>
          </a:xfrm>
        </p:grpSpPr>
        <p:cxnSp>
          <p:nvCxnSpPr>
            <p:cNvPr id="83" name="Přímá spojovací čára 82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římá spojovací čára 85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4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000" y="2773538"/>
            <a:ext cx="983894" cy="1827886"/>
          </a:xfrm>
          <a:prstGeom prst="rect">
            <a:avLst/>
          </a:prstGeom>
          <a:noFill/>
        </p:spPr>
      </p:pic>
      <p:pic>
        <p:nvPicPr>
          <p:cNvPr id="95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6106" y="4126057"/>
            <a:ext cx="983894" cy="1827886"/>
          </a:xfrm>
          <a:prstGeom prst="rect">
            <a:avLst/>
          </a:prstGeom>
          <a:noFill/>
        </p:spPr>
      </p:pic>
      <p:grpSp>
        <p:nvGrpSpPr>
          <p:cNvPr id="96" name="Skupina 95"/>
          <p:cNvGrpSpPr/>
          <p:nvPr/>
        </p:nvGrpSpPr>
        <p:grpSpPr>
          <a:xfrm>
            <a:off x="1021657" y="1516240"/>
            <a:ext cx="1985961" cy="1257298"/>
            <a:chOff x="1028702" y="3157540"/>
            <a:chExt cx="1985961" cy="1257298"/>
          </a:xfrm>
        </p:grpSpPr>
        <p:cxnSp>
          <p:nvCxnSpPr>
            <p:cNvPr id="97" name="Přímá spojovací čára 96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Přímá spojovací čára 108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Skupina 109"/>
          <p:cNvGrpSpPr/>
          <p:nvPr/>
        </p:nvGrpSpPr>
        <p:grpSpPr>
          <a:xfrm>
            <a:off x="4134039" y="4862702"/>
            <a:ext cx="1985961" cy="1257298"/>
            <a:chOff x="1028702" y="3157540"/>
            <a:chExt cx="1985961" cy="1257298"/>
          </a:xfrm>
        </p:grpSpPr>
        <p:cxnSp>
          <p:nvCxnSpPr>
            <p:cNvPr id="115" name="Přímá spojovací čára 114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Přímá spojovací čára 121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Zaoblený obdélník 46"/>
          <p:cNvSpPr/>
          <p:nvPr/>
        </p:nvSpPr>
        <p:spPr>
          <a:xfrm>
            <a:off x="216000" y="22341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03647" y="101777"/>
            <a:ext cx="6340177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Jak vypočítáš povrch krychle?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1403648" y="1844824"/>
            <a:ext cx="639688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37" name="Skupina 36"/>
          <p:cNvGrpSpPr/>
          <p:nvPr/>
        </p:nvGrpSpPr>
        <p:grpSpPr>
          <a:xfrm>
            <a:off x="1762718" y="2061563"/>
            <a:ext cx="5185546" cy="3888000"/>
            <a:chOff x="1391552" y="1828139"/>
            <a:chExt cx="5185546" cy="3888000"/>
          </a:xfrm>
        </p:grpSpPr>
        <p:sp>
          <p:nvSpPr>
            <p:cNvPr id="116" name="Obdélník 115"/>
            <p:cNvSpPr/>
            <p:nvPr/>
          </p:nvSpPr>
          <p:spPr>
            <a:xfrm>
              <a:off x="3985098" y="3124139"/>
              <a:ext cx="1296000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7" name="Obdélník 116"/>
            <p:cNvSpPr/>
            <p:nvPr/>
          </p:nvSpPr>
          <p:spPr>
            <a:xfrm>
              <a:off x="2687552" y="4420139"/>
              <a:ext cx="1296000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8" name="Obdélník 117"/>
            <p:cNvSpPr/>
            <p:nvPr/>
          </p:nvSpPr>
          <p:spPr>
            <a:xfrm>
              <a:off x="2687552" y="1828139"/>
              <a:ext cx="1297546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9" name="Obdélník 118"/>
            <p:cNvSpPr/>
            <p:nvPr/>
          </p:nvSpPr>
          <p:spPr>
            <a:xfrm>
              <a:off x="5281098" y="3124139"/>
              <a:ext cx="1296000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0" name="Obdélník 119"/>
            <p:cNvSpPr/>
            <p:nvPr/>
          </p:nvSpPr>
          <p:spPr>
            <a:xfrm>
              <a:off x="2687552" y="3124139"/>
              <a:ext cx="1296000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1" name="Obdélník 120"/>
            <p:cNvSpPr/>
            <p:nvPr/>
          </p:nvSpPr>
          <p:spPr>
            <a:xfrm>
              <a:off x="1391552" y="3124139"/>
              <a:ext cx="1296000" cy="1296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4" name="TextovéPole 33"/>
          <p:cNvSpPr txBox="1"/>
          <p:nvPr/>
        </p:nvSpPr>
        <p:spPr>
          <a:xfrm>
            <a:off x="5532174" y="981236"/>
            <a:ext cx="2971800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Povrch krychle je součet obsahů všech 6 stěn.</a:t>
            </a:r>
          </a:p>
        </p:txBody>
      </p:sp>
      <p:sp>
        <p:nvSpPr>
          <p:cNvPr id="36" name="Krychle 35"/>
          <p:cNvSpPr/>
          <p:nvPr/>
        </p:nvSpPr>
        <p:spPr>
          <a:xfrm>
            <a:off x="690115" y="857026"/>
            <a:ext cx="1721645" cy="1653251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3211118" y="2510277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899568" y="242668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1907696" y="373394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3211118" y="373394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5768680" y="373394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4524046" y="373394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3211118" y="5057775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a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74514" y="1613991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1923033" y="2181565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5462364" y="5227052"/>
            <a:ext cx="297180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 = 6.a.a</a:t>
            </a:r>
            <a:endParaRPr lang="cs-CZ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9" name="Picture 12" descr="C:\Users\PC3\AppData\Local\Microsoft\Windows\Temporary Internet Files\Content.IE5\AS3TIK23\MC90029809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5469" y="5265896"/>
            <a:ext cx="864390" cy="1091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8" grpId="0"/>
      <p:bldP spid="40" grpId="0"/>
      <p:bldP spid="41" grpId="0"/>
      <p:bldP spid="42" grpId="0"/>
      <p:bldP spid="43" grpId="0"/>
      <p:bldP spid="44" grpId="0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aoblený obdélník 52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1273376" y="1245616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3935879" y="2819122"/>
            <a:ext cx="1440000" cy="216000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6455879" y="2822760"/>
            <a:ext cx="1440000" cy="216000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2855879" y="2822760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5375879" y="2822760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3935879" y="1739122"/>
            <a:ext cx="1440000" cy="108000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3935879" y="4979122"/>
            <a:ext cx="1440000" cy="108000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549721" y="1271031"/>
            <a:ext cx="696036" cy="2531659"/>
          </a:xfrm>
          <a:custGeom>
            <a:avLst/>
            <a:gdLst>
              <a:gd name="connsiteX0" fmla="*/ 13648 w 696036"/>
              <a:gd name="connsiteY0" fmla="*/ 395785 h 2531659"/>
              <a:gd name="connsiteX1" fmla="*/ 696036 w 696036"/>
              <a:gd name="connsiteY1" fmla="*/ 0 h 2531659"/>
              <a:gd name="connsiteX2" fmla="*/ 696036 w 696036"/>
              <a:gd name="connsiteY2" fmla="*/ 2142698 h 2531659"/>
              <a:gd name="connsiteX3" fmla="*/ 0 w 696036"/>
              <a:gd name="connsiteY3" fmla="*/ 2531659 h 2531659"/>
              <a:gd name="connsiteX4" fmla="*/ 13648 w 696036"/>
              <a:gd name="connsiteY4" fmla="*/ 395785 h 2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6036" h="2531659">
                <a:moveTo>
                  <a:pt x="13648" y="395785"/>
                </a:moveTo>
                <a:lnTo>
                  <a:pt x="696036" y="0"/>
                </a:lnTo>
                <a:lnTo>
                  <a:pt x="696036" y="2142698"/>
                </a:lnTo>
                <a:lnTo>
                  <a:pt x="0" y="2531659"/>
                </a:lnTo>
                <a:cubicBezTo>
                  <a:pt x="4549" y="1819701"/>
                  <a:pt x="9099" y="1107743"/>
                  <a:pt x="13648" y="395785"/>
                </a:cubicBezTo>
                <a:close/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855879" y="2822760"/>
            <a:ext cx="108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5375879" y="2822760"/>
            <a:ext cx="108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3935879" y="2822760"/>
            <a:ext cx="144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6455879" y="2822760"/>
            <a:ext cx="144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935879" y="1739122"/>
            <a:ext cx="1440000" cy="10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3935879" y="4982760"/>
            <a:ext cx="1440000" cy="10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553376" y="3442762"/>
            <a:ext cx="1673157" cy="359924"/>
          </a:xfrm>
          <a:custGeom>
            <a:avLst/>
            <a:gdLst>
              <a:gd name="connsiteX0" fmla="*/ 0 w 1673157"/>
              <a:gd name="connsiteY0" fmla="*/ 359924 h 359924"/>
              <a:gd name="connsiteX1" fmla="*/ 1016540 w 1673157"/>
              <a:gd name="connsiteY1" fmla="*/ 355060 h 359924"/>
              <a:gd name="connsiteX2" fmla="*/ 1673157 w 1673157"/>
              <a:gd name="connsiteY2" fmla="*/ 0 h 359924"/>
              <a:gd name="connsiteX3" fmla="*/ 646889 w 1673157"/>
              <a:gd name="connsiteY3" fmla="*/ 4864 h 359924"/>
              <a:gd name="connsiteX4" fmla="*/ 0 w 1673157"/>
              <a:gd name="connsiteY4" fmla="*/ 359924 h 3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3157" h="359924">
                <a:moveTo>
                  <a:pt x="0" y="359924"/>
                </a:moveTo>
                <a:lnTo>
                  <a:pt x="1016540" y="355060"/>
                </a:lnTo>
                <a:lnTo>
                  <a:pt x="1673157" y="0"/>
                </a:lnTo>
                <a:lnTo>
                  <a:pt x="646889" y="4864"/>
                </a:lnTo>
                <a:lnTo>
                  <a:pt x="0" y="35992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4" name="Skupina 23"/>
          <p:cNvGrpSpPr/>
          <p:nvPr/>
        </p:nvGrpSpPr>
        <p:grpSpPr>
          <a:xfrm>
            <a:off x="539088" y="1226566"/>
            <a:ext cx="1800000" cy="2576124"/>
            <a:chOff x="687991" y="1756200"/>
            <a:chExt cx="1800000" cy="2576124"/>
          </a:xfrm>
        </p:grpSpPr>
        <p:cxnSp>
          <p:nvCxnSpPr>
            <p:cNvPr id="5" name="Přímá spojovací čára 4"/>
            <p:cNvCxnSpPr/>
            <p:nvPr/>
          </p:nvCxnSpPr>
          <p:spPr>
            <a:xfrm flipV="1">
              <a:off x="1767991" y="3938249"/>
              <a:ext cx="720000" cy="394075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bdélník 5"/>
            <p:cNvSpPr/>
            <p:nvPr/>
          </p:nvSpPr>
          <p:spPr>
            <a:xfrm>
              <a:off x="687991" y="2172320"/>
              <a:ext cx="1080000" cy="2160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ovací čára 6"/>
            <p:cNvCxnSpPr/>
            <p:nvPr/>
          </p:nvCxnSpPr>
          <p:spPr>
            <a:xfrm flipV="1">
              <a:off x="1767991" y="1778249"/>
              <a:ext cx="720000" cy="39407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Přímá spojovací čára 7"/>
            <p:cNvCxnSpPr/>
            <p:nvPr/>
          </p:nvCxnSpPr>
          <p:spPr>
            <a:xfrm flipV="1">
              <a:off x="687991" y="1775250"/>
              <a:ext cx="720000" cy="396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ovací čára 8"/>
            <p:cNvCxnSpPr/>
            <p:nvPr/>
          </p:nvCxnSpPr>
          <p:spPr>
            <a:xfrm flipV="1">
              <a:off x="702279" y="3916200"/>
              <a:ext cx="720000" cy="396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Přímá spojovací čára 9"/>
            <p:cNvCxnSpPr/>
            <p:nvPr/>
          </p:nvCxnSpPr>
          <p:spPr>
            <a:xfrm flipV="1">
              <a:off x="1407991" y="1756200"/>
              <a:ext cx="0" cy="2160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Přímá spojovací čára 10"/>
            <p:cNvCxnSpPr/>
            <p:nvPr/>
          </p:nvCxnSpPr>
          <p:spPr>
            <a:xfrm flipV="1">
              <a:off x="2487991" y="1778249"/>
              <a:ext cx="0" cy="216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flipH="1">
              <a:off x="1407991" y="1778247"/>
              <a:ext cx="1080000" cy="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flipH="1">
              <a:off x="1407991" y="3938245"/>
              <a:ext cx="1080000" cy="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Obdélník 30"/>
          <p:cNvSpPr/>
          <p:nvPr/>
        </p:nvSpPr>
        <p:spPr>
          <a:xfrm>
            <a:off x="539088" y="1631921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1619088" y="1257383"/>
            <a:ext cx="696036" cy="2531659"/>
          </a:xfrm>
          <a:custGeom>
            <a:avLst/>
            <a:gdLst>
              <a:gd name="connsiteX0" fmla="*/ 13648 w 696036"/>
              <a:gd name="connsiteY0" fmla="*/ 395785 h 2531659"/>
              <a:gd name="connsiteX1" fmla="*/ 696036 w 696036"/>
              <a:gd name="connsiteY1" fmla="*/ 0 h 2531659"/>
              <a:gd name="connsiteX2" fmla="*/ 696036 w 696036"/>
              <a:gd name="connsiteY2" fmla="*/ 2142698 h 2531659"/>
              <a:gd name="connsiteX3" fmla="*/ 0 w 696036"/>
              <a:gd name="connsiteY3" fmla="*/ 2531659 h 2531659"/>
              <a:gd name="connsiteX4" fmla="*/ 13648 w 696036"/>
              <a:gd name="connsiteY4" fmla="*/ 395785 h 2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6036" h="2531659">
                <a:moveTo>
                  <a:pt x="13648" y="395785"/>
                </a:moveTo>
                <a:lnTo>
                  <a:pt x="696036" y="0"/>
                </a:lnTo>
                <a:lnTo>
                  <a:pt x="696036" y="2142698"/>
                </a:lnTo>
                <a:lnTo>
                  <a:pt x="0" y="2531659"/>
                </a:lnTo>
                <a:cubicBezTo>
                  <a:pt x="4549" y="1819701"/>
                  <a:pt x="9099" y="1107743"/>
                  <a:pt x="13648" y="395785"/>
                </a:cubicBezTo>
                <a:close/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07182" y="1258349"/>
            <a:ext cx="1673157" cy="359924"/>
          </a:xfrm>
          <a:custGeom>
            <a:avLst/>
            <a:gdLst>
              <a:gd name="connsiteX0" fmla="*/ 0 w 1673157"/>
              <a:gd name="connsiteY0" fmla="*/ 359924 h 359924"/>
              <a:gd name="connsiteX1" fmla="*/ 1016540 w 1673157"/>
              <a:gd name="connsiteY1" fmla="*/ 355060 h 359924"/>
              <a:gd name="connsiteX2" fmla="*/ 1673157 w 1673157"/>
              <a:gd name="connsiteY2" fmla="*/ 0 h 359924"/>
              <a:gd name="connsiteX3" fmla="*/ 646889 w 1673157"/>
              <a:gd name="connsiteY3" fmla="*/ 4864 h 359924"/>
              <a:gd name="connsiteX4" fmla="*/ 0 w 1673157"/>
              <a:gd name="connsiteY4" fmla="*/ 359924 h 3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3157" h="359924">
                <a:moveTo>
                  <a:pt x="0" y="359924"/>
                </a:moveTo>
                <a:lnTo>
                  <a:pt x="1016540" y="355060"/>
                </a:lnTo>
                <a:lnTo>
                  <a:pt x="1673157" y="0"/>
                </a:lnTo>
                <a:lnTo>
                  <a:pt x="646889" y="4864"/>
                </a:lnTo>
                <a:lnTo>
                  <a:pt x="0" y="35992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Nadpis 39"/>
          <p:cNvSpPr txBox="1">
            <a:spLocks noGrp="1"/>
          </p:cNvSpPr>
          <p:nvPr>
            <p:ph type="title"/>
          </p:nvPr>
        </p:nvSpPr>
        <p:spPr>
          <a:xfrm>
            <a:off x="2110504" y="117885"/>
            <a:ext cx="5124734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Síť kvádru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721774" y="3497354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755938" y="3748098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93865" y="2357457"/>
            <a:ext cx="648425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6783879" y="495182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2869527" y="488444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2356247" y="3507040"/>
            <a:ext cx="648425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4379500" y="6033009"/>
            <a:ext cx="647047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3328398" y="5182335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5497193" y="4910882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3342046" y="2017440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5854890" y="981236"/>
            <a:ext cx="2649084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Z kolika stěn bude tvořena síť kvádru?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5841242" y="953940"/>
            <a:ext cx="2664000" cy="15696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Síť kvádru se skládá ze 3 dvojic stejných obdélníků.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2" grpId="2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8" grpId="0" animBg="1"/>
      <p:bldP spid="38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6" grpId="0" animBg="1"/>
      <p:bldP spid="36" grpId="1" animBg="1"/>
      <p:bldP spid="31" grpId="0" animBg="1"/>
      <p:bldP spid="31" grpId="1" animBg="1"/>
      <p:bldP spid="31" grpId="2" animBg="1"/>
      <p:bldP spid="37" grpId="0" animBg="1"/>
      <p:bldP spid="37" grpId="1" animBg="1"/>
      <p:bldP spid="37" grpId="2" animBg="1"/>
      <p:bldP spid="35" grpId="0" animBg="1"/>
      <p:bldP spid="35" grpId="1" animBg="1"/>
      <p:bldP spid="35" grpId="2" animBg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Zaoblený obdélník 98"/>
          <p:cNvSpPr/>
          <p:nvPr/>
        </p:nvSpPr>
        <p:spPr>
          <a:xfrm>
            <a:off x="216000" y="17413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600075" y="156934"/>
            <a:ext cx="8043863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Které obrázky mohou být sítí kvádru?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0" name="Skupina 79"/>
          <p:cNvGrpSpPr/>
          <p:nvPr/>
        </p:nvGrpSpPr>
        <p:grpSpPr>
          <a:xfrm>
            <a:off x="3780000" y="2066854"/>
            <a:ext cx="1800000" cy="1617076"/>
            <a:chOff x="3780000" y="2066854"/>
            <a:chExt cx="1800000" cy="1617076"/>
          </a:xfrm>
        </p:grpSpPr>
        <p:sp>
          <p:nvSpPr>
            <p:cNvPr id="39" name="Obdélník 38"/>
            <p:cNvSpPr/>
            <p:nvPr/>
          </p:nvSpPr>
          <p:spPr>
            <a:xfrm>
              <a:off x="3780000" y="2066854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" name="Obdélník 41"/>
            <p:cNvSpPr/>
            <p:nvPr/>
          </p:nvSpPr>
          <p:spPr>
            <a:xfrm>
              <a:off x="3780000" y="3323930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4680000" y="24228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Obdélník 43"/>
            <p:cNvSpPr/>
            <p:nvPr/>
          </p:nvSpPr>
          <p:spPr>
            <a:xfrm>
              <a:off x="5040000" y="24228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5" name="Obdélník 44"/>
            <p:cNvSpPr/>
            <p:nvPr/>
          </p:nvSpPr>
          <p:spPr>
            <a:xfrm>
              <a:off x="4320000" y="242393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Obdélník 45"/>
            <p:cNvSpPr/>
            <p:nvPr/>
          </p:nvSpPr>
          <p:spPr>
            <a:xfrm>
              <a:off x="3780000" y="242393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7" name="Skupina 66"/>
          <p:cNvGrpSpPr/>
          <p:nvPr/>
        </p:nvGrpSpPr>
        <p:grpSpPr>
          <a:xfrm>
            <a:off x="720000" y="1171351"/>
            <a:ext cx="2160000" cy="1262576"/>
            <a:chOff x="900000" y="1437424"/>
            <a:chExt cx="2160000" cy="1262576"/>
          </a:xfrm>
        </p:grpSpPr>
        <p:sp>
          <p:nvSpPr>
            <p:cNvPr id="84" name="TextovéPole 83"/>
            <p:cNvSpPr txBox="1"/>
            <p:nvPr/>
          </p:nvSpPr>
          <p:spPr>
            <a:xfrm>
              <a:off x="1403648" y="1844824"/>
              <a:ext cx="639688" cy="461665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900000" y="180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1260000" y="180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1260000" y="1437424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1800000" y="180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2160000" y="180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Obdélník 46"/>
            <p:cNvSpPr/>
            <p:nvPr/>
          </p:nvSpPr>
          <p:spPr>
            <a:xfrm>
              <a:off x="2700000" y="180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0" name="Skupina 69"/>
          <p:cNvGrpSpPr/>
          <p:nvPr/>
        </p:nvGrpSpPr>
        <p:grpSpPr>
          <a:xfrm>
            <a:off x="4140000" y="4230000"/>
            <a:ext cx="1800000" cy="1980000"/>
            <a:chOff x="4140000" y="4500000"/>
            <a:chExt cx="1800000" cy="1980000"/>
          </a:xfrm>
        </p:grpSpPr>
        <p:sp>
          <p:nvSpPr>
            <p:cNvPr id="48" name="Obdélník 47"/>
            <p:cNvSpPr/>
            <p:nvPr/>
          </p:nvSpPr>
          <p:spPr>
            <a:xfrm>
              <a:off x="5400000" y="4500000"/>
              <a:ext cx="54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Obdélník 48"/>
            <p:cNvSpPr/>
            <p:nvPr/>
          </p:nvSpPr>
          <p:spPr>
            <a:xfrm>
              <a:off x="4500000" y="5940000"/>
              <a:ext cx="54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Obdélník 49"/>
            <p:cNvSpPr/>
            <p:nvPr/>
          </p:nvSpPr>
          <p:spPr>
            <a:xfrm>
              <a:off x="5400000" y="504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1" name="Obdélník 50"/>
            <p:cNvSpPr/>
            <p:nvPr/>
          </p:nvSpPr>
          <p:spPr>
            <a:xfrm>
              <a:off x="5040000" y="504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Obdélník 51"/>
            <p:cNvSpPr/>
            <p:nvPr/>
          </p:nvSpPr>
          <p:spPr>
            <a:xfrm>
              <a:off x="4500000" y="504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Obdélník 52"/>
            <p:cNvSpPr/>
            <p:nvPr/>
          </p:nvSpPr>
          <p:spPr>
            <a:xfrm>
              <a:off x="4140000" y="504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7" name="Skupina 86"/>
          <p:cNvGrpSpPr/>
          <p:nvPr/>
        </p:nvGrpSpPr>
        <p:grpSpPr>
          <a:xfrm>
            <a:off x="720000" y="3147076"/>
            <a:ext cx="1800000" cy="1260000"/>
            <a:chOff x="720000" y="3147076"/>
            <a:chExt cx="1800000" cy="1260000"/>
          </a:xfrm>
        </p:grpSpPr>
        <p:sp>
          <p:nvSpPr>
            <p:cNvPr id="54" name="Obdélník 53"/>
            <p:cNvSpPr/>
            <p:nvPr/>
          </p:nvSpPr>
          <p:spPr>
            <a:xfrm>
              <a:off x="720000" y="4047076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Obdélník 54"/>
            <p:cNvSpPr/>
            <p:nvPr/>
          </p:nvSpPr>
          <p:spPr>
            <a:xfrm>
              <a:off x="2160000" y="3147752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Obdélník 55"/>
            <p:cNvSpPr/>
            <p:nvPr/>
          </p:nvSpPr>
          <p:spPr>
            <a:xfrm>
              <a:off x="1620000" y="4046400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7" name="Obdélník 56"/>
            <p:cNvSpPr/>
            <p:nvPr/>
          </p:nvSpPr>
          <p:spPr>
            <a:xfrm>
              <a:off x="1620000" y="3147076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Obdélník 57"/>
            <p:cNvSpPr/>
            <p:nvPr/>
          </p:nvSpPr>
          <p:spPr>
            <a:xfrm>
              <a:off x="1260000" y="3147752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0" name="Obdélník 59"/>
            <p:cNvSpPr/>
            <p:nvPr/>
          </p:nvSpPr>
          <p:spPr>
            <a:xfrm>
              <a:off x="720000" y="3147752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5" name="Skupina 84"/>
          <p:cNvGrpSpPr/>
          <p:nvPr/>
        </p:nvGrpSpPr>
        <p:grpSpPr>
          <a:xfrm>
            <a:off x="6660000" y="3510000"/>
            <a:ext cx="1619855" cy="2880000"/>
            <a:chOff x="6660000" y="3510000"/>
            <a:chExt cx="1619855" cy="2880000"/>
          </a:xfrm>
        </p:grpSpPr>
        <p:sp>
          <p:nvSpPr>
            <p:cNvPr id="61" name="Obdélník 60"/>
            <p:cNvSpPr/>
            <p:nvPr/>
          </p:nvSpPr>
          <p:spPr>
            <a:xfrm>
              <a:off x="7200000" y="351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2" name="Obdélník 61"/>
            <p:cNvSpPr/>
            <p:nvPr/>
          </p:nvSpPr>
          <p:spPr>
            <a:xfrm>
              <a:off x="6660000" y="495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3" name="Obdélník 62"/>
            <p:cNvSpPr/>
            <p:nvPr/>
          </p:nvSpPr>
          <p:spPr>
            <a:xfrm>
              <a:off x="7739855" y="495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4" name="Obdélník 63"/>
            <p:cNvSpPr/>
            <p:nvPr/>
          </p:nvSpPr>
          <p:spPr>
            <a:xfrm>
              <a:off x="7199855" y="5850000"/>
              <a:ext cx="54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5" name="Obdélník 64"/>
            <p:cNvSpPr/>
            <p:nvPr/>
          </p:nvSpPr>
          <p:spPr>
            <a:xfrm>
              <a:off x="7199855" y="495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6" name="Obdélník 65"/>
            <p:cNvSpPr/>
            <p:nvPr/>
          </p:nvSpPr>
          <p:spPr>
            <a:xfrm>
              <a:off x="7199855" y="4410000"/>
              <a:ext cx="54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8" name="Skupina 67"/>
          <p:cNvGrpSpPr/>
          <p:nvPr/>
        </p:nvGrpSpPr>
        <p:grpSpPr>
          <a:xfrm>
            <a:off x="1080000" y="4680000"/>
            <a:ext cx="1800000" cy="1800000"/>
            <a:chOff x="1080000" y="4680000"/>
            <a:chExt cx="1800000" cy="1800000"/>
          </a:xfrm>
        </p:grpSpPr>
        <p:sp>
          <p:nvSpPr>
            <p:cNvPr id="73" name="Obdélník 72"/>
            <p:cNvSpPr/>
            <p:nvPr/>
          </p:nvSpPr>
          <p:spPr>
            <a:xfrm>
              <a:off x="1080000" y="522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4" name="Obdélník 73"/>
            <p:cNvSpPr/>
            <p:nvPr/>
          </p:nvSpPr>
          <p:spPr>
            <a:xfrm>
              <a:off x="1080000" y="6120000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5" name="Obdélník 74"/>
            <p:cNvSpPr/>
            <p:nvPr/>
          </p:nvSpPr>
          <p:spPr>
            <a:xfrm>
              <a:off x="2520000" y="4680000"/>
              <a:ext cx="360000" cy="54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6" name="Obdélník 75"/>
            <p:cNvSpPr/>
            <p:nvPr/>
          </p:nvSpPr>
          <p:spPr>
            <a:xfrm>
              <a:off x="2520000" y="522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7" name="Obdélník 76"/>
            <p:cNvSpPr/>
            <p:nvPr/>
          </p:nvSpPr>
          <p:spPr>
            <a:xfrm>
              <a:off x="1980000" y="5220000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8" name="Obdélník 77"/>
            <p:cNvSpPr/>
            <p:nvPr/>
          </p:nvSpPr>
          <p:spPr>
            <a:xfrm>
              <a:off x="1620000" y="5220000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" name="Skupina 92"/>
          <p:cNvGrpSpPr/>
          <p:nvPr/>
        </p:nvGrpSpPr>
        <p:grpSpPr>
          <a:xfrm>
            <a:off x="1080000" y="3237075"/>
            <a:ext cx="1985961" cy="1257298"/>
            <a:chOff x="1028702" y="3157540"/>
            <a:chExt cx="1985961" cy="1257298"/>
          </a:xfrm>
        </p:grpSpPr>
        <p:cxnSp>
          <p:nvCxnSpPr>
            <p:cNvPr id="83" name="Přímá spojovací čára 82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římá spojovací čára 85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4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5961" y="4382114"/>
            <a:ext cx="983894" cy="1827886"/>
          </a:xfrm>
          <a:prstGeom prst="rect">
            <a:avLst/>
          </a:prstGeom>
          <a:noFill/>
        </p:spPr>
      </p:pic>
      <p:pic>
        <p:nvPicPr>
          <p:cNvPr id="95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3336" y="4562114"/>
            <a:ext cx="983894" cy="1827886"/>
          </a:xfrm>
          <a:prstGeom prst="rect">
            <a:avLst/>
          </a:prstGeom>
          <a:noFill/>
        </p:spPr>
      </p:pic>
      <p:grpSp>
        <p:nvGrpSpPr>
          <p:cNvPr id="3" name="Skupina 95"/>
          <p:cNvGrpSpPr/>
          <p:nvPr/>
        </p:nvGrpSpPr>
        <p:grpSpPr>
          <a:xfrm>
            <a:off x="1384144" y="1251228"/>
            <a:ext cx="1985961" cy="1257298"/>
            <a:chOff x="1028702" y="3157540"/>
            <a:chExt cx="1985961" cy="1257298"/>
          </a:xfrm>
        </p:grpSpPr>
        <p:cxnSp>
          <p:nvCxnSpPr>
            <p:cNvPr id="97" name="Přímá spojovací čára 96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Přímá spojovací čára 108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Skupina 109"/>
          <p:cNvGrpSpPr/>
          <p:nvPr/>
        </p:nvGrpSpPr>
        <p:grpSpPr>
          <a:xfrm>
            <a:off x="3594039" y="2170912"/>
            <a:ext cx="1985961" cy="1257298"/>
            <a:chOff x="1028702" y="3157540"/>
            <a:chExt cx="1985961" cy="1257298"/>
          </a:xfrm>
        </p:grpSpPr>
        <p:cxnSp>
          <p:nvCxnSpPr>
            <p:cNvPr id="115" name="Přímá spojovací čára 114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Přímá spojovací čára 121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Skupina 109"/>
          <p:cNvGrpSpPr/>
          <p:nvPr/>
        </p:nvGrpSpPr>
        <p:grpSpPr>
          <a:xfrm>
            <a:off x="4106439" y="4562114"/>
            <a:ext cx="1985961" cy="1257298"/>
            <a:chOff x="1028702" y="3157540"/>
            <a:chExt cx="1985961" cy="1257298"/>
          </a:xfrm>
        </p:grpSpPr>
        <p:cxnSp>
          <p:nvCxnSpPr>
            <p:cNvPr id="79" name="Přímá spojovací čára 78"/>
            <p:cNvCxnSpPr/>
            <p:nvPr/>
          </p:nvCxnSpPr>
          <p:spPr>
            <a:xfrm flipV="1">
              <a:off x="1071563" y="3157540"/>
              <a:ext cx="1800225" cy="1257298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ovací čára 80"/>
            <p:cNvCxnSpPr/>
            <p:nvPr/>
          </p:nvCxnSpPr>
          <p:spPr>
            <a:xfrm flipH="1" flipV="1">
              <a:off x="1028702" y="3328990"/>
              <a:ext cx="1985961" cy="1000123"/>
            </a:xfrm>
            <a:prstGeom prst="line">
              <a:avLst/>
            </a:prstGeom>
            <a:ln w="114300" cap="rnd">
              <a:solidFill>
                <a:schemeClr val="bg2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092400" y="979626"/>
            <a:ext cx="1800000" cy="1614625"/>
            <a:chOff x="6092400" y="979626"/>
            <a:chExt cx="1800000" cy="1614625"/>
          </a:xfrm>
        </p:grpSpPr>
        <p:sp>
          <p:nvSpPr>
            <p:cNvPr id="89" name="Obdélník 88"/>
            <p:cNvSpPr/>
            <p:nvPr/>
          </p:nvSpPr>
          <p:spPr>
            <a:xfrm>
              <a:off x="6092400" y="1334251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Obdélník 89"/>
            <p:cNvSpPr/>
            <p:nvPr/>
          </p:nvSpPr>
          <p:spPr>
            <a:xfrm>
              <a:off x="6092400" y="2234251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1" name="Obdélník 90"/>
            <p:cNvSpPr/>
            <p:nvPr/>
          </p:nvSpPr>
          <p:spPr>
            <a:xfrm>
              <a:off x="6987248" y="979626"/>
              <a:ext cx="540000" cy="36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2" name="Obdélník 91"/>
            <p:cNvSpPr/>
            <p:nvPr/>
          </p:nvSpPr>
          <p:spPr>
            <a:xfrm>
              <a:off x="7532400" y="1334251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3" name="Obdélník 92"/>
            <p:cNvSpPr/>
            <p:nvPr/>
          </p:nvSpPr>
          <p:spPr>
            <a:xfrm>
              <a:off x="6992400" y="1334251"/>
              <a:ext cx="54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Obdélník 95"/>
            <p:cNvSpPr/>
            <p:nvPr/>
          </p:nvSpPr>
          <p:spPr>
            <a:xfrm>
              <a:off x="6632400" y="1334251"/>
              <a:ext cx="360000" cy="900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26" name="Picture 2" descr="C:\Users\PC3\AppData\Local\Microsoft\Windows\Temporary Internet Files\Content.IE5\GDWKHD9B\MC9004235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8506" y="979626"/>
            <a:ext cx="983894" cy="1827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Zaoblený obdélník 62"/>
          <p:cNvSpPr/>
          <p:nvPr/>
        </p:nvSpPr>
        <p:spPr>
          <a:xfrm>
            <a:off x="216000" y="278002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25" name="Obdélník 24"/>
          <p:cNvSpPr/>
          <p:nvPr/>
        </p:nvSpPr>
        <p:spPr>
          <a:xfrm>
            <a:off x="3744807" y="2409682"/>
            <a:ext cx="1440000" cy="216000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6264807" y="2413320"/>
            <a:ext cx="1440000" cy="216000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2664807" y="2413320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5184807" y="2413320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3744807" y="1329682"/>
            <a:ext cx="1440000" cy="108000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3744807" y="4569682"/>
            <a:ext cx="1440000" cy="1080000"/>
          </a:xfrm>
          <a:prstGeom prst="rec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664807" y="2413320"/>
            <a:ext cx="108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5184807" y="2413320"/>
            <a:ext cx="108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3744807" y="2413320"/>
            <a:ext cx="144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6264807" y="2413320"/>
            <a:ext cx="1440000" cy="216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744807" y="1329682"/>
            <a:ext cx="1440000" cy="10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3744807" y="4573320"/>
            <a:ext cx="1440000" cy="10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23"/>
          <p:cNvGrpSpPr/>
          <p:nvPr/>
        </p:nvGrpSpPr>
        <p:grpSpPr>
          <a:xfrm>
            <a:off x="539088" y="830774"/>
            <a:ext cx="1800000" cy="2576124"/>
            <a:chOff x="687991" y="1756200"/>
            <a:chExt cx="1800000" cy="2576124"/>
          </a:xfrm>
        </p:grpSpPr>
        <p:cxnSp>
          <p:nvCxnSpPr>
            <p:cNvPr id="5" name="Přímá spojovací čára 4"/>
            <p:cNvCxnSpPr/>
            <p:nvPr/>
          </p:nvCxnSpPr>
          <p:spPr>
            <a:xfrm flipV="1">
              <a:off x="1767991" y="3938249"/>
              <a:ext cx="720000" cy="394075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bdélník 5"/>
            <p:cNvSpPr/>
            <p:nvPr/>
          </p:nvSpPr>
          <p:spPr>
            <a:xfrm>
              <a:off x="687991" y="2172320"/>
              <a:ext cx="1080000" cy="2160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ovací čára 6"/>
            <p:cNvCxnSpPr/>
            <p:nvPr/>
          </p:nvCxnSpPr>
          <p:spPr>
            <a:xfrm flipV="1">
              <a:off x="1767991" y="1778249"/>
              <a:ext cx="720000" cy="394071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Přímá spojovací čára 7"/>
            <p:cNvCxnSpPr/>
            <p:nvPr/>
          </p:nvCxnSpPr>
          <p:spPr>
            <a:xfrm flipV="1">
              <a:off x="687991" y="1775250"/>
              <a:ext cx="720000" cy="396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ovací čára 8"/>
            <p:cNvCxnSpPr/>
            <p:nvPr/>
          </p:nvCxnSpPr>
          <p:spPr>
            <a:xfrm flipV="1">
              <a:off x="702279" y="3916200"/>
              <a:ext cx="720000" cy="396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Přímá spojovací čára 9"/>
            <p:cNvCxnSpPr/>
            <p:nvPr/>
          </p:nvCxnSpPr>
          <p:spPr>
            <a:xfrm flipV="1">
              <a:off x="1407991" y="1756200"/>
              <a:ext cx="0" cy="2160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Přímá spojovací čára 10"/>
            <p:cNvCxnSpPr/>
            <p:nvPr/>
          </p:nvCxnSpPr>
          <p:spPr>
            <a:xfrm flipV="1">
              <a:off x="2487991" y="1778249"/>
              <a:ext cx="0" cy="2160000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flipH="1">
              <a:off x="1407991" y="1778247"/>
              <a:ext cx="1080000" cy="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flipH="1">
              <a:off x="1407991" y="3938245"/>
              <a:ext cx="1080000" cy="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Obdélník 30"/>
          <p:cNvSpPr/>
          <p:nvPr/>
        </p:nvSpPr>
        <p:spPr>
          <a:xfrm>
            <a:off x="539088" y="1233250"/>
            <a:ext cx="1080000" cy="2160000"/>
          </a:xfrm>
          <a:prstGeom prst="rect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1619088" y="861591"/>
            <a:ext cx="696036" cy="2531659"/>
          </a:xfrm>
          <a:custGeom>
            <a:avLst/>
            <a:gdLst>
              <a:gd name="connsiteX0" fmla="*/ 13648 w 696036"/>
              <a:gd name="connsiteY0" fmla="*/ 395785 h 2531659"/>
              <a:gd name="connsiteX1" fmla="*/ 696036 w 696036"/>
              <a:gd name="connsiteY1" fmla="*/ 0 h 2531659"/>
              <a:gd name="connsiteX2" fmla="*/ 696036 w 696036"/>
              <a:gd name="connsiteY2" fmla="*/ 2142698 h 2531659"/>
              <a:gd name="connsiteX3" fmla="*/ 0 w 696036"/>
              <a:gd name="connsiteY3" fmla="*/ 2531659 h 2531659"/>
              <a:gd name="connsiteX4" fmla="*/ 13648 w 696036"/>
              <a:gd name="connsiteY4" fmla="*/ 395785 h 2531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6036" h="2531659">
                <a:moveTo>
                  <a:pt x="13648" y="395785"/>
                </a:moveTo>
                <a:lnTo>
                  <a:pt x="696036" y="0"/>
                </a:lnTo>
                <a:lnTo>
                  <a:pt x="696036" y="2142698"/>
                </a:lnTo>
                <a:lnTo>
                  <a:pt x="0" y="2531659"/>
                </a:lnTo>
                <a:cubicBezTo>
                  <a:pt x="4549" y="1819701"/>
                  <a:pt x="9099" y="1107743"/>
                  <a:pt x="13648" y="395785"/>
                </a:cubicBezTo>
                <a:close/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07182" y="862557"/>
            <a:ext cx="1673157" cy="359924"/>
          </a:xfrm>
          <a:custGeom>
            <a:avLst/>
            <a:gdLst>
              <a:gd name="connsiteX0" fmla="*/ 0 w 1673157"/>
              <a:gd name="connsiteY0" fmla="*/ 359924 h 359924"/>
              <a:gd name="connsiteX1" fmla="*/ 1016540 w 1673157"/>
              <a:gd name="connsiteY1" fmla="*/ 355060 h 359924"/>
              <a:gd name="connsiteX2" fmla="*/ 1673157 w 1673157"/>
              <a:gd name="connsiteY2" fmla="*/ 0 h 359924"/>
              <a:gd name="connsiteX3" fmla="*/ 646889 w 1673157"/>
              <a:gd name="connsiteY3" fmla="*/ 4864 h 359924"/>
              <a:gd name="connsiteX4" fmla="*/ 0 w 1673157"/>
              <a:gd name="connsiteY4" fmla="*/ 359924 h 3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3157" h="359924">
                <a:moveTo>
                  <a:pt x="0" y="359924"/>
                </a:moveTo>
                <a:lnTo>
                  <a:pt x="1016540" y="355060"/>
                </a:lnTo>
                <a:lnTo>
                  <a:pt x="1673157" y="0"/>
                </a:lnTo>
                <a:lnTo>
                  <a:pt x="646889" y="4864"/>
                </a:lnTo>
                <a:lnTo>
                  <a:pt x="0" y="359924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Nadpis 39"/>
          <p:cNvSpPr txBox="1">
            <a:spLocks noGrp="1"/>
          </p:cNvSpPr>
          <p:nvPr>
            <p:ph type="title"/>
          </p:nvPr>
        </p:nvSpPr>
        <p:spPr>
          <a:xfrm>
            <a:off x="2110504" y="117885"/>
            <a:ext cx="5124734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Povrch kvádru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708126" y="3148769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755938" y="335230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93865" y="2098145"/>
            <a:ext cx="648425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6592807" y="454238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2733047" y="4475006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2247063" y="3261376"/>
            <a:ext cx="648425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4188428" y="4542386"/>
            <a:ext cx="647047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3137326" y="4882079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49" name="TextovéPole 48"/>
          <p:cNvSpPr txBox="1"/>
          <p:nvPr/>
        </p:nvSpPr>
        <p:spPr>
          <a:xfrm>
            <a:off x="5306121" y="4501442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3150974" y="1676240"/>
            <a:ext cx="863150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5704761" y="858404"/>
            <a:ext cx="2920623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Povrch kvádru je součet obsahů všech stěn kvádru.</a:t>
            </a:r>
          </a:p>
        </p:txBody>
      </p:sp>
      <p:sp>
        <p:nvSpPr>
          <p:cNvPr id="54" name="TextovéPole 53"/>
          <p:cNvSpPr txBox="1"/>
          <p:nvPr/>
        </p:nvSpPr>
        <p:spPr>
          <a:xfrm>
            <a:off x="3975406" y="1677749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b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2699280" y="325626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c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3961758" y="325626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 . c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6560264" y="325626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 . c</a:t>
            </a:r>
          </a:p>
        </p:txBody>
      </p:sp>
      <p:sp>
        <p:nvSpPr>
          <p:cNvPr id="58" name="TextovéPole 57"/>
          <p:cNvSpPr txBox="1"/>
          <p:nvPr/>
        </p:nvSpPr>
        <p:spPr>
          <a:xfrm>
            <a:off x="5315630" y="3256262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c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4010461" y="5154179"/>
            <a:ext cx="100812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 . b</a:t>
            </a:r>
          </a:p>
        </p:txBody>
      </p:sp>
      <p:sp>
        <p:nvSpPr>
          <p:cNvPr id="60" name="TextovéPole 59"/>
          <p:cNvSpPr txBox="1"/>
          <p:nvPr/>
        </p:nvSpPr>
        <p:spPr>
          <a:xfrm>
            <a:off x="7554679" y="3256262"/>
            <a:ext cx="648425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61" name="TextovéPole 60"/>
          <p:cNvSpPr txBox="1"/>
          <p:nvPr/>
        </p:nvSpPr>
        <p:spPr>
          <a:xfrm>
            <a:off x="373794" y="5864568"/>
            <a:ext cx="4297710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Comic Sans MS" pitchFamily="66" charset="0"/>
              </a:rPr>
              <a:t>S = 2.a.b+2.a.c+2.b.c</a:t>
            </a:r>
            <a:endParaRPr lang="cs-CZ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4950349" y="5837272"/>
            <a:ext cx="3742835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Comic Sans MS" pitchFamily="66" charset="0"/>
              </a:rPr>
              <a:t>S = 2.(a.b+a.c+</a:t>
            </a:r>
            <a:r>
              <a:rPr lang="cs-CZ" sz="2800" b="1" dirty="0" err="1" smtClean="0">
                <a:solidFill>
                  <a:srgbClr val="FF0000"/>
                </a:solidFill>
                <a:latin typeface="Comic Sans MS" pitchFamily="66" charset="0"/>
              </a:rPr>
              <a:t>b.c</a:t>
            </a:r>
            <a:r>
              <a:rPr lang="cs-CZ" sz="2800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cs-CZ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8" grpId="0"/>
      <p:bldP spid="59" grpId="0"/>
      <p:bldP spid="61" grpId="0" animBg="1"/>
      <p:bldP spid="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18373"/>
            <a:ext cx="8424936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Kolik papíru budeme potřebovat na polepení 50 kostek tvaru krychle o délce hrany 6cm?  Výsledek uveď v dm</a:t>
            </a:r>
            <a:r>
              <a:rPr lang="cs-CZ" sz="22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678103" y="286603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6cm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3779912" y="6279703"/>
            <a:ext cx="158417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Výsledek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29200"/>
            <a:ext cx="1299504" cy="1368152"/>
          </a:xfrm>
          <a:prstGeom prst="rect">
            <a:avLst/>
          </a:prstGeom>
          <a:noFill/>
        </p:spPr>
      </p:pic>
      <p:sp>
        <p:nvSpPr>
          <p:cNvPr id="86" name="TextovéPole 85"/>
          <p:cNvSpPr txBox="1"/>
          <p:nvPr/>
        </p:nvSpPr>
        <p:spPr>
          <a:xfrm>
            <a:off x="1446663" y="3602047"/>
            <a:ext cx="5805643" cy="2677656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= 6cm</a:t>
            </a:r>
          </a:p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S = 6.a.a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6.6.6 = 216cm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1kostka …… 216cm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50kostek …… 50.216 = 10800cm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10800cm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108dm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" name="Krychle 20"/>
          <p:cNvSpPr/>
          <p:nvPr/>
        </p:nvSpPr>
        <p:spPr>
          <a:xfrm>
            <a:off x="429905" y="1235123"/>
            <a:ext cx="1630907" cy="163090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11659</TotalTime>
  <Words>377</Words>
  <Application>Microsoft Office PowerPoint</Application>
  <PresentationFormat>Předvádění na obrazovce (4:3)</PresentationFormat>
  <Paragraphs>112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Síť kvádru</vt:lpstr>
      <vt:lpstr>Snímek 7</vt:lpstr>
      <vt:lpstr>Povrch kvádru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271</cp:revision>
  <dcterms:created xsi:type="dcterms:W3CDTF">2012-09-23T08:27:50Z</dcterms:created>
  <dcterms:modified xsi:type="dcterms:W3CDTF">2014-05-23T18:42:40Z</dcterms:modified>
</cp:coreProperties>
</file>