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5" r:id="rId2"/>
    <p:sldId id="266" r:id="rId3"/>
    <p:sldId id="334" r:id="rId4"/>
    <p:sldId id="306" r:id="rId5"/>
    <p:sldId id="337" r:id="rId6"/>
    <p:sldId id="341" r:id="rId7"/>
    <p:sldId id="339" r:id="rId8"/>
    <p:sldId id="340" r:id="rId9"/>
    <p:sldId id="336" r:id="rId10"/>
    <p:sldId id="338" r:id="rId11"/>
    <p:sldId id="342" r:id="rId12"/>
    <p:sldId id="343" r:id="rId13"/>
    <p:sldId id="333" r:id="rId14"/>
    <p:sldId id="29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933C"/>
    <a:srgbClr val="CDDDA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44" autoAdjust="0"/>
    <p:restoredTop sz="95669" autoAdjust="0"/>
  </p:normalViewPr>
  <p:slideViewPr>
    <p:cSldViewPr>
      <p:cViewPr varScale="1">
        <p:scale>
          <a:sx n="67" d="100"/>
          <a:sy n="67" d="100"/>
        </p:scale>
        <p:origin x="-9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4151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Zaoblený obdélník 67"/>
          <p:cNvSpPr/>
          <p:nvPr/>
        </p:nvSpPr>
        <p:spPr>
          <a:xfrm>
            <a:off x="251520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Převody jednotek plochy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5652120" y="2463279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latin typeface="Comic Sans MS" pitchFamily="66" charset="0"/>
              </a:rPr>
              <a:t>1m</a:t>
            </a:r>
            <a:r>
              <a:rPr lang="cs-CZ" sz="2400" b="1" baseline="30000" dirty="0" smtClean="0">
                <a:latin typeface="Comic Sans MS" pitchFamily="66" charset="0"/>
              </a:rPr>
              <a:t>2</a:t>
            </a:r>
            <a:endParaRPr lang="cs-CZ" sz="2400" b="1" dirty="0"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2699792" y="2463279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latin typeface="Comic Sans MS" pitchFamily="66" charset="0"/>
              </a:rPr>
              <a:t>1cm</a:t>
            </a:r>
            <a:r>
              <a:rPr lang="cs-CZ" sz="2400" b="1" baseline="30000" dirty="0" smtClean="0">
                <a:latin typeface="Comic Sans MS" pitchFamily="66" charset="0"/>
              </a:rPr>
              <a:t>2</a:t>
            </a:r>
            <a:endParaRPr lang="cs-CZ" sz="2400" b="1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6948264" y="2463279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latin typeface="Comic Sans MS" pitchFamily="66" charset="0"/>
              </a:rPr>
              <a:t>1km</a:t>
            </a:r>
            <a:r>
              <a:rPr lang="cs-CZ" sz="2400" b="1" baseline="30000" dirty="0" smtClean="0">
                <a:latin typeface="Comic Sans MS" pitchFamily="66" charset="0"/>
              </a:rPr>
              <a:t>2</a:t>
            </a:r>
            <a:endParaRPr lang="cs-CZ" sz="2400" b="1" dirty="0">
              <a:latin typeface="Comic Sans MS" pitchFamily="66" charset="0"/>
            </a:endParaRPr>
          </a:p>
        </p:txBody>
      </p:sp>
      <p:pic>
        <p:nvPicPr>
          <p:cNvPr id="1027" name="Picture 3" descr="C:\Users\PC3\AppData\Local\Microsoft\Windows\Temporary Internet Files\Content.IE5\U6H3PKKA\MC90029194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260648"/>
            <a:ext cx="1512168" cy="1090433"/>
          </a:xfrm>
          <a:prstGeom prst="rect">
            <a:avLst/>
          </a:prstGeom>
          <a:noFill/>
        </p:spPr>
      </p:pic>
      <p:sp>
        <p:nvSpPr>
          <p:cNvPr id="21" name="TextovéPole 20"/>
          <p:cNvSpPr txBox="1"/>
          <p:nvPr/>
        </p:nvSpPr>
        <p:spPr>
          <a:xfrm>
            <a:off x="1187624" y="2478135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latin typeface="Comic Sans MS" pitchFamily="66" charset="0"/>
              </a:rPr>
              <a:t>1mm</a:t>
            </a:r>
            <a:r>
              <a:rPr lang="cs-CZ" sz="2400" b="1" baseline="30000" dirty="0" smtClean="0">
                <a:latin typeface="Comic Sans MS" pitchFamily="66" charset="0"/>
              </a:rPr>
              <a:t>2</a:t>
            </a:r>
            <a:endParaRPr lang="cs-CZ" sz="2400" b="1" baseline="30000" dirty="0"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4211960" y="2463279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latin typeface="Comic Sans MS" pitchFamily="66" charset="0"/>
              </a:rPr>
              <a:t>1dm</a:t>
            </a:r>
            <a:r>
              <a:rPr lang="cs-CZ" sz="2400" b="1" baseline="30000" dirty="0" smtClean="0">
                <a:latin typeface="Comic Sans MS" pitchFamily="66" charset="0"/>
              </a:rPr>
              <a:t>2</a:t>
            </a:r>
            <a:endParaRPr lang="cs-CZ" sz="2400" b="1" dirty="0">
              <a:latin typeface="Comic Sans MS" pitchFamily="66" charset="0"/>
            </a:endParaRPr>
          </a:p>
        </p:txBody>
      </p:sp>
      <p:sp>
        <p:nvSpPr>
          <p:cNvPr id="45" name="TextovéPole 44"/>
          <p:cNvSpPr txBox="1"/>
          <p:nvPr/>
        </p:nvSpPr>
        <p:spPr>
          <a:xfrm flipH="1">
            <a:off x="1187624" y="4494264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0,05km</a:t>
            </a:r>
            <a:r>
              <a:rPr lang="cs-CZ" sz="2400" baseline="30000" dirty="0" smtClean="0">
                <a:latin typeface="Comic Sans MS" pitchFamily="66" charset="0"/>
              </a:rPr>
              <a:t>2</a:t>
            </a:r>
            <a:r>
              <a:rPr lang="cs-CZ" sz="2400" dirty="0" smtClean="0">
                <a:latin typeface="Comic Sans MS" pitchFamily="66" charset="0"/>
              </a:rPr>
              <a:t> =              m</a:t>
            </a:r>
            <a:r>
              <a:rPr lang="cs-CZ" sz="2400" baseline="30000" dirty="0" smtClean="0">
                <a:latin typeface="Comic Sans MS" pitchFamily="66" charset="0"/>
              </a:rPr>
              <a:t>2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7" name="TextovéPole 46"/>
          <p:cNvSpPr txBox="1"/>
          <p:nvPr/>
        </p:nvSpPr>
        <p:spPr>
          <a:xfrm flipH="1">
            <a:off x="1583668" y="3543399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: 100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52" name="TextovéPole 51"/>
          <p:cNvSpPr txBox="1"/>
          <p:nvPr/>
        </p:nvSpPr>
        <p:spPr>
          <a:xfrm flipH="1">
            <a:off x="1187624" y="4969744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1,1m</a:t>
            </a:r>
            <a:r>
              <a:rPr lang="cs-CZ" sz="2400" baseline="30000" dirty="0" smtClean="0">
                <a:latin typeface="Comic Sans MS" pitchFamily="66" charset="0"/>
              </a:rPr>
              <a:t>2</a:t>
            </a:r>
            <a:r>
              <a:rPr lang="cs-CZ" sz="2400" dirty="0" smtClean="0">
                <a:latin typeface="Comic Sans MS" pitchFamily="66" charset="0"/>
              </a:rPr>
              <a:t> =                 cm</a:t>
            </a:r>
            <a:r>
              <a:rPr lang="cs-CZ" sz="2400" baseline="30000" dirty="0" smtClean="0">
                <a:latin typeface="Comic Sans MS" pitchFamily="66" charset="0"/>
              </a:rPr>
              <a:t>2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53" name="TextovéPole 52"/>
          <p:cNvSpPr txBox="1"/>
          <p:nvPr/>
        </p:nvSpPr>
        <p:spPr>
          <a:xfrm flipH="1">
            <a:off x="5076056" y="4479976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50cm</a:t>
            </a:r>
            <a:r>
              <a:rPr lang="cs-CZ" sz="2400" baseline="30000" dirty="0" smtClean="0">
                <a:latin typeface="Comic Sans MS" pitchFamily="66" charset="0"/>
              </a:rPr>
              <a:t>2</a:t>
            </a:r>
            <a:r>
              <a:rPr lang="cs-CZ" sz="2400" dirty="0" smtClean="0">
                <a:latin typeface="Comic Sans MS" pitchFamily="66" charset="0"/>
              </a:rPr>
              <a:t> =                m</a:t>
            </a:r>
            <a:r>
              <a:rPr lang="cs-CZ" sz="2400" baseline="30000" dirty="0" smtClean="0">
                <a:latin typeface="Comic Sans MS" pitchFamily="66" charset="0"/>
              </a:rPr>
              <a:t>2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0" name="Zahnutá šipka nahoru 29"/>
          <p:cNvSpPr/>
          <p:nvPr/>
        </p:nvSpPr>
        <p:spPr>
          <a:xfrm>
            <a:off x="1691680" y="3039343"/>
            <a:ext cx="936104" cy="360040"/>
          </a:xfrm>
          <a:prstGeom prst="curved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1" name="Zahnutá šipka nahoru 30"/>
          <p:cNvSpPr/>
          <p:nvPr/>
        </p:nvSpPr>
        <p:spPr>
          <a:xfrm rot="10800000">
            <a:off x="6228184" y="2074663"/>
            <a:ext cx="936104" cy="360040"/>
          </a:xfrm>
          <a:prstGeom prst="curved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2" name="Zahnutá šipka nahoru 31"/>
          <p:cNvSpPr/>
          <p:nvPr/>
        </p:nvSpPr>
        <p:spPr>
          <a:xfrm>
            <a:off x="6228184" y="3039343"/>
            <a:ext cx="936104" cy="360040"/>
          </a:xfrm>
          <a:prstGeom prst="curved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6" name="Zahnutá šipka nahoru 35"/>
          <p:cNvSpPr/>
          <p:nvPr/>
        </p:nvSpPr>
        <p:spPr>
          <a:xfrm>
            <a:off x="4788024" y="3039343"/>
            <a:ext cx="936104" cy="360040"/>
          </a:xfrm>
          <a:prstGeom prst="curved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8" name="Zahnutá šipka nahoru 37"/>
          <p:cNvSpPr/>
          <p:nvPr/>
        </p:nvSpPr>
        <p:spPr>
          <a:xfrm>
            <a:off x="3275856" y="3039343"/>
            <a:ext cx="936104" cy="360040"/>
          </a:xfrm>
          <a:prstGeom prst="curved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0" name="Zahnutá šipka nahoru 39"/>
          <p:cNvSpPr/>
          <p:nvPr/>
        </p:nvSpPr>
        <p:spPr>
          <a:xfrm rot="10800000">
            <a:off x="1691680" y="2031231"/>
            <a:ext cx="936104" cy="360040"/>
          </a:xfrm>
          <a:prstGeom prst="curved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54" name="Zahnutá šipka nahoru 53"/>
          <p:cNvSpPr/>
          <p:nvPr/>
        </p:nvSpPr>
        <p:spPr>
          <a:xfrm rot="10800000">
            <a:off x="3275856" y="2031231"/>
            <a:ext cx="936104" cy="360040"/>
          </a:xfrm>
          <a:prstGeom prst="curved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55" name="Zahnutá šipka nahoru 54"/>
          <p:cNvSpPr/>
          <p:nvPr/>
        </p:nvSpPr>
        <p:spPr>
          <a:xfrm rot="10800000">
            <a:off x="4716016" y="2031231"/>
            <a:ext cx="936104" cy="360040"/>
          </a:xfrm>
          <a:prstGeom prst="curved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56" name="TextovéPole 55"/>
          <p:cNvSpPr txBox="1"/>
          <p:nvPr/>
        </p:nvSpPr>
        <p:spPr>
          <a:xfrm flipH="1">
            <a:off x="5904148" y="3543399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: 1 000 </a:t>
            </a:r>
            <a:r>
              <a:rPr lang="cs-CZ" sz="2400" dirty="0" err="1" smtClean="0">
                <a:latin typeface="Comic Sans MS" pitchFamily="66" charset="0"/>
              </a:rPr>
              <a:t>000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57" name="TextovéPole 56"/>
          <p:cNvSpPr txBox="1"/>
          <p:nvPr/>
        </p:nvSpPr>
        <p:spPr>
          <a:xfrm flipH="1">
            <a:off x="4752020" y="3543399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: 100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58" name="TextovéPole 57"/>
          <p:cNvSpPr txBox="1"/>
          <p:nvPr/>
        </p:nvSpPr>
        <p:spPr>
          <a:xfrm flipH="1">
            <a:off x="3239852" y="3543399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: 100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59" name="TextovéPole 58"/>
          <p:cNvSpPr txBox="1"/>
          <p:nvPr/>
        </p:nvSpPr>
        <p:spPr>
          <a:xfrm flipH="1">
            <a:off x="1763688" y="1497558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. 100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0" name="TextovéPole 59"/>
          <p:cNvSpPr txBox="1"/>
          <p:nvPr/>
        </p:nvSpPr>
        <p:spPr>
          <a:xfrm flipH="1">
            <a:off x="5904148" y="1498599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 . 1 000 </a:t>
            </a:r>
            <a:r>
              <a:rPr lang="cs-CZ" sz="2400" dirty="0" err="1" smtClean="0">
                <a:latin typeface="Comic Sans MS" pitchFamily="66" charset="0"/>
              </a:rPr>
              <a:t>000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1" name="TextovéPole 60"/>
          <p:cNvSpPr txBox="1"/>
          <p:nvPr/>
        </p:nvSpPr>
        <p:spPr>
          <a:xfrm flipH="1">
            <a:off x="4680012" y="1497558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. 100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2" name="TextovéPole 61"/>
          <p:cNvSpPr txBox="1"/>
          <p:nvPr/>
        </p:nvSpPr>
        <p:spPr>
          <a:xfrm flipH="1">
            <a:off x="3239852" y="1497558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. 100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3" name="TextovéPole 62"/>
          <p:cNvSpPr txBox="1"/>
          <p:nvPr/>
        </p:nvSpPr>
        <p:spPr>
          <a:xfrm flipH="1">
            <a:off x="5076056" y="4968703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4 500m</a:t>
            </a:r>
            <a:r>
              <a:rPr lang="cs-CZ" sz="2400" baseline="30000" dirty="0" smtClean="0">
                <a:latin typeface="Comic Sans MS" pitchFamily="66" charset="0"/>
              </a:rPr>
              <a:t>2</a:t>
            </a:r>
            <a:r>
              <a:rPr lang="cs-CZ" sz="2400" dirty="0" smtClean="0">
                <a:latin typeface="Comic Sans MS" pitchFamily="66" charset="0"/>
              </a:rPr>
              <a:t> =               km</a:t>
            </a:r>
            <a:r>
              <a:rPr lang="cs-CZ" sz="2400" baseline="30000" dirty="0" smtClean="0">
                <a:latin typeface="Comic Sans MS" pitchFamily="66" charset="0"/>
              </a:rPr>
              <a:t>2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4" name="TextovéPole 63"/>
          <p:cNvSpPr txBox="1"/>
          <p:nvPr/>
        </p:nvSpPr>
        <p:spPr>
          <a:xfrm flipH="1">
            <a:off x="1187624" y="5430368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2,5dm</a:t>
            </a:r>
            <a:r>
              <a:rPr lang="cs-CZ" sz="2400" baseline="30000" dirty="0" smtClean="0">
                <a:latin typeface="Comic Sans MS" pitchFamily="66" charset="0"/>
              </a:rPr>
              <a:t>2</a:t>
            </a:r>
            <a:r>
              <a:rPr lang="cs-CZ" sz="2400" dirty="0" smtClean="0">
                <a:latin typeface="Comic Sans MS" pitchFamily="66" charset="0"/>
              </a:rPr>
              <a:t> =              mm</a:t>
            </a:r>
            <a:r>
              <a:rPr lang="cs-CZ" sz="2400" baseline="30000" dirty="0" smtClean="0">
                <a:latin typeface="Comic Sans MS" pitchFamily="66" charset="0"/>
              </a:rPr>
              <a:t>2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5" name="TextovéPole 64"/>
          <p:cNvSpPr txBox="1"/>
          <p:nvPr/>
        </p:nvSpPr>
        <p:spPr>
          <a:xfrm flipH="1">
            <a:off x="1187624" y="5877272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3cm</a:t>
            </a:r>
            <a:r>
              <a:rPr lang="cs-CZ" sz="2400" baseline="30000" dirty="0" smtClean="0">
                <a:latin typeface="Comic Sans MS" pitchFamily="66" charset="0"/>
              </a:rPr>
              <a:t>2</a:t>
            </a:r>
            <a:r>
              <a:rPr lang="cs-CZ" sz="2400" dirty="0" smtClean="0">
                <a:latin typeface="Comic Sans MS" pitchFamily="66" charset="0"/>
              </a:rPr>
              <a:t> =                 mm</a:t>
            </a:r>
            <a:r>
              <a:rPr lang="cs-CZ" sz="2400" baseline="30000" dirty="0" smtClean="0">
                <a:latin typeface="Comic Sans MS" pitchFamily="66" charset="0"/>
              </a:rPr>
              <a:t>2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 flipH="1">
            <a:off x="5076056" y="5473327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12dm</a:t>
            </a:r>
            <a:r>
              <a:rPr lang="cs-CZ" sz="2400" baseline="30000" dirty="0" smtClean="0">
                <a:latin typeface="Comic Sans MS" pitchFamily="66" charset="0"/>
              </a:rPr>
              <a:t>2</a:t>
            </a:r>
            <a:r>
              <a:rPr lang="cs-CZ" sz="2400" dirty="0" smtClean="0">
                <a:latin typeface="Comic Sans MS" pitchFamily="66" charset="0"/>
              </a:rPr>
              <a:t> =                 m</a:t>
            </a:r>
            <a:r>
              <a:rPr lang="cs-CZ" sz="2400" baseline="30000" dirty="0" smtClean="0">
                <a:latin typeface="Comic Sans MS" pitchFamily="66" charset="0"/>
              </a:rPr>
              <a:t>2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7" name="TextovéPole 66"/>
          <p:cNvSpPr txBox="1"/>
          <p:nvPr/>
        </p:nvSpPr>
        <p:spPr>
          <a:xfrm flipH="1">
            <a:off x="5076056" y="5920136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250mm</a:t>
            </a:r>
            <a:r>
              <a:rPr lang="cs-CZ" sz="2400" baseline="30000" dirty="0" smtClean="0">
                <a:latin typeface="Comic Sans MS" pitchFamily="66" charset="0"/>
              </a:rPr>
              <a:t>2</a:t>
            </a:r>
            <a:r>
              <a:rPr lang="cs-CZ" sz="2400" dirty="0" smtClean="0">
                <a:latin typeface="Comic Sans MS" pitchFamily="66" charset="0"/>
              </a:rPr>
              <a:t> =              cm</a:t>
            </a:r>
            <a:r>
              <a:rPr lang="cs-CZ" sz="2400" baseline="30000" dirty="0" smtClean="0">
                <a:latin typeface="Comic Sans MS" pitchFamily="66" charset="0"/>
              </a:rPr>
              <a:t>2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 flipH="1">
            <a:off x="2800376" y="4494359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50 000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 flipH="1">
            <a:off x="2699792" y="4984032"/>
            <a:ext cx="1863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11 000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7" name="TextovéPole 36"/>
          <p:cNvSpPr txBox="1"/>
          <p:nvPr/>
        </p:nvSpPr>
        <p:spPr>
          <a:xfrm flipH="1">
            <a:off x="2671216" y="5430936"/>
            <a:ext cx="1425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25 000 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 flipH="1">
            <a:off x="3059832" y="587727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300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2" name="TextovéPole 41"/>
          <p:cNvSpPr txBox="1"/>
          <p:nvPr/>
        </p:nvSpPr>
        <p:spPr>
          <a:xfrm flipH="1">
            <a:off x="6588224" y="4493318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0,005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3" name="TextovéPole 42"/>
          <p:cNvSpPr txBox="1"/>
          <p:nvPr/>
        </p:nvSpPr>
        <p:spPr>
          <a:xfrm flipH="1">
            <a:off x="6573368" y="4982991"/>
            <a:ext cx="1431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0,00450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4" name="TextovéPole 43"/>
          <p:cNvSpPr txBox="1"/>
          <p:nvPr/>
        </p:nvSpPr>
        <p:spPr>
          <a:xfrm flipH="1">
            <a:off x="6647648" y="5458471"/>
            <a:ext cx="1065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0,12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6" name="TextovéPole 45"/>
          <p:cNvSpPr txBox="1"/>
          <p:nvPr/>
        </p:nvSpPr>
        <p:spPr>
          <a:xfrm flipH="1">
            <a:off x="6861968" y="5919663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2,5</a:t>
            </a:r>
            <a:endParaRPr lang="cs-CZ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30" grpId="0" animBg="1"/>
      <p:bldP spid="31" grpId="0" animBg="1"/>
      <p:bldP spid="32" grpId="0" animBg="1"/>
      <p:bldP spid="36" grpId="0" animBg="1"/>
      <p:bldP spid="38" grpId="0" animBg="1"/>
      <p:bldP spid="40" grpId="0" animBg="1"/>
      <p:bldP spid="54" grpId="0" animBg="1"/>
      <p:bldP spid="55" grpId="0" animBg="1"/>
      <p:bldP spid="56" grpId="0"/>
      <p:bldP spid="57" grpId="0"/>
      <p:bldP spid="58" grpId="0"/>
      <p:bldP spid="59" grpId="0"/>
      <p:bldP spid="60" grpId="0"/>
      <p:bldP spid="61" grpId="0"/>
      <p:bldP spid="62" grpId="0"/>
      <p:bldP spid="34" grpId="0"/>
      <p:bldP spid="35" grpId="0"/>
      <p:bldP spid="37" grpId="0"/>
      <p:bldP spid="41" grpId="0"/>
      <p:bldP spid="42" grpId="0"/>
      <p:bldP spid="43" grpId="0"/>
      <p:bldP spid="44" grpId="0"/>
      <p:bldP spid="4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aoblený obdélník 9"/>
          <p:cNvSpPr/>
          <p:nvPr/>
        </p:nvSpPr>
        <p:spPr>
          <a:xfrm>
            <a:off x="4644008" y="980728"/>
            <a:ext cx="4104456" cy="547260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TextovéPole 36"/>
          <p:cNvSpPr txBox="1"/>
          <p:nvPr/>
        </p:nvSpPr>
        <p:spPr>
          <a:xfrm>
            <a:off x="1259632" y="188640"/>
            <a:ext cx="6552728" cy="5232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Vypočítej obsah daných útvarů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395536" y="980728"/>
            <a:ext cx="4104456" cy="547260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 flipH="1">
            <a:off x="611560" y="1268760"/>
            <a:ext cx="35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a) čtverec o délce strany </a:t>
            </a:r>
          </a:p>
          <a:p>
            <a:pPr algn="ctr"/>
            <a:r>
              <a:rPr lang="cs-CZ" sz="2000" dirty="0" smtClean="0">
                <a:latin typeface="Comic Sans MS" pitchFamily="66" charset="0"/>
              </a:rPr>
              <a:t>a = 14,1cm 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49" name="TextovéPole 48"/>
          <p:cNvSpPr txBox="1"/>
          <p:nvPr/>
        </p:nvSpPr>
        <p:spPr>
          <a:xfrm flipH="1">
            <a:off x="611560" y="2924944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rgbClr val="FF0000"/>
                </a:solidFill>
                <a:latin typeface="Comic Sans MS" pitchFamily="66" charset="0"/>
              </a:rPr>
              <a:t>S = 14,1 . 14,1 = 198,81cm</a:t>
            </a:r>
            <a:r>
              <a:rPr lang="cs-CZ" sz="2000" baseline="30000" dirty="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cs-CZ" sz="20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 flipH="1">
            <a:off x="755576" y="3573016"/>
            <a:ext cx="35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b) čtverec o délce strany </a:t>
            </a:r>
          </a:p>
          <a:p>
            <a:pPr algn="ctr"/>
            <a:r>
              <a:rPr lang="cs-CZ" sz="2000" dirty="0" smtClean="0">
                <a:latin typeface="Comic Sans MS" pitchFamily="66" charset="0"/>
              </a:rPr>
              <a:t>a = 5,5dm 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 flipH="1">
            <a:off x="611560" y="5189130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rgbClr val="FF0000"/>
                </a:solidFill>
                <a:latin typeface="Comic Sans MS" pitchFamily="66" charset="0"/>
              </a:rPr>
              <a:t>S = 5,5 . 5,5 = 30,25dm</a:t>
            </a:r>
            <a:r>
              <a:rPr lang="cs-CZ" sz="2000" baseline="30000" dirty="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cs-CZ" sz="20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0" name="TextovéPole 39"/>
          <p:cNvSpPr txBox="1"/>
          <p:nvPr/>
        </p:nvSpPr>
        <p:spPr>
          <a:xfrm flipH="1">
            <a:off x="4788024" y="1300292"/>
            <a:ext cx="35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cs-CZ" sz="2000" dirty="0" smtClean="0">
                <a:latin typeface="Comic Sans MS" pitchFamily="66" charset="0"/>
              </a:rPr>
              <a:t>a) obdélník o stranách </a:t>
            </a:r>
          </a:p>
          <a:p>
            <a:pPr marL="457200" indent="-457200" algn="ctr"/>
            <a:r>
              <a:rPr lang="cs-CZ" sz="2000" dirty="0" smtClean="0">
                <a:latin typeface="Comic Sans MS" pitchFamily="66" charset="0"/>
              </a:rPr>
              <a:t>a = 3,6cm a b = 2,5cm 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42" name="TextovéPole 41"/>
          <p:cNvSpPr txBox="1"/>
          <p:nvPr/>
        </p:nvSpPr>
        <p:spPr>
          <a:xfrm flipH="1">
            <a:off x="4788024" y="2956476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rgbClr val="FF0000"/>
                </a:solidFill>
                <a:latin typeface="Comic Sans MS" pitchFamily="66" charset="0"/>
              </a:rPr>
              <a:t>S = 3,6 . 2,5 = 9cm</a:t>
            </a:r>
            <a:r>
              <a:rPr lang="cs-CZ" sz="2000" baseline="30000" dirty="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cs-CZ" sz="20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4" name="TextovéPole 43"/>
          <p:cNvSpPr txBox="1"/>
          <p:nvPr/>
        </p:nvSpPr>
        <p:spPr>
          <a:xfrm flipH="1">
            <a:off x="4932040" y="3604548"/>
            <a:ext cx="35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b) obdélník o stranách </a:t>
            </a:r>
          </a:p>
          <a:p>
            <a:pPr algn="ctr"/>
            <a:r>
              <a:rPr lang="cs-CZ" sz="2000" dirty="0" smtClean="0">
                <a:latin typeface="Comic Sans MS" pitchFamily="66" charset="0"/>
              </a:rPr>
              <a:t>a = 2,7cm a b = 7,6cm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45" name="TextovéPole 44"/>
          <p:cNvSpPr txBox="1"/>
          <p:nvPr/>
        </p:nvSpPr>
        <p:spPr>
          <a:xfrm flipH="1">
            <a:off x="4788024" y="5220662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rgbClr val="FF0000"/>
                </a:solidFill>
                <a:latin typeface="Comic Sans MS" pitchFamily="66" charset="0"/>
              </a:rPr>
              <a:t>S = 2,7 . 7,6 = 20,52cm</a:t>
            </a:r>
            <a:r>
              <a:rPr lang="cs-CZ" sz="2000" baseline="30000" dirty="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cs-CZ" sz="20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35" grpId="0"/>
      <p:bldP spid="42" grpId="0"/>
      <p:bldP spid="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aoblený obdélník 9"/>
          <p:cNvSpPr/>
          <p:nvPr/>
        </p:nvSpPr>
        <p:spPr>
          <a:xfrm>
            <a:off x="4644008" y="980728"/>
            <a:ext cx="4104456" cy="547260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Volný tvar 40"/>
          <p:cNvSpPr/>
          <p:nvPr/>
        </p:nvSpPr>
        <p:spPr>
          <a:xfrm>
            <a:off x="4914975" y="1844824"/>
            <a:ext cx="3545457" cy="2725948"/>
          </a:xfrm>
          <a:custGeom>
            <a:avLst/>
            <a:gdLst>
              <a:gd name="connsiteX0" fmla="*/ 0 w 3545457"/>
              <a:gd name="connsiteY0" fmla="*/ 0 h 2725948"/>
              <a:gd name="connsiteX1" fmla="*/ 3545457 w 3545457"/>
              <a:gd name="connsiteY1" fmla="*/ 0 h 2725948"/>
              <a:gd name="connsiteX2" fmla="*/ 3545457 w 3545457"/>
              <a:gd name="connsiteY2" fmla="*/ 1164566 h 2725948"/>
              <a:gd name="connsiteX3" fmla="*/ 2596551 w 3545457"/>
              <a:gd name="connsiteY3" fmla="*/ 1164566 h 2725948"/>
              <a:gd name="connsiteX4" fmla="*/ 2596551 w 3545457"/>
              <a:gd name="connsiteY4" fmla="*/ 2725948 h 2725948"/>
              <a:gd name="connsiteX5" fmla="*/ 1380226 w 3545457"/>
              <a:gd name="connsiteY5" fmla="*/ 2725948 h 2725948"/>
              <a:gd name="connsiteX6" fmla="*/ 1380226 w 3545457"/>
              <a:gd name="connsiteY6" fmla="*/ 1155940 h 2725948"/>
              <a:gd name="connsiteX7" fmla="*/ 17253 w 3545457"/>
              <a:gd name="connsiteY7" fmla="*/ 1155940 h 2725948"/>
              <a:gd name="connsiteX8" fmla="*/ 0 w 3545457"/>
              <a:gd name="connsiteY8" fmla="*/ 0 h 2725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45457" h="2725948">
                <a:moveTo>
                  <a:pt x="0" y="0"/>
                </a:moveTo>
                <a:lnTo>
                  <a:pt x="3545457" y="0"/>
                </a:lnTo>
                <a:lnTo>
                  <a:pt x="3545457" y="1164566"/>
                </a:lnTo>
                <a:lnTo>
                  <a:pt x="2596551" y="1164566"/>
                </a:lnTo>
                <a:lnTo>
                  <a:pt x="2596551" y="2725948"/>
                </a:lnTo>
                <a:lnTo>
                  <a:pt x="1380226" y="2725948"/>
                </a:lnTo>
                <a:lnTo>
                  <a:pt x="1380226" y="1155940"/>
                </a:lnTo>
                <a:lnTo>
                  <a:pt x="17253" y="1155940"/>
                </a:lnTo>
                <a:cubicBezTo>
                  <a:pt x="14377" y="770627"/>
                  <a:pt x="11502" y="385313"/>
                  <a:pt x="0" y="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TextovéPole 36"/>
          <p:cNvSpPr txBox="1"/>
          <p:nvPr/>
        </p:nvSpPr>
        <p:spPr>
          <a:xfrm>
            <a:off x="1259632" y="188640"/>
            <a:ext cx="6552728" cy="5232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Vypočítej obsah daných útvarů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395536" y="980728"/>
            <a:ext cx="4104456" cy="547260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olný tvar 17"/>
          <p:cNvSpPr/>
          <p:nvPr/>
        </p:nvSpPr>
        <p:spPr>
          <a:xfrm>
            <a:off x="1329207" y="1812897"/>
            <a:ext cx="2305878" cy="3045350"/>
          </a:xfrm>
          <a:custGeom>
            <a:avLst/>
            <a:gdLst>
              <a:gd name="connsiteX0" fmla="*/ 0 w 2305878"/>
              <a:gd name="connsiteY0" fmla="*/ 0 h 3045350"/>
              <a:gd name="connsiteX1" fmla="*/ 2305878 w 2305878"/>
              <a:gd name="connsiteY1" fmla="*/ 0 h 3045350"/>
              <a:gd name="connsiteX2" fmla="*/ 2289975 w 2305878"/>
              <a:gd name="connsiteY2" fmla="*/ 1041621 h 3045350"/>
              <a:gd name="connsiteX3" fmla="*/ 1057523 w 2305878"/>
              <a:gd name="connsiteY3" fmla="*/ 1025719 h 3045350"/>
              <a:gd name="connsiteX4" fmla="*/ 1041620 w 2305878"/>
              <a:gd name="connsiteY4" fmla="*/ 3045350 h 3045350"/>
              <a:gd name="connsiteX5" fmla="*/ 0 w 2305878"/>
              <a:gd name="connsiteY5" fmla="*/ 3037399 h 3045350"/>
              <a:gd name="connsiteX6" fmla="*/ 0 w 2305878"/>
              <a:gd name="connsiteY6" fmla="*/ 3037399 h 304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05878" h="3045350">
                <a:moveTo>
                  <a:pt x="0" y="0"/>
                </a:moveTo>
                <a:lnTo>
                  <a:pt x="2305878" y="0"/>
                </a:lnTo>
                <a:lnTo>
                  <a:pt x="2289975" y="1041621"/>
                </a:lnTo>
                <a:lnTo>
                  <a:pt x="1057523" y="1025719"/>
                </a:lnTo>
                <a:lnTo>
                  <a:pt x="1041620" y="3045350"/>
                </a:lnTo>
                <a:lnTo>
                  <a:pt x="0" y="3037399"/>
                </a:lnTo>
                <a:lnTo>
                  <a:pt x="0" y="3037399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 flipH="1">
            <a:off x="2555776" y="285293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25cm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 flipH="1">
            <a:off x="3635896" y="213285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20cm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 flipH="1">
            <a:off x="1979712" y="141277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46cm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 flipH="1">
            <a:off x="611560" y="2996952"/>
            <a:ext cx="855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69cm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 flipH="1">
            <a:off x="1731884" y="485370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?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 flipH="1">
            <a:off x="2411760" y="37170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?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 flipH="1">
            <a:off x="755576" y="5301208"/>
            <a:ext cx="36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S</a:t>
            </a:r>
            <a:r>
              <a:rPr lang="cs-CZ" baseline="-25000" dirty="0" smtClean="0">
                <a:latin typeface="Comic Sans MS" pitchFamily="66" charset="0"/>
              </a:rPr>
              <a:t>1 </a:t>
            </a:r>
            <a:r>
              <a:rPr lang="cs-CZ" dirty="0" smtClean="0">
                <a:latin typeface="Comic Sans MS" pitchFamily="66" charset="0"/>
              </a:rPr>
              <a:t>= 20 . 46  = 920cm</a:t>
            </a:r>
            <a:r>
              <a:rPr lang="cs-CZ" baseline="30000" dirty="0" smtClean="0">
                <a:latin typeface="Comic Sans MS" pitchFamily="66" charset="0"/>
              </a:rPr>
              <a:t>2</a:t>
            </a:r>
          </a:p>
          <a:p>
            <a:r>
              <a:rPr lang="cs-CZ" dirty="0" smtClean="0">
                <a:latin typeface="Comic Sans MS" pitchFamily="66" charset="0"/>
              </a:rPr>
              <a:t>S</a:t>
            </a:r>
            <a:r>
              <a:rPr lang="cs-CZ" baseline="-25000" dirty="0" smtClean="0">
                <a:latin typeface="Comic Sans MS" pitchFamily="66" charset="0"/>
              </a:rPr>
              <a:t>2 </a:t>
            </a:r>
            <a:r>
              <a:rPr lang="cs-CZ" dirty="0" smtClean="0">
                <a:latin typeface="Comic Sans MS" pitchFamily="66" charset="0"/>
              </a:rPr>
              <a:t>= 21 . 49  = 1029cm</a:t>
            </a:r>
            <a:r>
              <a:rPr lang="cs-CZ" baseline="30000" dirty="0" smtClean="0">
                <a:latin typeface="Comic Sans MS" pitchFamily="66" charset="0"/>
              </a:rPr>
              <a:t>2</a:t>
            </a:r>
            <a:endParaRPr lang="cs-CZ" dirty="0" smtClean="0">
              <a:latin typeface="Comic Sans MS" pitchFamily="66" charset="0"/>
            </a:endParaRPr>
          </a:p>
          <a:p>
            <a:r>
              <a:rPr lang="cs-CZ" dirty="0" smtClean="0">
                <a:latin typeface="Comic Sans MS" pitchFamily="66" charset="0"/>
              </a:rPr>
              <a:t>S</a:t>
            </a:r>
            <a:r>
              <a:rPr lang="cs-CZ" baseline="-25000" dirty="0" smtClean="0">
                <a:latin typeface="Comic Sans MS" pitchFamily="66" charset="0"/>
              </a:rPr>
              <a:t> </a:t>
            </a:r>
            <a:r>
              <a:rPr lang="cs-CZ" dirty="0" smtClean="0">
                <a:latin typeface="Comic Sans MS" pitchFamily="66" charset="0"/>
              </a:rPr>
              <a:t>= 920 + 1029 = 1949cm</a:t>
            </a:r>
            <a:r>
              <a:rPr lang="cs-CZ" baseline="30000" dirty="0" smtClean="0">
                <a:latin typeface="Comic Sans MS" pitchFamily="66" charset="0"/>
              </a:rPr>
              <a:t>2</a:t>
            </a:r>
            <a:endParaRPr lang="cs-CZ" baseline="30000" dirty="0">
              <a:latin typeface="Comic Sans MS" pitchFamily="66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 flipH="1">
            <a:off x="2427526" y="3717032"/>
            <a:ext cx="10801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49cm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32" name="TextovéPole 31"/>
          <p:cNvSpPr txBox="1"/>
          <p:nvPr/>
        </p:nvSpPr>
        <p:spPr>
          <a:xfrm flipH="1">
            <a:off x="7740352" y="227687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21cm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33" name="TextovéPole 32"/>
          <p:cNvSpPr txBox="1"/>
          <p:nvPr/>
        </p:nvSpPr>
        <p:spPr>
          <a:xfrm flipH="1">
            <a:off x="6300192" y="148478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90cm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 flipH="1">
            <a:off x="6228184" y="3707740"/>
            <a:ext cx="855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44cm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36" name="TextovéPole 35"/>
          <p:cNvSpPr txBox="1"/>
          <p:nvPr/>
        </p:nvSpPr>
        <p:spPr>
          <a:xfrm flipH="1">
            <a:off x="6804248" y="45811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?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 flipH="1">
            <a:off x="7668344" y="305966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18cm </a:t>
            </a:r>
            <a:endParaRPr lang="cs-CZ" dirty="0">
              <a:latin typeface="Comic Sans MS" pitchFamily="66" charset="0"/>
            </a:endParaRPr>
          </a:p>
        </p:txBody>
      </p:sp>
      <p:cxnSp>
        <p:nvCxnSpPr>
          <p:cNvPr id="16" name="Přímá spojovací čára 15"/>
          <p:cNvCxnSpPr/>
          <p:nvPr/>
        </p:nvCxnSpPr>
        <p:spPr>
          <a:xfrm>
            <a:off x="1317043" y="1808163"/>
            <a:ext cx="1" cy="305464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Přímá spojovací čára 49"/>
          <p:cNvCxnSpPr>
            <a:endCxn id="18" idx="3"/>
          </p:cNvCxnSpPr>
          <p:nvPr/>
        </p:nvCxnSpPr>
        <p:spPr>
          <a:xfrm flipV="1">
            <a:off x="1331640" y="2838616"/>
            <a:ext cx="1055090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ovací čára 50"/>
          <p:cNvCxnSpPr/>
          <p:nvPr/>
        </p:nvCxnSpPr>
        <p:spPr>
          <a:xfrm flipH="1">
            <a:off x="6299743" y="2996952"/>
            <a:ext cx="0" cy="15804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Přímá spojovací čára 56"/>
          <p:cNvCxnSpPr/>
          <p:nvPr/>
        </p:nvCxnSpPr>
        <p:spPr>
          <a:xfrm>
            <a:off x="7529661" y="3004664"/>
            <a:ext cx="944419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Přímá spojovací čára 57"/>
          <p:cNvCxnSpPr/>
          <p:nvPr/>
        </p:nvCxnSpPr>
        <p:spPr>
          <a:xfrm>
            <a:off x="7519782" y="2991016"/>
            <a:ext cx="0" cy="159011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/>
          <p:cNvSpPr txBox="1"/>
          <p:nvPr/>
        </p:nvSpPr>
        <p:spPr>
          <a:xfrm flipH="1">
            <a:off x="1419414" y="4884926"/>
            <a:ext cx="84833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21cm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40" name="TextovéPole 39"/>
          <p:cNvSpPr txBox="1"/>
          <p:nvPr/>
        </p:nvSpPr>
        <p:spPr>
          <a:xfrm flipH="1">
            <a:off x="2123728" y="213285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S</a:t>
            </a:r>
            <a:r>
              <a:rPr lang="cs-CZ" baseline="-25000" dirty="0" smtClean="0">
                <a:latin typeface="Comic Sans MS" pitchFamily="66" charset="0"/>
              </a:rPr>
              <a:t>1</a:t>
            </a:r>
            <a:endParaRPr lang="cs-CZ" baseline="-25000" dirty="0">
              <a:latin typeface="Comic Sans MS" pitchFamily="66" charset="0"/>
            </a:endParaRPr>
          </a:p>
        </p:txBody>
      </p:sp>
      <p:sp>
        <p:nvSpPr>
          <p:cNvPr id="42" name="TextovéPole 41"/>
          <p:cNvSpPr txBox="1"/>
          <p:nvPr/>
        </p:nvSpPr>
        <p:spPr>
          <a:xfrm flipH="1">
            <a:off x="1619672" y="364502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S</a:t>
            </a:r>
            <a:r>
              <a:rPr lang="cs-CZ" baseline="-25000" dirty="0" smtClean="0">
                <a:latin typeface="Comic Sans MS" pitchFamily="66" charset="0"/>
              </a:rPr>
              <a:t>2</a:t>
            </a:r>
            <a:endParaRPr lang="cs-CZ" baseline="-25000" dirty="0">
              <a:latin typeface="Comic Sans MS" pitchFamily="66" charset="0"/>
            </a:endParaRPr>
          </a:p>
        </p:txBody>
      </p:sp>
      <p:cxnSp>
        <p:nvCxnSpPr>
          <p:cNvPr id="44" name="Přímá spojovací čára 43"/>
          <p:cNvCxnSpPr>
            <a:endCxn id="41" idx="3"/>
          </p:cNvCxnSpPr>
          <p:nvPr/>
        </p:nvCxnSpPr>
        <p:spPr>
          <a:xfrm>
            <a:off x="6300192" y="2996952"/>
            <a:ext cx="1211334" cy="12438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ovéPole 46"/>
          <p:cNvSpPr txBox="1"/>
          <p:nvPr/>
        </p:nvSpPr>
        <p:spPr>
          <a:xfrm flipH="1">
            <a:off x="6516216" y="4643844"/>
            <a:ext cx="100811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22cm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52" name="TextovéPole 51"/>
          <p:cNvSpPr txBox="1"/>
          <p:nvPr/>
        </p:nvSpPr>
        <p:spPr>
          <a:xfrm flipH="1">
            <a:off x="5148064" y="299695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50cm 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53" name="TextovéPole 52"/>
          <p:cNvSpPr txBox="1"/>
          <p:nvPr/>
        </p:nvSpPr>
        <p:spPr>
          <a:xfrm flipH="1">
            <a:off x="5076056" y="5301208"/>
            <a:ext cx="36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S</a:t>
            </a:r>
            <a:r>
              <a:rPr lang="cs-CZ" baseline="-25000" dirty="0" smtClean="0">
                <a:latin typeface="Comic Sans MS" pitchFamily="66" charset="0"/>
              </a:rPr>
              <a:t>1 </a:t>
            </a:r>
            <a:r>
              <a:rPr lang="cs-CZ" dirty="0" smtClean="0">
                <a:latin typeface="Comic Sans MS" pitchFamily="66" charset="0"/>
              </a:rPr>
              <a:t>= 21 . 90 = 1890cm</a:t>
            </a:r>
            <a:r>
              <a:rPr lang="cs-CZ" baseline="30000" dirty="0" smtClean="0">
                <a:latin typeface="Comic Sans MS" pitchFamily="66" charset="0"/>
              </a:rPr>
              <a:t>2</a:t>
            </a:r>
          </a:p>
          <a:p>
            <a:r>
              <a:rPr lang="cs-CZ" dirty="0" smtClean="0">
                <a:latin typeface="Comic Sans MS" pitchFamily="66" charset="0"/>
              </a:rPr>
              <a:t>S</a:t>
            </a:r>
            <a:r>
              <a:rPr lang="cs-CZ" baseline="-25000" dirty="0" smtClean="0">
                <a:latin typeface="Comic Sans MS" pitchFamily="66" charset="0"/>
              </a:rPr>
              <a:t>2 </a:t>
            </a:r>
            <a:r>
              <a:rPr lang="cs-CZ" dirty="0" smtClean="0">
                <a:latin typeface="Comic Sans MS" pitchFamily="66" charset="0"/>
              </a:rPr>
              <a:t>= 22 . 44 = 968cm</a:t>
            </a:r>
            <a:r>
              <a:rPr lang="cs-CZ" baseline="30000" dirty="0" smtClean="0">
                <a:latin typeface="Comic Sans MS" pitchFamily="66" charset="0"/>
              </a:rPr>
              <a:t>2</a:t>
            </a:r>
            <a:endParaRPr lang="cs-CZ" dirty="0" smtClean="0">
              <a:latin typeface="Comic Sans MS" pitchFamily="66" charset="0"/>
            </a:endParaRPr>
          </a:p>
          <a:p>
            <a:r>
              <a:rPr lang="cs-CZ" dirty="0" smtClean="0">
                <a:latin typeface="Comic Sans MS" pitchFamily="66" charset="0"/>
              </a:rPr>
              <a:t>S</a:t>
            </a:r>
            <a:r>
              <a:rPr lang="cs-CZ" baseline="-25000" dirty="0" smtClean="0">
                <a:latin typeface="Comic Sans MS" pitchFamily="66" charset="0"/>
              </a:rPr>
              <a:t> </a:t>
            </a:r>
            <a:r>
              <a:rPr lang="cs-CZ" dirty="0" smtClean="0">
                <a:latin typeface="Comic Sans MS" pitchFamily="66" charset="0"/>
              </a:rPr>
              <a:t>= 1890 + 968 = 2858cm</a:t>
            </a:r>
            <a:r>
              <a:rPr lang="cs-CZ" baseline="30000" dirty="0" smtClean="0">
                <a:latin typeface="Comic Sans MS" pitchFamily="66" charset="0"/>
              </a:rPr>
              <a:t>2</a:t>
            </a:r>
            <a:endParaRPr lang="cs-CZ" baseline="30000" dirty="0">
              <a:latin typeface="Comic Sans MS" pitchFamily="66" charset="0"/>
            </a:endParaRPr>
          </a:p>
        </p:txBody>
      </p:sp>
      <p:sp>
        <p:nvSpPr>
          <p:cNvPr id="54" name="TextovéPole 53"/>
          <p:cNvSpPr txBox="1"/>
          <p:nvPr/>
        </p:nvSpPr>
        <p:spPr>
          <a:xfrm flipH="1">
            <a:off x="6516216" y="227687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S</a:t>
            </a:r>
            <a:r>
              <a:rPr lang="cs-CZ" baseline="-25000" dirty="0" smtClean="0">
                <a:latin typeface="Comic Sans MS" pitchFamily="66" charset="0"/>
              </a:rPr>
              <a:t>1</a:t>
            </a:r>
            <a:endParaRPr lang="cs-CZ" baseline="-25000" dirty="0">
              <a:latin typeface="Comic Sans MS" pitchFamily="66" charset="0"/>
            </a:endParaRPr>
          </a:p>
        </p:txBody>
      </p:sp>
      <p:sp>
        <p:nvSpPr>
          <p:cNvPr id="55" name="TextovéPole 54"/>
          <p:cNvSpPr txBox="1"/>
          <p:nvPr/>
        </p:nvSpPr>
        <p:spPr>
          <a:xfrm flipH="1">
            <a:off x="6732240" y="321297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S</a:t>
            </a:r>
            <a:r>
              <a:rPr lang="cs-CZ" baseline="-25000" dirty="0" smtClean="0">
                <a:latin typeface="Comic Sans MS" pitchFamily="66" charset="0"/>
              </a:rPr>
              <a:t>2</a:t>
            </a:r>
            <a:endParaRPr lang="cs-CZ" baseline="-25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 animBg="1"/>
      <p:bldP spid="35" grpId="0" animBg="1"/>
      <p:bldP spid="40" grpId="0"/>
      <p:bldP spid="42" grpId="0"/>
      <p:bldP spid="47" grpId="0" animBg="1"/>
      <p:bldP spid="53" grpId="0"/>
      <p:bldP spid="54" grpId="0"/>
      <p:bldP spid="5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Zaoblený obdélník 43"/>
          <p:cNvSpPr/>
          <p:nvPr/>
        </p:nvSpPr>
        <p:spPr>
          <a:xfrm>
            <a:off x="251520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33" name="TextovéPole 32"/>
          <p:cNvSpPr txBox="1"/>
          <p:nvPr/>
        </p:nvSpPr>
        <p:spPr>
          <a:xfrm>
            <a:off x="323528" y="260648"/>
            <a:ext cx="8496944" cy="830997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Kolem koupaliště tvaru obdélníku o rozměrech 25m a 12m je dlážděná plocha o šířce 3m. Jakou plochu dlažba zabírá?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539552" y="1340768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nákres</a:t>
            </a:r>
            <a:endParaRPr lang="cs-CZ" dirty="0">
              <a:solidFill>
                <a:sysClr val="windowText" lastClr="000000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7668344" y="1412776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řešení</a:t>
            </a:r>
            <a:endParaRPr lang="cs-CZ" dirty="0">
              <a:solidFill>
                <a:sysClr val="windowText" lastClr="000000"/>
              </a:solidFill>
            </a:endParaRPr>
          </a:p>
        </p:txBody>
      </p:sp>
      <p:grpSp>
        <p:nvGrpSpPr>
          <p:cNvPr id="34" name="Skupina 33"/>
          <p:cNvGrpSpPr/>
          <p:nvPr/>
        </p:nvGrpSpPr>
        <p:grpSpPr>
          <a:xfrm>
            <a:off x="4932040" y="1988840"/>
            <a:ext cx="3744416" cy="3296692"/>
            <a:chOff x="4932040" y="2239124"/>
            <a:chExt cx="3024336" cy="3296692"/>
          </a:xfrm>
        </p:grpSpPr>
        <p:sp>
          <p:nvSpPr>
            <p:cNvPr id="21" name="TextovéPole 20"/>
            <p:cNvSpPr txBox="1"/>
            <p:nvPr/>
          </p:nvSpPr>
          <p:spPr>
            <a:xfrm>
              <a:off x="4932040" y="2239124"/>
              <a:ext cx="3024336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u="sng" dirty="0" smtClean="0">
                  <a:latin typeface="Comic Sans MS" pitchFamily="66" charset="0"/>
                </a:rPr>
                <a:t>Plocha koupaliště:</a:t>
              </a:r>
            </a:p>
            <a:p>
              <a:r>
                <a:rPr lang="cs-CZ" sz="2400" dirty="0" smtClean="0">
                  <a:latin typeface="Comic Sans MS" pitchFamily="66" charset="0"/>
                </a:rPr>
                <a:t>S</a:t>
              </a:r>
              <a:r>
                <a:rPr lang="cs-CZ" sz="2400" baseline="-25000" dirty="0" smtClean="0">
                  <a:latin typeface="Comic Sans MS" pitchFamily="66" charset="0"/>
                </a:rPr>
                <a:t>1</a:t>
              </a:r>
              <a:r>
                <a:rPr lang="cs-CZ" sz="2400" dirty="0" smtClean="0">
                  <a:latin typeface="Comic Sans MS" pitchFamily="66" charset="0"/>
                </a:rPr>
                <a:t> = 25 . 12</a:t>
              </a:r>
            </a:p>
            <a:p>
              <a:r>
                <a:rPr lang="cs-CZ" sz="2400" dirty="0" smtClean="0">
                  <a:latin typeface="Comic Sans MS" pitchFamily="66" charset="0"/>
                </a:rPr>
                <a:t>S</a:t>
              </a:r>
              <a:r>
                <a:rPr lang="cs-CZ" sz="2400" baseline="-25000" dirty="0" smtClean="0">
                  <a:latin typeface="Comic Sans MS" pitchFamily="66" charset="0"/>
                </a:rPr>
                <a:t>1</a:t>
              </a:r>
              <a:r>
                <a:rPr lang="cs-CZ" sz="2400" dirty="0" smtClean="0">
                  <a:latin typeface="Comic Sans MS" pitchFamily="66" charset="0"/>
                </a:rPr>
                <a:t> = 300m</a:t>
              </a:r>
              <a:r>
                <a:rPr lang="cs-CZ" sz="2400" baseline="30000" dirty="0" smtClean="0">
                  <a:latin typeface="Comic Sans MS" pitchFamily="66" charset="0"/>
                </a:rPr>
                <a:t>2</a:t>
              </a:r>
              <a:r>
                <a:rPr lang="cs-CZ" sz="2800" dirty="0" smtClean="0">
                  <a:latin typeface="Comic Sans MS" pitchFamily="66" charset="0"/>
                </a:rPr>
                <a:t> </a:t>
              </a:r>
              <a:endParaRPr lang="cs-CZ" sz="2800" dirty="0">
                <a:latin typeface="Comic Sans MS" pitchFamily="66" charset="0"/>
              </a:endParaRPr>
            </a:p>
          </p:txBody>
        </p:sp>
        <p:sp>
          <p:nvSpPr>
            <p:cNvPr id="27" name="TextovéPole 26"/>
            <p:cNvSpPr txBox="1"/>
            <p:nvPr/>
          </p:nvSpPr>
          <p:spPr>
            <a:xfrm>
              <a:off x="4932040" y="3535268"/>
              <a:ext cx="3024336" cy="20005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u="sng" dirty="0" smtClean="0">
                  <a:latin typeface="Comic Sans MS" pitchFamily="66" charset="0"/>
                </a:rPr>
                <a:t>Dlážděná plocha:</a:t>
              </a:r>
            </a:p>
            <a:p>
              <a:r>
                <a:rPr lang="cs-CZ" sz="2400" dirty="0" smtClean="0">
                  <a:latin typeface="Comic Sans MS" pitchFamily="66" charset="0"/>
                </a:rPr>
                <a:t>S</a:t>
              </a:r>
              <a:r>
                <a:rPr lang="cs-CZ" sz="2400" baseline="-25000" dirty="0" smtClean="0">
                  <a:latin typeface="Comic Sans MS" pitchFamily="66" charset="0"/>
                </a:rPr>
                <a:t>2</a:t>
              </a:r>
              <a:r>
                <a:rPr lang="cs-CZ" sz="2400" dirty="0" smtClean="0">
                  <a:latin typeface="Comic Sans MS" pitchFamily="66" charset="0"/>
                </a:rPr>
                <a:t> = 31 . 18 - 300 </a:t>
              </a:r>
            </a:p>
            <a:p>
              <a:r>
                <a:rPr lang="cs-CZ" sz="2400" dirty="0" smtClean="0">
                  <a:latin typeface="Comic Sans MS" pitchFamily="66" charset="0"/>
                </a:rPr>
                <a:t>S</a:t>
              </a:r>
              <a:r>
                <a:rPr lang="cs-CZ" sz="2400" baseline="-25000" dirty="0" smtClean="0">
                  <a:latin typeface="Comic Sans MS" pitchFamily="66" charset="0"/>
                </a:rPr>
                <a:t>2</a:t>
              </a:r>
              <a:r>
                <a:rPr lang="cs-CZ" sz="2400" dirty="0" smtClean="0">
                  <a:latin typeface="Comic Sans MS" pitchFamily="66" charset="0"/>
                </a:rPr>
                <a:t> = 258m</a:t>
              </a:r>
              <a:r>
                <a:rPr lang="cs-CZ" sz="2400" baseline="30000" dirty="0" smtClean="0">
                  <a:latin typeface="Comic Sans MS" pitchFamily="66" charset="0"/>
                </a:rPr>
                <a:t>2</a:t>
              </a:r>
              <a:endParaRPr lang="cs-CZ" sz="2400" dirty="0" smtClean="0">
                <a:latin typeface="Comic Sans MS" pitchFamily="66" charset="0"/>
              </a:endParaRPr>
            </a:p>
            <a:p>
              <a:r>
                <a:rPr lang="cs-CZ" sz="2400" dirty="0" smtClean="0">
                  <a:latin typeface="Comic Sans MS" pitchFamily="66" charset="0"/>
                </a:rPr>
                <a:t>Dlažba zabírá 258m</a:t>
              </a:r>
              <a:r>
                <a:rPr lang="cs-CZ" sz="2400" baseline="30000" dirty="0" smtClean="0">
                  <a:latin typeface="Comic Sans MS" pitchFamily="66" charset="0"/>
                </a:rPr>
                <a:t>2</a:t>
              </a:r>
              <a:r>
                <a:rPr lang="cs-CZ" sz="2400" dirty="0" smtClean="0">
                  <a:latin typeface="Comic Sans MS" pitchFamily="66" charset="0"/>
                </a:rPr>
                <a:t>.</a:t>
              </a:r>
              <a:r>
                <a:rPr lang="cs-CZ" sz="2800" dirty="0" smtClean="0">
                  <a:latin typeface="Comic Sans MS" pitchFamily="66" charset="0"/>
                </a:rPr>
                <a:t> </a:t>
              </a:r>
              <a:endParaRPr lang="cs-CZ" sz="2800" dirty="0">
                <a:latin typeface="Comic Sans MS" pitchFamily="66" charset="0"/>
              </a:endParaRPr>
            </a:p>
          </p:txBody>
        </p:sp>
      </p:grpSp>
      <p:grpSp>
        <p:nvGrpSpPr>
          <p:cNvPr id="32" name="Skupina 31"/>
          <p:cNvGrpSpPr/>
          <p:nvPr/>
        </p:nvGrpSpPr>
        <p:grpSpPr>
          <a:xfrm>
            <a:off x="755576" y="2060848"/>
            <a:ext cx="4248472" cy="2848382"/>
            <a:chOff x="755576" y="2204864"/>
            <a:chExt cx="4248472" cy="2848382"/>
          </a:xfrm>
        </p:grpSpPr>
        <p:sp>
          <p:nvSpPr>
            <p:cNvPr id="10" name="Obdélník 9"/>
            <p:cNvSpPr/>
            <p:nvPr/>
          </p:nvSpPr>
          <p:spPr>
            <a:xfrm>
              <a:off x="755576" y="2204864"/>
              <a:ext cx="2808312" cy="1944216"/>
            </a:xfrm>
            <a:prstGeom prst="rect">
              <a:avLst/>
            </a:prstGeom>
            <a:blipFill dpi="0" rotWithShape="1">
              <a:blip r:embed="rId2" cstate="print">
                <a:alphaModFix amt="47000"/>
              </a:blip>
              <a:srcRect/>
              <a:tile tx="127000" ty="127000" sx="100000" sy="100000" flip="none" algn="tl"/>
            </a:blip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Obdélník 10"/>
            <p:cNvSpPr/>
            <p:nvPr/>
          </p:nvSpPr>
          <p:spPr>
            <a:xfrm>
              <a:off x="1159048" y="2636912"/>
              <a:ext cx="1944216" cy="1080120"/>
            </a:xfrm>
            <a:prstGeom prst="rect">
              <a:avLst/>
            </a:prstGeom>
            <a:blipFill dpi="0" rotWithShape="1">
              <a:blip r:embed="rId3" cstate="print">
                <a:alphaModFix amt="66000"/>
              </a:blip>
              <a:srcRect/>
              <a:tile tx="127000" ty="127000" sx="100000" sy="100000" flip="none" algn="tl"/>
            </a:blip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4" name="TextovéPole 53"/>
            <p:cNvSpPr txBox="1"/>
            <p:nvPr/>
          </p:nvSpPr>
          <p:spPr>
            <a:xfrm>
              <a:off x="1835696" y="2636912"/>
              <a:ext cx="936104" cy="40011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cs-CZ" sz="2000" dirty="0" smtClean="0">
                  <a:solidFill>
                    <a:schemeClr val="tx1"/>
                  </a:solidFill>
                  <a:latin typeface="Comic Sans MS" pitchFamily="66" charset="0"/>
                </a:rPr>
                <a:t>25m</a:t>
              </a:r>
              <a:endParaRPr lang="cs-CZ" sz="2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1115616" y="2924944"/>
              <a:ext cx="936104" cy="40011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cs-CZ" sz="2000" dirty="0" smtClean="0">
                  <a:solidFill>
                    <a:schemeClr val="tx1"/>
                  </a:solidFill>
                  <a:latin typeface="Comic Sans MS" pitchFamily="66" charset="0"/>
                </a:rPr>
                <a:t>12m</a:t>
              </a:r>
              <a:endParaRPr lang="cs-CZ" sz="2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13" name="TextovéPole 12"/>
            <p:cNvSpPr txBox="1"/>
            <p:nvPr/>
          </p:nvSpPr>
          <p:spPr>
            <a:xfrm>
              <a:off x="1835696" y="3789040"/>
              <a:ext cx="648072" cy="40011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cs-CZ" sz="2000" dirty="0" smtClean="0">
                  <a:solidFill>
                    <a:schemeClr val="tx1"/>
                  </a:solidFill>
                  <a:latin typeface="Comic Sans MS" pitchFamily="66" charset="0"/>
                </a:rPr>
                <a:t>3m</a:t>
              </a:r>
              <a:endParaRPr lang="cs-CZ" sz="2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3059832" y="2924944"/>
              <a:ext cx="648072" cy="40011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cs-CZ" sz="2000" dirty="0" smtClean="0">
                  <a:solidFill>
                    <a:schemeClr val="tx1"/>
                  </a:solidFill>
                  <a:latin typeface="Comic Sans MS" pitchFamily="66" charset="0"/>
                </a:rPr>
                <a:t>3m</a:t>
              </a:r>
              <a:endParaRPr lang="cs-CZ" sz="2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cxnSp>
          <p:nvCxnSpPr>
            <p:cNvPr id="16" name="Přímá spojovací šipka 15"/>
            <p:cNvCxnSpPr/>
            <p:nvPr/>
          </p:nvCxnSpPr>
          <p:spPr>
            <a:xfrm>
              <a:off x="3131840" y="3429000"/>
              <a:ext cx="43204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Přímá spojovací šipka 23"/>
            <p:cNvCxnSpPr/>
            <p:nvPr/>
          </p:nvCxnSpPr>
          <p:spPr>
            <a:xfrm rot="16200000">
              <a:off x="2267744" y="3933056"/>
              <a:ext cx="43204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Levá složená závorka 27"/>
            <p:cNvSpPr/>
            <p:nvPr/>
          </p:nvSpPr>
          <p:spPr>
            <a:xfrm flipH="1">
              <a:off x="3707904" y="2204864"/>
              <a:ext cx="360040" cy="1872208"/>
            </a:xfrm>
            <a:prstGeom prst="leftBrace">
              <a:avLst>
                <a:gd name="adj1" fmla="val 40079"/>
                <a:gd name="adj2" fmla="val 51102"/>
              </a:avLst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9" name="Levá složená závorka 28"/>
            <p:cNvSpPr/>
            <p:nvPr/>
          </p:nvSpPr>
          <p:spPr>
            <a:xfrm rot="16200000">
              <a:off x="1979712" y="3068960"/>
              <a:ext cx="360040" cy="2808312"/>
            </a:xfrm>
            <a:prstGeom prst="leftBrace">
              <a:avLst>
                <a:gd name="adj1" fmla="val 40079"/>
                <a:gd name="adj2" fmla="val 51102"/>
              </a:avLst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" name="TextovéPole 29"/>
            <p:cNvSpPr txBox="1"/>
            <p:nvPr/>
          </p:nvSpPr>
          <p:spPr>
            <a:xfrm flipH="1">
              <a:off x="1907704" y="4653136"/>
              <a:ext cx="10081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smtClean="0">
                  <a:latin typeface="Comic Sans MS" pitchFamily="66" charset="0"/>
                </a:rPr>
                <a:t>31m</a:t>
              </a:r>
              <a:endParaRPr lang="cs-CZ" sz="2000" dirty="0">
                <a:latin typeface="Comic Sans MS" pitchFamily="66" charset="0"/>
              </a:endParaRPr>
            </a:p>
          </p:txBody>
        </p:sp>
        <p:sp>
          <p:nvSpPr>
            <p:cNvPr id="31" name="TextovéPole 30"/>
            <p:cNvSpPr txBox="1"/>
            <p:nvPr/>
          </p:nvSpPr>
          <p:spPr>
            <a:xfrm flipH="1">
              <a:off x="3995936" y="2956882"/>
              <a:ext cx="10081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smtClean="0">
                  <a:latin typeface="Comic Sans MS" pitchFamily="66" charset="0"/>
                </a:rPr>
                <a:t>18m</a:t>
              </a:r>
              <a:endParaRPr lang="cs-CZ" sz="2000" dirty="0">
                <a:latin typeface="Comic Sans MS" pitchFamily="66" charset="0"/>
              </a:endParaRPr>
            </a:p>
          </p:txBody>
        </p:sp>
      </p:grpSp>
      <p:grpSp>
        <p:nvGrpSpPr>
          <p:cNvPr id="37" name="Skupina 36"/>
          <p:cNvGrpSpPr/>
          <p:nvPr/>
        </p:nvGrpSpPr>
        <p:grpSpPr>
          <a:xfrm>
            <a:off x="611560" y="5589240"/>
            <a:ext cx="5832648" cy="865137"/>
            <a:chOff x="755576" y="5473800"/>
            <a:chExt cx="5832648" cy="865137"/>
          </a:xfrm>
        </p:grpSpPr>
        <p:sp>
          <p:nvSpPr>
            <p:cNvPr id="35" name="TextovéPole 34"/>
            <p:cNvSpPr txBox="1"/>
            <p:nvPr/>
          </p:nvSpPr>
          <p:spPr>
            <a:xfrm flipH="1">
              <a:off x="755576" y="5473800"/>
              <a:ext cx="56886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 smtClean="0">
                  <a:latin typeface="Comic Sans MS" pitchFamily="66" charset="0"/>
                </a:rPr>
                <a:t>koupaliště: a</a:t>
              </a:r>
              <a:r>
                <a:rPr lang="cs-CZ" sz="2400" baseline="-25000" dirty="0" smtClean="0">
                  <a:latin typeface="Comic Sans MS" pitchFamily="66" charset="0"/>
                </a:rPr>
                <a:t>1</a:t>
              </a:r>
              <a:r>
                <a:rPr lang="cs-CZ" sz="2400" dirty="0" smtClean="0">
                  <a:latin typeface="Comic Sans MS" pitchFamily="66" charset="0"/>
                </a:rPr>
                <a:t> = 25m, b</a:t>
              </a:r>
              <a:r>
                <a:rPr lang="cs-CZ" sz="2400" baseline="-25000" dirty="0" smtClean="0">
                  <a:latin typeface="Comic Sans MS" pitchFamily="66" charset="0"/>
                </a:rPr>
                <a:t>1</a:t>
              </a:r>
              <a:r>
                <a:rPr lang="cs-CZ" sz="2400" dirty="0" smtClean="0">
                  <a:latin typeface="Comic Sans MS" pitchFamily="66" charset="0"/>
                </a:rPr>
                <a:t> = 12m, S</a:t>
              </a:r>
              <a:r>
                <a:rPr lang="cs-CZ" sz="2400" baseline="-25000" dirty="0" smtClean="0">
                  <a:latin typeface="Comic Sans MS" pitchFamily="66" charset="0"/>
                </a:rPr>
                <a:t>1</a:t>
              </a:r>
              <a:r>
                <a:rPr lang="cs-CZ" sz="2400" dirty="0" smtClean="0">
                  <a:latin typeface="Comic Sans MS" pitchFamily="66" charset="0"/>
                </a:rPr>
                <a:t> = ?</a:t>
              </a:r>
              <a:endParaRPr lang="cs-CZ" sz="2400" dirty="0">
                <a:latin typeface="Comic Sans MS" pitchFamily="66" charset="0"/>
              </a:endParaRPr>
            </a:p>
          </p:txBody>
        </p:sp>
        <p:sp>
          <p:nvSpPr>
            <p:cNvPr id="36" name="TextovéPole 35"/>
            <p:cNvSpPr txBox="1"/>
            <p:nvPr/>
          </p:nvSpPr>
          <p:spPr>
            <a:xfrm flipH="1">
              <a:off x="755576" y="5877272"/>
              <a:ext cx="58326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 smtClean="0">
                  <a:latin typeface="Comic Sans MS" pitchFamily="66" charset="0"/>
                </a:rPr>
                <a:t>dlažba: a</a:t>
              </a:r>
              <a:r>
                <a:rPr lang="cs-CZ" sz="2400" baseline="-25000" dirty="0" smtClean="0">
                  <a:latin typeface="Comic Sans MS" pitchFamily="66" charset="0"/>
                </a:rPr>
                <a:t>2</a:t>
              </a:r>
              <a:r>
                <a:rPr lang="cs-CZ" sz="2400" dirty="0" smtClean="0">
                  <a:latin typeface="Comic Sans MS" pitchFamily="66" charset="0"/>
                </a:rPr>
                <a:t> = 31m, b</a:t>
              </a:r>
              <a:r>
                <a:rPr lang="cs-CZ" sz="2400" baseline="-25000" dirty="0" smtClean="0">
                  <a:latin typeface="Comic Sans MS" pitchFamily="66" charset="0"/>
                </a:rPr>
                <a:t>2</a:t>
              </a:r>
              <a:r>
                <a:rPr lang="cs-CZ" sz="2400" dirty="0" smtClean="0">
                  <a:latin typeface="Comic Sans MS" pitchFamily="66" charset="0"/>
                </a:rPr>
                <a:t> = 18m, S</a:t>
              </a:r>
              <a:r>
                <a:rPr lang="cs-CZ" sz="2400" baseline="-25000" dirty="0" smtClean="0">
                  <a:latin typeface="Comic Sans MS" pitchFamily="66" charset="0"/>
                </a:rPr>
                <a:t>2</a:t>
              </a:r>
              <a:r>
                <a:rPr lang="cs-CZ" sz="2400" dirty="0" smtClean="0">
                  <a:latin typeface="Comic Sans MS" pitchFamily="66" charset="0"/>
                </a:rPr>
                <a:t> = ?</a:t>
              </a:r>
              <a:endParaRPr lang="cs-CZ" sz="2400" dirty="0">
                <a:latin typeface="Comic Sans MS" pitchFamily="66" charset="0"/>
              </a:endParaRPr>
            </a:p>
          </p:txBody>
        </p:sp>
      </p:grpSp>
      <p:sp>
        <p:nvSpPr>
          <p:cNvPr id="38" name="TextovéPole 37"/>
          <p:cNvSpPr txBox="1"/>
          <p:nvPr/>
        </p:nvSpPr>
        <p:spPr>
          <a:xfrm>
            <a:off x="539552" y="5075892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solidFill>
                  <a:sysClr val="windowText" lastClr="000000"/>
                </a:solidFill>
              </a:rPr>
              <a:t>zápis</a:t>
            </a:r>
            <a:endParaRPr lang="cs-CZ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9552" y="2564904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6.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v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Rovinné útvary - čtverec a obdélník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32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VY_32_INOVACE_39.16.KUB.MA.6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16. 04. 2014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3723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Rovinné útvary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 flipH="1">
            <a:off x="899592" y="4047455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3491880" y="1599183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3635896" y="2823319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2267744" y="4119463"/>
            <a:ext cx="50405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2339752" y="1455167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395536" y="4725144"/>
            <a:ext cx="8352928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A, B, C, D …… vrcholy 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 flipH="1">
            <a:off x="3491880" y="4047455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395536" y="4725144"/>
            <a:ext cx="8352928" cy="95410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Vrcholy zapisujeme velkými písmeny – vždy proti směru pohybu hodinových ručiček.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395536" y="4725144"/>
            <a:ext cx="8352928" cy="95410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Strany zapisujeme a, b, c, d  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nebo AB, BC, CD, DA</a:t>
            </a:r>
          </a:p>
        </p:txBody>
      </p:sp>
      <p:pic>
        <p:nvPicPr>
          <p:cNvPr id="1027" name="Picture 3" descr="C:\Users\PC3\AppData\Local\Microsoft\Windows\Temporary Internet Files\Content.IE5\U6H3PKKA\MC90029194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5373216"/>
            <a:ext cx="1512168" cy="1090433"/>
          </a:xfrm>
          <a:prstGeom prst="rect">
            <a:avLst/>
          </a:prstGeom>
          <a:noFill/>
        </p:spPr>
      </p:pic>
      <p:sp>
        <p:nvSpPr>
          <p:cNvPr id="17" name="Obdélník 16"/>
          <p:cNvSpPr/>
          <p:nvPr/>
        </p:nvSpPr>
        <p:spPr>
          <a:xfrm>
            <a:off x="1331640" y="1959223"/>
            <a:ext cx="2160000" cy="21602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>
            <a:off x="1043608" y="1599183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D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827584" y="2679303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d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1259632" y="908720"/>
            <a:ext cx="216024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čtverec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5292080" y="900009"/>
            <a:ext cx="216024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obdélník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 flipH="1">
            <a:off x="4716016" y="3759423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7884368" y="1887215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8028384" y="2679303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6372200" y="3831431"/>
            <a:ext cx="50405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6300192" y="1743199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6" name="TextovéPole 35"/>
          <p:cNvSpPr txBox="1"/>
          <p:nvPr/>
        </p:nvSpPr>
        <p:spPr>
          <a:xfrm flipH="1">
            <a:off x="7884368" y="3687415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7" name="Obdélník 36"/>
          <p:cNvSpPr/>
          <p:nvPr/>
        </p:nvSpPr>
        <p:spPr>
          <a:xfrm>
            <a:off x="5148064" y="2247255"/>
            <a:ext cx="2808312" cy="15121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TextovéPole 37"/>
          <p:cNvSpPr txBox="1"/>
          <p:nvPr/>
        </p:nvSpPr>
        <p:spPr>
          <a:xfrm>
            <a:off x="4860032" y="1887215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D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4788024" y="2751311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d</a:t>
            </a:r>
            <a:endParaRPr lang="cs-CZ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31" grpId="0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3723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Výpočet obvodu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3635896" y="2823319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2267744" y="4119463"/>
            <a:ext cx="50405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2339752" y="1455167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395536" y="5786100"/>
            <a:ext cx="8352928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Obvod je součet velikostí všech stran.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027" name="Picture 3" descr="C:\Users\PC3\AppData\Local\Microsoft\Windows\Temporary Internet Files\Content.IE5\U6H3PKKA\MC90029194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0"/>
            <a:ext cx="1512168" cy="1090433"/>
          </a:xfrm>
          <a:prstGeom prst="rect">
            <a:avLst/>
          </a:prstGeom>
          <a:noFill/>
        </p:spPr>
      </p:pic>
      <p:sp>
        <p:nvSpPr>
          <p:cNvPr id="17" name="Obdélník 16"/>
          <p:cNvSpPr/>
          <p:nvPr/>
        </p:nvSpPr>
        <p:spPr>
          <a:xfrm>
            <a:off x="1331640" y="1959223"/>
            <a:ext cx="2160000" cy="21602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extovéPole 20"/>
          <p:cNvSpPr txBox="1"/>
          <p:nvPr/>
        </p:nvSpPr>
        <p:spPr>
          <a:xfrm>
            <a:off x="827584" y="2679303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1259632" y="908720"/>
            <a:ext cx="216024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čtverec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5292080" y="900009"/>
            <a:ext cx="216024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obdélník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8028384" y="2679303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6372200" y="3831431"/>
            <a:ext cx="50405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6300192" y="1743199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7" name="Obdélník 36"/>
          <p:cNvSpPr/>
          <p:nvPr/>
        </p:nvSpPr>
        <p:spPr>
          <a:xfrm>
            <a:off x="5148064" y="2247255"/>
            <a:ext cx="2808312" cy="15121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TextovéPole 38"/>
          <p:cNvSpPr txBox="1"/>
          <p:nvPr/>
        </p:nvSpPr>
        <p:spPr>
          <a:xfrm>
            <a:off x="4788024" y="2751311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cxnSp>
        <p:nvCxnSpPr>
          <p:cNvPr id="41" name="Přímá spojovací čára 40"/>
          <p:cNvCxnSpPr/>
          <p:nvPr/>
        </p:nvCxnSpPr>
        <p:spPr>
          <a:xfrm>
            <a:off x="1331640" y="4103376"/>
            <a:ext cx="2160000" cy="0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ovací čára 41"/>
          <p:cNvCxnSpPr/>
          <p:nvPr/>
        </p:nvCxnSpPr>
        <p:spPr>
          <a:xfrm>
            <a:off x="1331640" y="1959696"/>
            <a:ext cx="2160000" cy="0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ovací čára 42"/>
          <p:cNvCxnSpPr/>
          <p:nvPr/>
        </p:nvCxnSpPr>
        <p:spPr>
          <a:xfrm rot="16200000">
            <a:off x="251640" y="3025408"/>
            <a:ext cx="2160000" cy="0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ovací čára 43"/>
          <p:cNvCxnSpPr/>
          <p:nvPr/>
        </p:nvCxnSpPr>
        <p:spPr>
          <a:xfrm rot="16200000">
            <a:off x="2411881" y="3025408"/>
            <a:ext cx="2160000" cy="0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ovéPole 44"/>
          <p:cNvSpPr txBox="1"/>
          <p:nvPr/>
        </p:nvSpPr>
        <p:spPr>
          <a:xfrm flipH="1">
            <a:off x="1273352" y="4653136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o = a + </a:t>
            </a:r>
            <a:r>
              <a:rPr lang="cs-CZ" sz="2400" dirty="0" err="1" smtClean="0">
                <a:latin typeface="Comic Sans MS" pitchFamily="66" charset="0"/>
              </a:rPr>
              <a:t>a</a:t>
            </a:r>
            <a:r>
              <a:rPr lang="cs-CZ" sz="2400" dirty="0" smtClean="0">
                <a:latin typeface="Comic Sans MS" pitchFamily="66" charset="0"/>
              </a:rPr>
              <a:t> + </a:t>
            </a:r>
            <a:r>
              <a:rPr lang="cs-CZ" sz="2400" dirty="0" err="1" smtClean="0">
                <a:latin typeface="Comic Sans MS" pitchFamily="66" charset="0"/>
              </a:rPr>
              <a:t>a</a:t>
            </a:r>
            <a:r>
              <a:rPr lang="cs-CZ" sz="2400" dirty="0" smtClean="0">
                <a:latin typeface="Comic Sans MS" pitchFamily="66" charset="0"/>
              </a:rPr>
              <a:t> + </a:t>
            </a:r>
            <a:r>
              <a:rPr lang="cs-CZ" sz="2400" dirty="0" err="1" smtClean="0">
                <a:latin typeface="Comic Sans MS" pitchFamily="66" charset="0"/>
              </a:rPr>
              <a:t>a</a:t>
            </a:r>
            <a:r>
              <a:rPr lang="cs-CZ" sz="2400" dirty="0" smtClean="0">
                <a:latin typeface="Comic Sans MS" pitchFamily="66" charset="0"/>
              </a:rPr>
              <a:t>   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7" name="TextovéPole 46"/>
          <p:cNvSpPr txBox="1"/>
          <p:nvPr/>
        </p:nvSpPr>
        <p:spPr>
          <a:xfrm flipH="1">
            <a:off x="1259632" y="5085184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  <a:latin typeface="Comic Sans MS" pitchFamily="66" charset="0"/>
              </a:rPr>
              <a:t>o = 4 . a   </a:t>
            </a:r>
            <a:endParaRPr lang="cs-CZ" sz="2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48" name="Přímá spojovací čára 47"/>
          <p:cNvCxnSpPr/>
          <p:nvPr/>
        </p:nvCxnSpPr>
        <p:spPr>
          <a:xfrm>
            <a:off x="5148064" y="3760464"/>
            <a:ext cx="2808000" cy="0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ovací čára 48"/>
          <p:cNvCxnSpPr/>
          <p:nvPr/>
        </p:nvCxnSpPr>
        <p:spPr>
          <a:xfrm>
            <a:off x="5148064" y="2247728"/>
            <a:ext cx="2808000" cy="0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Přímá spojovací čára 49"/>
          <p:cNvCxnSpPr/>
          <p:nvPr/>
        </p:nvCxnSpPr>
        <p:spPr>
          <a:xfrm rot="16200000">
            <a:off x="4392064" y="3004464"/>
            <a:ext cx="1512000" cy="0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ovací čára 50"/>
          <p:cNvCxnSpPr/>
          <p:nvPr/>
        </p:nvCxnSpPr>
        <p:spPr>
          <a:xfrm rot="16200000">
            <a:off x="7200376" y="3004296"/>
            <a:ext cx="1512000" cy="0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ovéPole 51"/>
          <p:cNvSpPr txBox="1"/>
          <p:nvPr/>
        </p:nvSpPr>
        <p:spPr>
          <a:xfrm flipH="1">
            <a:off x="5508104" y="4653136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o = a + b + a + b   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53" name="TextovéPole 52"/>
          <p:cNvSpPr txBox="1"/>
          <p:nvPr/>
        </p:nvSpPr>
        <p:spPr>
          <a:xfrm flipH="1">
            <a:off x="5494384" y="5085184"/>
            <a:ext cx="2461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  <a:latin typeface="Comic Sans MS" pitchFamily="66" charset="0"/>
              </a:rPr>
              <a:t>o = 2 . (a + b)  </a:t>
            </a:r>
            <a:endParaRPr lang="cs-CZ" sz="2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5" grpId="0"/>
      <p:bldP spid="47" grpId="0"/>
      <p:bldP spid="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Zaoblený obdélník 67"/>
          <p:cNvSpPr/>
          <p:nvPr/>
        </p:nvSpPr>
        <p:spPr>
          <a:xfrm>
            <a:off x="23723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Převody jednotek délky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5652120" y="2463279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latin typeface="Comic Sans MS" pitchFamily="66" charset="0"/>
              </a:rPr>
              <a:t>1m</a:t>
            </a:r>
            <a:endParaRPr lang="cs-CZ" sz="2400" b="1" dirty="0"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2699792" y="2463279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latin typeface="Comic Sans MS" pitchFamily="66" charset="0"/>
              </a:rPr>
              <a:t>1cm</a:t>
            </a:r>
            <a:endParaRPr lang="cs-CZ" sz="2400" b="1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6948264" y="2463279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latin typeface="Comic Sans MS" pitchFamily="66" charset="0"/>
              </a:rPr>
              <a:t>1km</a:t>
            </a:r>
            <a:endParaRPr lang="cs-CZ" sz="2400" b="1" dirty="0">
              <a:latin typeface="Comic Sans MS" pitchFamily="66" charset="0"/>
            </a:endParaRPr>
          </a:p>
        </p:txBody>
      </p:sp>
      <p:pic>
        <p:nvPicPr>
          <p:cNvPr id="1027" name="Picture 3" descr="C:\Users\PC3\AppData\Local\Microsoft\Windows\Temporary Internet Files\Content.IE5\U6H3PKKA\MC90029194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260648"/>
            <a:ext cx="1512168" cy="1090433"/>
          </a:xfrm>
          <a:prstGeom prst="rect">
            <a:avLst/>
          </a:prstGeom>
          <a:noFill/>
        </p:spPr>
      </p:pic>
      <p:sp>
        <p:nvSpPr>
          <p:cNvPr id="21" name="TextovéPole 20"/>
          <p:cNvSpPr txBox="1"/>
          <p:nvPr/>
        </p:nvSpPr>
        <p:spPr>
          <a:xfrm>
            <a:off x="1187624" y="2478135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latin typeface="Comic Sans MS" pitchFamily="66" charset="0"/>
              </a:rPr>
              <a:t>1mm</a:t>
            </a:r>
            <a:endParaRPr lang="cs-CZ" sz="2400" b="1" dirty="0"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4211960" y="2463279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latin typeface="Comic Sans MS" pitchFamily="66" charset="0"/>
              </a:rPr>
              <a:t>1dm</a:t>
            </a:r>
            <a:endParaRPr lang="cs-CZ" sz="2400" b="1" dirty="0">
              <a:latin typeface="Comic Sans MS" pitchFamily="66" charset="0"/>
            </a:endParaRPr>
          </a:p>
        </p:txBody>
      </p:sp>
      <p:sp>
        <p:nvSpPr>
          <p:cNvPr id="45" name="TextovéPole 44"/>
          <p:cNvSpPr txBox="1"/>
          <p:nvPr/>
        </p:nvSpPr>
        <p:spPr>
          <a:xfrm flipH="1">
            <a:off x="1187624" y="4523408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5km =               m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7" name="TextovéPole 46"/>
          <p:cNvSpPr txBox="1"/>
          <p:nvPr/>
        </p:nvSpPr>
        <p:spPr>
          <a:xfrm flipH="1">
            <a:off x="1763688" y="3543399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: 10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52" name="TextovéPole 51"/>
          <p:cNvSpPr txBox="1"/>
          <p:nvPr/>
        </p:nvSpPr>
        <p:spPr>
          <a:xfrm flipH="1">
            <a:off x="1187624" y="4969744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12m =               cm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53" name="TextovéPole 52"/>
          <p:cNvSpPr txBox="1"/>
          <p:nvPr/>
        </p:nvSpPr>
        <p:spPr>
          <a:xfrm flipH="1">
            <a:off x="5076056" y="4537223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70cm =             m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0" name="Zahnutá šipka nahoru 29"/>
          <p:cNvSpPr/>
          <p:nvPr/>
        </p:nvSpPr>
        <p:spPr>
          <a:xfrm>
            <a:off x="1691680" y="3039343"/>
            <a:ext cx="936104" cy="360040"/>
          </a:xfrm>
          <a:prstGeom prst="curved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1" name="Zahnutá šipka nahoru 30"/>
          <p:cNvSpPr/>
          <p:nvPr/>
        </p:nvSpPr>
        <p:spPr>
          <a:xfrm rot="10800000">
            <a:off x="6228184" y="2103239"/>
            <a:ext cx="936104" cy="360040"/>
          </a:xfrm>
          <a:prstGeom prst="curved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2" name="Zahnutá šipka nahoru 31"/>
          <p:cNvSpPr/>
          <p:nvPr/>
        </p:nvSpPr>
        <p:spPr>
          <a:xfrm>
            <a:off x="6228184" y="3039343"/>
            <a:ext cx="936104" cy="360040"/>
          </a:xfrm>
          <a:prstGeom prst="curved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6" name="Zahnutá šipka nahoru 35"/>
          <p:cNvSpPr/>
          <p:nvPr/>
        </p:nvSpPr>
        <p:spPr>
          <a:xfrm>
            <a:off x="4788024" y="3039343"/>
            <a:ext cx="936104" cy="360040"/>
          </a:xfrm>
          <a:prstGeom prst="curved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8" name="Zahnutá šipka nahoru 37"/>
          <p:cNvSpPr/>
          <p:nvPr/>
        </p:nvSpPr>
        <p:spPr>
          <a:xfrm>
            <a:off x="3275856" y="3039343"/>
            <a:ext cx="936104" cy="360040"/>
          </a:xfrm>
          <a:prstGeom prst="curved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0" name="Zahnutá šipka nahoru 39"/>
          <p:cNvSpPr/>
          <p:nvPr/>
        </p:nvSpPr>
        <p:spPr>
          <a:xfrm rot="10800000">
            <a:off x="1691680" y="2031231"/>
            <a:ext cx="936104" cy="360040"/>
          </a:xfrm>
          <a:prstGeom prst="curved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54" name="Zahnutá šipka nahoru 53"/>
          <p:cNvSpPr/>
          <p:nvPr/>
        </p:nvSpPr>
        <p:spPr>
          <a:xfrm rot="10800000">
            <a:off x="3275856" y="2031231"/>
            <a:ext cx="936104" cy="360040"/>
          </a:xfrm>
          <a:prstGeom prst="curved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55" name="Zahnutá šipka nahoru 54"/>
          <p:cNvSpPr/>
          <p:nvPr/>
        </p:nvSpPr>
        <p:spPr>
          <a:xfrm rot="10800000">
            <a:off x="4716016" y="2031231"/>
            <a:ext cx="936104" cy="360040"/>
          </a:xfrm>
          <a:prstGeom prst="curved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56" name="TextovéPole 55"/>
          <p:cNvSpPr txBox="1"/>
          <p:nvPr/>
        </p:nvSpPr>
        <p:spPr>
          <a:xfrm flipH="1">
            <a:off x="6156176" y="3543399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: 1000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57" name="TextovéPole 56"/>
          <p:cNvSpPr txBox="1"/>
          <p:nvPr/>
        </p:nvSpPr>
        <p:spPr>
          <a:xfrm flipH="1">
            <a:off x="4860032" y="3543399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: 10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58" name="TextovéPole 57"/>
          <p:cNvSpPr txBox="1"/>
          <p:nvPr/>
        </p:nvSpPr>
        <p:spPr>
          <a:xfrm flipH="1">
            <a:off x="3275856" y="3543399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: 10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59" name="TextovéPole 58"/>
          <p:cNvSpPr txBox="1"/>
          <p:nvPr/>
        </p:nvSpPr>
        <p:spPr>
          <a:xfrm flipH="1">
            <a:off x="1763688" y="149755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. 10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0" name="TextovéPole 59"/>
          <p:cNvSpPr txBox="1"/>
          <p:nvPr/>
        </p:nvSpPr>
        <p:spPr>
          <a:xfrm flipH="1">
            <a:off x="6156176" y="1497558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 . 1000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1" name="TextovéPole 60"/>
          <p:cNvSpPr txBox="1"/>
          <p:nvPr/>
        </p:nvSpPr>
        <p:spPr>
          <a:xfrm flipH="1">
            <a:off x="4860032" y="149755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. 10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2" name="TextovéPole 61"/>
          <p:cNvSpPr txBox="1"/>
          <p:nvPr/>
        </p:nvSpPr>
        <p:spPr>
          <a:xfrm flipH="1">
            <a:off x="3275856" y="149755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. 10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3" name="TextovéPole 62"/>
          <p:cNvSpPr txBox="1"/>
          <p:nvPr/>
        </p:nvSpPr>
        <p:spPr>
          <a:xfrm flipH="1">
            <a:off x="5076056" y="4968703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200m =             km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4" name="TextovéPole 63"/>
          <p:cNvSpPr txBox="1"/>
          <p:nvPr/>
        </p:nvSpPr>
        <p:spPr>
          <a:xfrm flipH="1">
            <a:off x="1187624" y="5430368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11dm =              mm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5" name="TextovéPole 64"/>
          <p:cNvSpPr txBox="1"/>
          <p:nvPr/>
        </p:nvSpPr>
        <p:spPr>
          <a:xfrm flipH="1">
            <a:off x="1187624" y="5877272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9cm =               mm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 flipH="1">
            <a:off x="5076056" y="5473327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150dm =            m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7" name="TextovéPole 66"/>
          <p:cNvSpPr txBox="1"/>
          <p:nvPr/>
        </p:nvSpPr>
        <p:spPr>
          <a:xfrm flipH="1">
            <a:off x="5076056" y="5920136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400mm =           cm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9" name="TextovéPole 68"/>
          <p:cNvSpPr txBox="1"/>
          <p:nvPr/>
        </p:nvSpPr>
        <p:spPr>
          <a:xfrm flipH="1">
            <a:off x="2411760" y="4551511"/>
            <a:ext cx="1143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5 000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70" name="TextovéPole 69"/>
          <p:cNvSpPr txBox="1"/>
          <p:nvPr/>
        </p:nvSpPr>
        <p:spPr>
          <a:xfrm flipH="1">
            <a:off x="2492152" y="5012608"/>
            <a:ext cx="1071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1 200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71" name="TextovéPole 70"/>
          <p:cNvSpPr txBox="1"/>
          <p:nvPr/>
        </p:nvSpPr>
        <p:spPr>
          <a:xfrm flipH="1">
            <a:off x="2498056" y="5459512"/>
            <a:ext cx="1065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1 100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72" name="TextovéPole 71"/>
          <p:cNvSpPr txBox="1"/>
          <p:nvPr/>
        </p:nvSpPr>
        <p:spPr>
          <a:xfrm flipH="1">
            <a:off x="2843808" y="587727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90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73" name="TextovéPole 72"/>
          <p:cNvSpPr txBox="1"/>
          <p:nvPr/>
        </p:nvSpPr>
        <p:spPr>
          <a:xfrm flipH="1">
            <a:off x="6732240" y="455047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0,7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74" name="TextovéPole 73"/>
          <p:cNvSpPr txBox="1"/>
          <p:nvPr/>
        </p:nvSpPr>
        <p:spPr>
          <a:xfrm flipH="1">
            <a:off x="6740624" y="5011567"/>
            <a:ext cx="711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0,2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75" name="TextovéPole 74"/>
          <p:cNvSpPr txBox="1"/>
          <p:nvPr/>
        </p:nvSpPr>
        <p:spPr>
          <a:xfrm flipH="1">
            <a:off x="6890544" y="5458471"/>
            <a:ext cx="633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15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76" name="TextovéPole 75"/>
          <p:cNvSpPr txBox="1"/>
          <p:nvPr/>
        </p:nvSpPr>
        <p:spPr>
          <a:xfrm flipH="1">
            <a:off x="6861968" y="5919663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40</a:t>
            </a:r>
            <a:endParaRPr lang="cs-CZ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30" grpId="0" animBg="1"/>
      <p:bldP spid="31" grpId="0" animBg="1"/>
      <p:bldP spid="32" grpId="0" animBg="1"/>
      <p:bldP spid="36" grpId="0" animBg="1"/>
      <p:bldP spid="38" grpId="0" animBg="1"/>
      <p:bldP spid="40" grpId="0" animBg="1"/>
      <p:bldP spid="54" grpId="0" animBg="1"/>
      <p:bldP spid="55" grpId="0" animBg="1"/>
      <p:bldP spid="56" grpId="0"/>
      <p:bldP spid="57" grpId="0"/>
      <p:bldP spid="58" grpId="0"/>
      <p:bldP spid="59" grpId="0"/>
      <p:bldP spid="60" grpId="0"/>
      <p:bldP spid="61" grpId="0"/>
      <p:bldP spid="62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aoblený obdélník 9"/>
          <p:cNvSpPr/>
          <p:nvPr/>
        </p:nvSpPr>
        <p:spPr>
          <a:xfrm>
            <a:off x="4644008" y="980728"/>
            <a:ext cx="4104456" cy="547260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TextovéPole 36"/>
          <p:cNvSpPr txBox="1"/>
          <p:nvPr/>
        </p:nvSpPr>
        <p:spPr>
          <a:xfrm>
            <a:off x="1259632" y="188640"/>
            <a:ext cx="6552728" cy="5232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Vypočítej obvod daných útvarů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395536" y="980728"/>
            <a:ext cx="4104456" cy="547260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 flipH="1">
            <a:off x="611560" y="1268760"/>
            <a:ext cx="35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a) čtverec o délce strany </a:t>
            </a:r>
          </a:p>
          <a:p>
            <a:pPr algn="ctr"/>
            <a:r>
              <a:rPr lang="cs-CZ" sz="2000" dirty="0" smtClean="0">
                <a:latin typeface="Comic Sans MS" pitchFamily="66" charset="0"/>
              </a:rPr>
              <a:t>a = 12,7cm 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49" name="TextovéPole 48"/>
          <p:cNvSpPr txBox="1"/>
          <p:nvPr/>
        </p:nvSpPr>
        <p:spPr>
          <a:xfrm flipH="1">
            <a:off x="611560" y="2924944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rgbClr val="FF0000"/>
                </a:solidFill>
                <a:latin typeface="Comic Sans MS" pitchFamily="66" charset="0"/>
              </a:rPr>
              <a:t>o = 4 . 12,7 = 50,8cm </a:t>
            </a:r>
            <a:endParaRPr lang="cs-CZ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 flipH="1">
            <a:off x="755576" y="3573016"/>
            <a:ext cx="35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b) čtverec o délce strany </a:t>
            </a:r>
          </a:p>
          <a:p>
            <a:pPr algn="ctr"/>
            <a:r>
              <a:rPr lang="cs-CZ" sz="2000" dirty="0" smtClean="0">
                <a:latin typeface="Comic Sans MS" pitchFamily="66" charset="0"/>
              </a:rPr>
              <a:t>a = 3,6dm 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 flipH="1">
            <a:off x="611560" y="5189130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rgbClr val="FF0000"/>
                </a:solidFill>
                <a:latin typeface="Comic Sans MS" pitchFamily="66" charset="0"/>
              </a:rPr>
              <a:t>o = 4 . 3,6 = 14,4dm </a:t>
            </a:r>
            <a:endParaRPr lang="cs-CZ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0" name="TextovéPole 39"/>
          <p:cNvSpPr txBox="1"/>
          <p:nvPr/>
        </p:nvSpPr>
        <p:spPr>
          <a:xfrm flipH="1">
            <a:off x="4788024" y="1300292"/>
            <a:ext cx="35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cs-CZ" sz="2000" dirty="0" smtClean="0">
                <a:latin typeface="Comic Sans MS" pitchFamily="66" charset="0"/>
              </a:rPr>
              <a:t>a) obdélník o stranách </a:t>
            </a:r>
          </a:p>
          <a:p>
            <a:pPr marL="457200" indent="-457200" algn="ctr"/>
            <a:r>
              <a:rPr lang="cs-CZ" sz="2000" dirty="0" smtClean="0">
                <a:latin typeface="Comic Sans MS" pitchFamily="66" charset="0"/>
              </a:rPr>
              <a:t>a = 5,2cm a b = 3,1cm 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42" name="TextovéPole 41"/>
          <p:cNvSpPr txBox="1"/>
          <p:nvPr/>
        </p:nvSpPr>
        <p:spPr>
          <a:xfrm flipH="1">
            <a:off x="4788024" y="2956476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rgbClr val="FF0000"/>
                </a:solidFill>
                <a:latin typeface="Comic Sans MS" pitchFamily="66" charset="0"/>
              </a:rPr>
              <a:t>o = 2 . (5,2 + 3,1) = 16,6cm</a:t>
            </a:r>
            <a:endParaRPr lang="cs-CZ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4" name="TextovéPole 43"/>
          <p:cNvSpPr txBox="1"/>
          <p:nvPr/>
        </p:nvSpPr>
        <p:spPr>
          <a:xfrm flipH="1">
            <a:off x="4932040" y="3604548"/>
            <a:ext cx="35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b) obdélník o stranách </a:t>
            </a:r>
          </a:p>
          <a:p>
            <a:pPr algn="ctr"/>
            <a:r>
              <a:rPr lang="cs-CZ" sz="2000" dirty="0" smtClean="0">
                <a:latin typeface="Comic Sans MS" pitchFamily="66" charset="0"/>
              </a:rPr>
              <a:t>a = 4,4cm a b = 11,2cm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45" name="TextovéPole 44"/>
          <p:cNvSpPr txBox="1"/>
          <p:nvPr/>
        </p:nvSpPr>
        <p:spPr>
          <a:xfrm flipH="1">
            <a:off x="4788024" y="5220662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rgbClr val="FF0000"/>
                </a:solidFill>
                <a:latin typeface="Comic Sans MS" pitchFamily="66" charset="0"/>
              </a:rPr>
              <a:t>o = 2 . (4,4 + 11,2) = 31,2cm</a:t>
            </a:r>
            <a:endParaRPr lang="cs-CZ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35" grpId="0"/>
      <p:bldP spid="42" grpId="0"/>
      <p:bldP spid="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aoblený obdélník 9"/>
          <p:cNvSpPr/>
          <p:nvPr/>
        </p:nvSpPr>
        <p:spPr>
          <a:xfrm>
            <a:off x="4644008" y="980728"/>
            <a:ext cx="4104456" cy="547260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Volný tvar 40"/>
          <p:cNvSpPr/>
          <p:nvPr/>
        </p:nvSpPr>
        <p:spPr>
          <a:xfrm>
            <a:off x="4914975" y="1844824"/>
            <a:ext cx="3545457" cy="2725948"/>
          </a:xfrm>
          <a:custGeom>
            <a:avLst/>
            <a:gdLst>
              <a:gd name="connsiteX0" fmla="*/ 0 w 3545457"/>
              <a:gd name="connsiteY0" fmla="*/ 0 h 2725948"/>
              <a:gd name="connsiteX1" fmla="*/ 3545457 w 3545457"/>
              <a:gd name="connsiteY1" fmla="*/ 0 h 2725948"/>
              <a:gd name="connsiteX2" fmla="*/ 3545457 w 3545457"/>
              <a:gd name="connsiteY2" fmla="*/ 1164566 h 2725948"/>
              <a:gd name="connsiteX3" fmla="*/ 2596551 w 3545457"/>
              <a:gd name="connsiteY3" fmla="*/ 1164566 h 2725948"/>
              <a:gd name="connsiteX4" fmla="*/ 2596551 w 3545457"/>
              <a:gd name="connsiteY4" fmla="*/ 2725948 h 2725948"/>
              <a:gd name="connsiteX5" fmla="*/ 1380226 w 3545457"/>
              <a:gd name="connsiteY5" fmla="*/ 2725948 h 2725948"/>
              <a:gd name="connsiteX6" fmla="*/ 1380226 w 3545457"/>
              <a:gd name="connsiteY6" fmla="*/ 1155940 h 2725948"/>
              <a:gd name="connsiteX7" fmla="*/ 17253 w 3545457"/>
              <a:gd name="connsiteY7" fmla="*/ 1155940 h 2725948"/>
              <a:gd name="connsiteX8" fmla="*/ 0 w 3545457"/>
              <a:gd name="connsiteY8" fmla="*/ 0 h 2725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45457" h="2725948">
                <a:moveTo>
                  <a:pt x="0" y="0"/>
                </a:moveTo>
                <a:lnTo>
                  <a:pt x="3545457" y="0"/>
                </a:lnTo>
                <a:lnTo>
                  <a:pt x="3545457" y="1164566"/>
                </a:lnTo>
                <a:lnTo>
                  <a:pt x="2596551" y="1164566"/>
                </a:lnTo>
                <a:lnTo>
                  <a:pt x="2596551" y="2725948"/>
                </a:lnTo>
                <a:lnTo>
                  <a:pt x="1380226" y="2725948"/>
                </a:lnTo>
                <a:lnTo>
                  <a:pt x="1380226" y="1155940"/>
                </a:lnTo>
                <a:lnTo>
                  <a:pt x="17253" y="1155940"/>
                </a:lnTo>
                <a:cubicBezTo>
                  <a:pt x="14377" y="770627"/>
                  <a:pt x="11502" y="385313"/>
                  <a:pt x="0" y="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TextovéPole 36"/>
          <p:cNvSpPr txBox="1"/>
          <p:nvPr/>
        </p:nvSpPr>
        <p:spPr>
          <a:xfrm>
            <a:off x="1259632" y="188640"/>
            <a:ext cx="6552728" cy="5232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Vypočítej obvod daných útvarů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395536" y="980728"/>
            <a:ext cx="4104456" cy="547260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olný tvar 17"/>
          <p:cNvSpPr/>
          <p:nvPr/>
        </p:nvSpPr>
        <p:spPr>
          <a:xfrm>
            <a:off x="1329207" y="1812897"/>
            <a:ext cx="2305878" cy="3045350"/>
          </a:xfrm>
          <a:custGeom>
            <a:avLst/>
            <a:gdLst>
              <a:gd name="connsiteX0" fmla="*/ 0 w 2305878"/>
              <a:gd name="connsiteY0" fmla="*/ 0 h 3045350"/>
              <a:gd name="connsiteX1" fmla="*/ 2305878 w 2305878"/>
              <a:gd name="connsiteY1" fmla="*/ 0 h 3045350"/>
              <a:gd name="connsiteX2" fmla="*/ 2289975 w 2305878"/>
              <a:gd name="connsiteY2" fmla="*/ 1041621 h 3045350"/>
              <a:gd name="connsiteX3" fmla="*/ 1057523 w 2305878"/>
              <a:gd name="connsiteY3" fmla="*/ 1025719 h 3045350"/>
              <a:gd name="connsiteX4" fmla="*/ 1041620 w 2305878"/>
              <a:gd name="connsiteY4" fmla="*/ 3045350 h 3045350"/>
              <a:gd name="connsiteX5" fmla="*/ 0 w 2305878"/>
              <a:gd name="connsiteY5" fmla="*/ 3037399 h 3045350"/>
              <a:gd name="connsiteX6" fmla="*/ 0 w 2305878"/>
              <a:gd name="connsiteY6" fmla="*/ 3037399 h 304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05878" h="3045350">
                <a:moveTo>
                  <a:pt x="0" y="0"/>
                </a:moveTo>
                <a:lnTo>
                  <a:pt x="2305878" y="0"/>
                </a:lnTo>
                <a:lnTo>
                  <a:pt x="2289975" y="1041621"/>
                </a:lnTo>
                <a:lnTo>
                  <a:pt x="1057523" y="1025719"/>
                </a:lnTo>
                <a:lnTo>
                  <a:pt x="1041620" y="3045350"/>
                </a:lnTo>
                <a:lnTo>
                  <a:pt x="0" y="3037399"/>
                </a:lnTo>
                <a:lnTo>
                  <a:pt x="0" y="3037399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 flipH="1">
            <a:off x="2627784" y="249289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25cm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 flipH="1">
            <a:off x="3635896" y="213285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21cm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 flipH="1">
            <a:off x="1979712" y="141277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46cm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 flipH="1">
            <a:off x="611560" y="3068960"/>
            <a:ext cx="855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69cm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 flipH="1">
            <a:off x="1731884" y="485370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?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 flipH="1">
            <a:off x="2123728" y="35730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?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 flipH="1">
            <a:off x="683568" y="5157192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o = 25 + 21 + 46 + 69 + 21 + 48</a:t>
            </a:r>
          </a:p>
          <a:p>
            <a:r>
              <a:rPr lang="cs-CZ" dirty="0" smtClean="0">
                <a:latin typeface="Comic Sans MS" pitchFamily="66" charset="0"/>
              </a:rPr>
              <a:t>o =  230 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 flipH="1">
            <a:off x="6588224" y="458112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3</a:t>
            </a:r>
            <a:r>
              <a:rPr lang="cs-CZ" dirty="0" smtClean="0">
                <a:latin typeface="Comic Sans MS" pitchFamily="66" charset="0"/>
              </a:rPr>
              <a:t>2cm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32" name="TextovéPole 31"/>
          <p:cNvSpPr txBox="1"/>
          <p:nvPr/>
        </p:nvSpPr>
        <p:spPr>
          <a:xfrm flipH="1">
            <a:off x="7740352" y="227687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30cm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33" name="TextovéPole 32"/>
          <p:cNvSpPr txBox="1"/>
          <p:nvPr/>
        </p:nvSpPr>
        <p:spPr>
          <a:xfrm flipH="1">
            <a:off x="6300192" y="148478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92cm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 flipH="1">
            <a:off x="6228184" y="3573016"/>
            <a:ext cx="855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45cm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36" name="TextovéPole 35"/>
          <p:cNvSpPr txBox="1"/>
          <p:nvPr/>
        </p:nvSpPr>
        <p:spPr>
          <a:xfrm flipH="1">
            <a:off x="5436096" y="263691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?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 flipH="1">
            <a:off x="4788024" y="5157192"/>
            <a:ext cx="40324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o = </a:t>
            </a:r>
            <a:r>
              <a:rPr lang="cs-CZ" dirty="0" smtClean="0">
                <a:latin typeface="Comic Sans MS" pitchFamily="66" charset="0"/>
              </a:rPr>
              <a:t>2.30 </a:t>
            </a:r>
            <a:r>
              <a:rPr lang="cs-CZ" dirty="0" smtClean="0">
                <a:latin typeface="Comic Sans MS" pitchFamily="66" charset="0"/>
              </a:rPr>
              <a:t>+ </a:t>
            </a:r>
            <a:r>
              <a:rPr lang="cs-CZ" dirty="0" smtClean="0">
                <a:latin typeface="Comic Sans MS" pitchFamily="66" charset="0"/>
              </a:rPr>
              <a:t>28 </a:t>
            </a:r>
            <a:r>
              <a:rPr lang="cs-CZ" dirty="0" smtClean="0">
                <a:latin typeface="Comic Sans MS" pitchFamily="66" charset="0"/>
              </a:rPr>
              <a:t>+ 2.45 + </a:t>
            </a:r>
            <a:r>
              <a:rPr lang="cs-CZ" dirty="0" smtClean="0">
                <a:latin typeface="Comic Sans MS" pitchFamily="66" charset="0"/>
              </a:rPr>
              <a:t>32 </a:t>
            </a:r>
            <a:r>
              <a:rPr lang="cs-CZ" dirty="0" smtClean="0">
                <a:latin typeface="Comic Sans MS" pitchFamily="66" charset="0"/>
              </a:rPr>
              <a:t>+ </a:t>
            </a:r>
            <a:r>
              <a:rPr lang="cs-CZ" dirty="0" err="1" smtClean="0">
                <a:latin typeface="Comic Sans MS" pitchFamily="66" charset="0"/>
              </a:rPr>
              <a:t>32</a:t>
            </a:r>
            <a:r>
              <a:rPr lang="cs-CZ" dirty="0" smtClean="0">
                <a:latin typeface="Comic Sans MS" pitchFamily="66" charset="0"/>
              </a:rPr>
              <a:t> + </a:t>
            </a:r>
            <a:r>
              <a:rPr lang="cs-CZ" dirty="0" smtClean="0">
                <a:latin typeface="Comic Sans MS" pitchFamily="66" charset="0"/>
              </a:rPr>
              <a:t>92</a:t>
            </a:r>
          </a:p>
          <a:p>
            <a:r>
              <a:rPr lang="cs-CZ" dirty="0" smtClean="0">
                <a:latin typeface="Comic Sans MS" pitchFamily="66" charset="0"/>
              </a:rPr>
              <a:t>o =  </a:t>
            </a:r>
            <a:r>
              <a:rPr lang="cs-CZ" dirty="0" smtClean="0">
                <a:latin typeface="Comic Sans MS" pitchFamily="66" charset="0"/>
              </a:rPr>
              <a:t>334 </a:t>
            </a:r>
            <a:r>
              <a:rPr lang="cs-CZ" dirty="0" smtClean="0">
                <a:latin typeface="Comic Sans MS" pitchFamily="66" charset="0"/>
              </a:rPr>
              <a:t>cm</a:t>
            </a:r>
          </a:p>
          <a:p>
            <a:endParaRPr lang="cs-CZ" dirty="0"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 flipH="1">
            <a:off x="7668344" y="305966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2</a:t>
            </a:r>
            <a:r>
              <a:rPr lang="cs-CZ" dirty="0" smtClean="0">
                <a:latin typeface="Comic Sans MS" pitchFamily="66" charset="0"/>
              </a:rPr>
              <a:t>8cm </a:t>
            </a:r>
            <a:endParaRPr lang="cs-CZ" dirty="0">
              <a:latin typeface="Comic Sans MS" pitchFamily="66" charset="0"/>
            </a:endParaRPr>
          </a:p>
        </p:txBody>
      </p:sp>
      <p:cxnSp>
        <p:nvCxnSpPr>
          <p:cNvPr id="43" name="Přímá spojovací čára 42"/>
          <p:cNvCxnSpPr>
            <a:stCxn id="18" idx="3"/>
            <a:endCxn id="18" idx="2"/>
          </p:cNvCxnSpPr>
          <p:nvPr/>
        </p:nvCxnSpPr>
        <p:spPr>
          <a:xfrm>
            <a:off x="2386730" y="2838616"/>
            <a:ext cx="1232451" cy="1590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Přímá spojovací čára 45"/>
          <p:cNvCxnSpPr/>
          <p:nvPr/>
        </p:nvCxnSpPr>
        <p:spPr>
          <a:xfrm flipH="1">
            <a:off x="2370827" y="2838616"/>
            <a:ext cx="15903" cy="2019631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čára 15"/>
          <p:cNvCxnSpPr/>
          <p:nvPr/>
        </p:nvCxnSpPr>
        <p:spPr>
          <a:xfrm>
            <a:off x="1317043" y="1808163"/>
            <a:ext cx="1" cy="305464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ovéPole 48"/>
          <p:cNvSpPr txBox="1"/>
          <p:nvPr/>
        </p:nvSpPr>
        <p:spPr>
          <a:xfrm flipH="1">
            <a:off x="683568" y="5661248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nebo útvar doplníme na obdélník</a:t>
            </a:r>
          </a:p>
          <a:p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o = 2 . (46 + 69) = 230cm</a:t>
            </a:r>
            <a:endParaRPr lang="cs-CZ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50" name="Přímá spojovací čára 49"/>
          <p:cNvCxnSpPr/>
          <p:nvPr/>
        </p:nvCxnSpPr>
        <p:spPr>
          <a:xfrm>
            <a:off x="4956081" y="2996952"/>
            <a:ext cx="13572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ovací čára 50"/>
          <p:cNvCxnSpPr/>
          <p:nvPr/>
        </p:nvCxnSpPr>
        <p:spPr>
          <a:xfrm flipH="1">
            <a:off x="6299743" y="2996952"/>
            <a:ext cx="0" cy="15804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ovéPole 55"/>
          <p:cNvSpPr txBox="1"/>
          <p:nvPr/>
        </p:nvSpPr>
        <p:spPr>
          <a:xfrm flipH="1">
            <a:off x="4860032" y="5661248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nebo útvar doplníme na obdélník</a:t>
            </a:r>
          </a:p>
          <a:p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o = 2 . (92 + 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75) 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= 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334cm</a:t>
            </a:r>
            <a:endParaRPr lang="cs-CZ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57" name="Přímá spojovací čára 56"/>
          <p:cNvCxnSpPr/>
          <p:nvPr/>
        </p:nvCxnSpPr>
        <p:spPr>
          <a:xfrm>
            <a:off x="7529661" y="3004664"/>
            <a:ext cx="944419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Přímá spojovací čára 57"/>
          <p:cNvCxnSpPr/>
          <p:nvPr/>
        </p:nvCxnSpPr>
        <p:spPr>
          <a:xfrm>
            <a:off x="7519782" y="2991016"/>
            <a:ext cx="0" cy="159011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7037E-6 L -0.00156 0.294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8 -1.11111E-6 L 0.13542 0.0018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65 -0.00047 L -0.00365 0.23039 " pathEditMode="relative" ptsTypes="AA">
                                      <p:cBhvr>
                                        <p:cTn id="29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61795E-6 L -0.14965 -2.61795E-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9.15819E-7 L -0.0033 0.22965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1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61795E-6 L 0.10277 0.00047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8" grpId="0"/>
      <p:bldP spid="49" grpId="0"/>
      <p:bldP spid="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aoblený obdélník 8"/>
          <p:cNvSpPr/>
          <p:nvPr/>
        </p:nvSpPr>
        <p:spPr>
          <a:xfrm>
            <a:off x="395536" y="980728"/>
            <a:ext cx="4104456" cy="547260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Volný tvar 39"/>
          <p:cNvSpPr/>
          <p:nvPr/>
        </p:nvSpPr>
        <p:spPr>
          <a:xfrm>
            <a:off x="1031102" y="1988840"/>
            <a:ext cx="2748810" cy="2103681"/>
          </a:xfrm>
          <a:custGeom>
            <a:avLst/>
            <a:gdLst>
              <a:gd name="connsiteX0" fmla="*/ 0 w 2748810"/>
              <a:gd name="connsiteY0" fmla="*/ 0 h 2103681"/>
              <a:gd name="connsiteX1" fmla="*/ 2748810 w 2748810"/>
              <a:gd name="connsiteY1" fmla="*/ 5610 h 2103681"/>
              <a:gd name="connsiteX2" fmla="*/ 2743200 w 2748810"/>
              <a:gd name="connsiteY2" fmla="*/ 734886 h 2103681"/>
              <a:gd name="connsiteX3" fmla="*/ 1739043 w 2748810"/>
              <a:gd name="connsiteY3" fmla="*/ 734886 h 2103681"/>
              <a:gd name="connsiteX4" fmla="*/ 1739043 w 2748810"/>
              <a:gd name="connsiteY4" fmla="*/ 1385624 h 2103681"/>
              <a:gd name="connsiteX5" fmla="*/ 2737590 w 2748810"/>
              <a:gd name="connsiteY5" fmla="*/ 1385624 h 2103681"/>
              <a:gd name="connsiteX6" fmla="*/ 2743200 w 2748810"/>
              <a:gd name="connsiteY6" fmla="*/ 2103681 h 2103681"/>
              <a:gd name="connsiteX7" fmla="*/ 0 w 2748810"/>
              <a:gd name="connsiteY7" fmla="*/ 2103681 h 2103681"/>
              <a:gd name="connsiteX8" fmla="*/ 0 w 2748810"/>
              <a:gd name="connsiteY8" fmla="*/ 0 h 2103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48810" h="2103681">
                <a:moveTo>
                  <a:pt x="0" y="0"/>
                </a:moveTo>
                <a:lnTo>
                  <a:pt x="2748810" y="5610"/>
                </a:lnTo>
                <a:lnTo>
                  <a:pt x="2743200" y="734886"/>
                </a:lnTo>
                <a:lnTo>
                  <a:pt x="1739043" y="734886"/>
                </a:lnTo>
                <a:lnTo>
                  <a:pt x="1739043" y="1385624"/>
                </a:lnTo>
                <a:lnTo>
                  <a:pt x="2737590" y="1385624"/>
                </a:lnTo>
                <a:lnTo>
                  <a:pt x="2743200" y="2103681"/>
                </a:lnTo>
                <a:lnTo>
                  <a:pt x="0" y="210368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4644008" y="980728"/>
            <a:ext cx="4104456" cy="547260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Volný tvar 40"/>
          <p:cNvSpPr/>
          <p:nvPr/>
        </p:nvSpPr>
        <p:spPr>
          <a:xfrm>
            <a:off x="4914975" y="1844824"/>
            <a:ext cx="3545457" cy="2736304"/>
          </a:xfrm>
          <a:custGeom>
            <a:avLst/>
            <a:gdLst>
              <a:gd name="connsiteX0" fmla="*/ 0 w 3545457"/>
              <a:gd name="connsiteY0" fmla="*/ 0 h 2725948"/>
              <a:gd name="connsiteX1" fmla="*/ 3545457 w 3545457"/>
              <a:gd name="connsiteY1" fmla="*/ 0 h 2725948"/>
              <a:gd name="connsiteX2" fmla="*/ 3545457 w 3545457"/>
              <a:gd name="connsiteY2" fmla="*/ 1164566 h 2725948"/>
              <a:gd name="connsiteX3" fmla="*/ 2596551 w 3545457"/>
              <a:gd name="connsiteY3" fmla="*/ 1164566 h 2725948"/>
              <a:gd name="connsiteX4" fmla="*/ 2596551 w 3545457"/>
              <a:gd name="connsiteY4" fmla="*/ 2725948 h 2725948"/>
              <a:gd name="connsiteX5" fmla="*/ 1380226 w 3545457"/>
              <a:gd name="connsiteY5" fmla="*/ 2725948 h 2725948"/>
              <a:gd name="connsiteX6" fmla="*/ 1380226 w 3545457"/>
              <a:gd name="connsiteY6" fmla="*/ 1155940 h 2725948"/>
              <a:gd name="connsiteX7" fmla="*/ 17253 w 3545457"/>
              <a:gd name="connsiteY7" fmla="*/ 1155940 h 2725948"/>
              <a:gd name="connsiteX8" fmla="*/ 0 w 3545457"/>
              <a:gd name="connsiteY8" fmla="*/ 0 h 2725948"/>
              <a:gd name="connsiteX0" fmla="*/ 0 w 3545457"/>
              <a:gd name="connsiteY0" fmla="*/ 0 h 2736304"/>
              <a:gd name="connsiteX1" fmla="*/ 3545457 w 3545457"/>
              <a:gd name="connsiteY1" fmla="*/ 0 h 2736304"/>
              <a:gd name="connsiteX2" fmla="*/ 3545457 w 3545457"/>
              <a:gd name="connsiteY2" fmla="*/ 1164566 h 2736304"/>
              <a:gd name="connsiteX3" fmla="*/ 3545457 w 3545457"/>
              <a:gd name="connsiteY3" fmla="*/ 2736304 h 2736304"/>
              <a:gd name="connsiteX4" fmla="*/ 2596551 w 3545457"/>
              <a:gd name="connsiteY4" fmla="*/ 2725948 h 2736304"/>
              <a:gd name="connsiteX5" fmla="*/ 1380226 w 3545457"/>
              <a:gd name="connsiteY5" fmla="*/ 2725948 h 2736304"/>
              <a:gd name="connsiteX6" fmla="*/ 1380226 w 3545457"/>
              <a:gd name="connsiteY6" fmla="*/ 1155940 h 2736304"/>
              <a:gd name="connsiteX7" fmla="*/ 17253 w 3545457"/>
              <a:gd name="connsiteY7" fmla="*/ 1155940 h 2736304"/>
              <a:gd name="connsiteX8" fmla="*/ 0 w 3545457"/>
              <a:gd name="connsiteY8" fmla="*/ 0 h 2736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45457" h="2736304">
                <a:moveTo>
                  <a:pt x="0" y="0"/>
                </a:moveTo>
                <a:lnTo>
                  <a:pt x="3545457" y="0"/>
                </a:lnTo>
                <a:lnTo>
                  <a:pt x="3545457" y="1164566"/>
                </a:lnTo>
                <a:lnTo>
                  <a:pt x="3545457" y="2736304"/>
                </a:lnTo>
                <a:lnTo>
                  <a:pt x="2596551" y="2725948"/>
                </a:lnTo>
                <a:lnTo>
                  <a:pt x="1380226" y="2725948"/>
                </a:lnTo>
                <a:lnTo>
                  <a:pt x="1380226" y="1155940"/>
                </a:lnTo>
                <a:lnTo>
                  <a:pt x="17253" y="1155940"/>
                </a:lnTo>
                <a:cubicBezTo>
                  <a:pt x="14377" y="770627"/>
                  <a:pt x="11502" y="385313"/>
                  <a:pt x="0" y="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TextovéPole 36"/>
          <p:cNvSpPr txBox="1"/>
          <p:nvPr/>
        </p:nvSpPr>
        <p:spPr>
          <a:xfrm>
            <a:off x="1259632" y="188640"/>
            <a:ext cx="6552728" cy="5232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Vypočítej obvod daných útvarů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9" name="TextovéPole 18"/>
          <p:cNvSpPr txBox="1"/>
          <p:nvPr/>
        </p:nvSpPr>
        <p:spPr>
          <a:xfrm flipH="1">
            <a:off x="2915816" y="335699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35cm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 flipH="1">
            <a:off x="3707904" y="213285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19cm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 flipH="1">
            <a:off x="1907704" y="162880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79cm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 flipH="1">
            <a:off x="323528" y="2852936"/>
            <a:ext cx="855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57cm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 flipH="1">
            <a:off x="2483768" y="285293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?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 flipH="1">
            <a:off x="683568" y="4869160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o = 79 + 57 + 79 + 57 + 35 + </a:t>
            </a:r>
            <a:r>
              <a:rPr lang="cs-CZ" dirty="0" err="1" smtClean="0">
                <a:latin typeface="Comic Sans MS" pitchFamily="66" charset="0"/>
              </a:rPr>
              <a:t>35</a:t>
            </a:r>
            <a:endParaRPr lang="cs-CZ" dirty="0" smtClean="0">
              <a:latin typeface="Comic Sans MS" pitchFamily="66" charset="0"/>
            </a:endParaRPr>
          </a:p>
          <a:p>
            <a:r>
              <a:rPr lang="cs-CZ" dirty="0" smtClean="0">
                <a:latin typeface="Comic Sans MS" pitchFamily="66" charset="0"/>
              </a:rPr>
              <a:t>o =  342 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 flipH="1">
            <a:off x="7092280" y="458112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58cm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33" name="TextovéPole 32"/>
          <p:cNvSpPr txBox="1"/>
          <p:nvPr/>
        </p:nvSpPr>
        <p:spPr>
          <a:xfrm flipH="1">
            <a:off x="5220072" y="263691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32cm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 flipH="1">
            <a:off x="6300192" y="3501008"/>
            <a:ext cx="855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46cm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36" name="TextovéPole 35"/>
          <p:cNvSpPr txBox="1"/>
          <p:nvPr/>
        </p:nvSpPr>
        <p:spPr>
          <a:xfrm flipH="1">
            <a:off x="6588224" y="141277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?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 flipH="1">
            <a:off x="4860032" y="4881934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o = 76 + 58 + 46 + 32 + 30 + 90</a:t>
            </a:r>
          </a:p>
          <a:p>
            <a:r>
              <a:rPr lang="cs-CZ" dirty="0" smtClean="0">
                <a:latin typeface="Comic Sans MS" pitchFamily="66" charset="0"/>
              </a:rPr>
              <a:t>o =  332 cm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 flipH="1">
            <a:off x="7740352" y="285293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76cm 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42" name="TextovéPole 41"/>
          <p:cNvSpPr txBox="1"/>
          <p:nvPr/>
        </p:nvSpPr>
        <p:spPr>
          <a:xfrm flipH="1">
            <a:off x="3707904" y="357301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19cm</a:t>
            </a:r>
            <a:endParaRPr lang="cs-CZ" dirty="0">
              <a:latin typeface="Comic Sans MS" pitchFamily="66" charset="0"/>
            </a:endParaRPr>
          </a:p>
        </p:txBody>
      </p:sp>
      <p:cxnSp>
        <p:nvCxnSpPr>
          <p:cNvPr id="44" name="Přímá spojovací čára 43"/>
          <p:cNvCxnSpPr/>
          <p:nvPr/>
        </p:nvCxnSpPr>
        <p:spPr>
          <a:xfrm>
            <a:off x="2761519" y="2729103"/>
            <a:ext cx="0" cy="65073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ovéPole 44"/>
          <p:cNvSpPr txBox="1"/>
          <p:nvPr/>
        </p:nvSpPr>
        <p:spPr>
          <a:xfrm flipH="1">
            <a:off x="683568" y="5445224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nebo </a:t>
            </a:r>
            <a:r>
              <a:rPr lang="cs-CZ" dirty="0">
                <a:solidFill>
                  <a:srgbClr val="FF0000"/>
                </a:solidFill>
                <a:latin typeface="Comic Sans MS" pitchFamily="66" charset="0"/>
              </a:rPr>
              <a:t>útvar doplníme na obdélník</a:t>
            </a:r>
            <a:endParaRPr lang="cs-CZ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o = 2 . (79 + 57) + 2 . 35 = 342cm</a:t>
            </a:r>
            <a:endParaRPr lang="cs-CZ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6" name="TextovéPole 45"/>
          <p:cNvSpPr txBox="1"/>
          <p:nvPr/>
        </p:nvSpPr>
        <p:spPr>
          <a:xfrm flipH="1">
            <a:off x="4860032" y="5445224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nebo </a:t>
            </a:r>
            <a:r>
              <a:rPr lang="cs-CZ" dirty="0">
                <a:solidFill>
                  <a:srgbClr val="FF0000"/>
                </a:solidFill>
                <a:latin typeface="Comic Sans MS" pitchFamily="66" charset="0"/>
              </a:rPr>
              <a:t>útvar doplníme na obdélník</a:t>
            </a:r>
            <a:endParaRPr lang="cs-CZ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o = 2 . (76 + 58 + 32) = 332cm</a:t>
            </a:r>
            <a:endParaRPr lang="cs-CZ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3" name="Přímá spojnice 2"/>
          <p:cNvCxnSpPr>
            <a:stCxn id="40" idx="3"/>
            <a:endCxn id="40" idx="2"/>
          </p:cNvCxnSpPr>
          <p:nvPr/>
        </p:nvCxnSpPr>
        <p:spPr>
          <a:xfrm>
            <a:off x="2770145" y="2723726"/>
            <a:ext cx="1004157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/>
          <p:cNvCxnSpPr/>
          <p:nvPr/>
        </p:nvCxnSpPr>
        <p:spPr>
          <a:xfrm>
            <a:off x="2775755" y="3378014"/>
            <a:ext cx="1004157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0.00023 L 0.11042 0.0002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8" grpId="0"/>
      <p:bldP spid="45" grpId="0"/>
      <p:bldP spid="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Výpočet obsahu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3347864" y="292494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2123728" y="4149080"/>
            <a:ext cx="50405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2051720" y="170080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395536" y="5661248"/>
            <a:ext cx="8352928" cy="95410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Obsah je velikost plochy, kterou čtverec nebo obdélník zabírá. 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027" name="Picture 3" descr="C:\Users\PC3\AppData\Local\Microsoft\Windows\Temporary Internet Files\Content.IE5\U6H3PKKA\MC90029194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0"/>
            <a:ext cx="1512168" cy="1090433"/>
          </a:xfrm>
          <a:prstGeom prst="rect">
            <a:avLst/>
          </a:prstGeom>
          <a:noFill/>
        </p:spPr>
      </p:pic>
      <p:sp>
        <p:nvSpPr>
          <p:cNvPr id="21" name="TextovéPole 20"/>
          <p:cNvSpPr txBox="1"/>
          <p:nvPr/>
        </p:nvSpPr>
        <p:spPr>
          <a:xfrm>
            <a:off x="827584" y="299695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1245344" y="994448"/>
            <a:ext cx="216024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čtverec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5292080" y="985737"/>
            <a:ext cx="216024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obdélník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7740352" y="2895327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6372200" y="4005064"/>
            <a:ext cx="50405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6300192" y="1959223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4788024" y="2967335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5" name="TextovéPole 44"/>
          <p:cNvSpPr txBox="1"/>
          <p:nvPr/>
        </p:nvSpPr>
        <p:spPr>
          <a:xfrm flipH="1">
            <a:off x="1619672" y="4653136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S = 5 . 5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52" name="TextovéPole 51"/>
          <p:cNvSpPr txBox="1"/>
          <p:nvPr/>
        </p:nvSpPr>
        <p:spPr>
          <a:xfrm flipH="1">
            <a:off x="5508104" y="4581128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S = 7 . 4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53" name="TextovéPole 52"/>
          <p:cNvSpPr txBox="1"/>
          <p:nvPr/>
        </p:nvSpPr>
        <p:spPr>
          <a:xfrm flipH="1">
            <a:off x="5494384" y="5085184"/>
            <a:ext cx="2461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  <a:latin typeface="Comic Sans MS" pitchFamily="66" charset="0"/>
              </a:rPr>
              <a:t>S = a . b</a:t>
            </a:r>
            <a:endParaRPr lang="cs-CZ" sz="2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" name="Obdélník 29"/>
          <p:cNvSpPr/>
          <p:nvPr/>
        </p:nvSpPr>
        <p:spPr>
          <a:xfrm>
            <a:off x="1331640" y="3755132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Obdélník 30"/>
          <p:cNvSpPr/>
          <p:nvPr/>
        </p:nvSpPr>
        <p:spPr>
          <a:xfrm>
            <a:off x="1691680" y="3393281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Obdélník 31"/>
          <p:cNvSpPr/>
          <p:nvPr/>
        </p:nvSpPr>
        <p:spPr>
          <a:xfrm>
            <a:off x="1691680" y="3755132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Obdélník 35"/>
          <p:cNvSpPr/>
          <p:nvPr/>
        </p:nvSpPr>
        <p:spPr>
          <a:xfrm>
            <a:off x="2051720" y="3395092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Obdélník 37"/>
          <p:cNvSpPr/>
          <p:nvPr/>
        </p:nvSpPr>
        <p:spPr>
          <a:xfrm>
            <a:off x="2051720" y="3755132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Obdélník 39"/>
          <p:cNvSpPr/>
          <p:nvPr/>
        </p:nvSpPr>
        <p:spPr>
          <a:xfrm>
            <a:off x="2411760" y="3395092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Obdélník 53"/>
          <p:cNvSpPr/>
          <p:nvPr/>
        </p:nvSpPr>
        <p:spPr>
          <a:xfrm>
            <a:off x="2411760" y="3755132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Obdélník 54"/>
          <p:cNvSpPr/>
          <p:nvPr/>
        </p:nvSpPr>
        <p:spPr>
          <a:xfrm>
            <a:off x="2771800" y="3755132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Obdélník 55"/>
          <p:cNvSpPr/>
          <p:nvPr/>
        </p:nvSpPr>
        <p:spPr>
          <a:xfrm>
            <a:off x="2771800" y="3395092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Obdélník 56"/>
          <p:cNvSpPr/>
          <p:nvPr/>
        </p:nvSpPr>
        <p:spPr>
          <a:xfrm>
            <a:off x="1331640" y="3393281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Obdélník 57"/>
          <p:cNvSpPr/>
          <p:nvPr/>
        </p:nvSpPr>
        <p:spPr>
          <a:xfrm>
            <a:off x="1691680" y="304038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Obdélník 58"/>
          <p:cNvSpPr/>
          <p:nvPr/>
        </p:nvSpPr>
        <p:spPr>
          <a:xfrm>
            <a:off x="2051720" y="304038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Obdélník 59"/>
          <p:cNvSpPr/>
          <p:nvPr/>
        </p:nvSpPr>
        <p:spPr>
          <a:xfrm>
            <a:off x="2411760" y="304038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1" name="Obdélník 60"/>
          <p:cNvSpPr/>
          <p:nvPr/>
        </p:nvSpPr>
        <p:spPr>
          <a:xfrm>
            <a:off x="1691680" y="268034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2" name="Obdélník 61"/>
          <p:cNvSpPr/>
          <p:nvPr/>
        </p:nvSpPr>
        <p:spPr>
          <a:xfrm>
            <a:off x="2771800" y="304038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3" name="Obdélník 62"/>
          <p:cNvSpPr/>
          <p:nvPr/>
        </p:nvSpPr>
        <p:spPr>
          <a:xfrm>
            <a:off x="1331640" y="268034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4" name="Obdélník 63"/>
          <p:cNvSpPr/>
          <p:nvPr/>
        </p:nvSpPr>
        <p:spPr>
          <a:xfrm>
            <a:off x="1331640" y="304038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Obdélník 64"/>
          <p:cNvSpPr/>
          <p:nvPr/>
        </p:nvSpPr>
        <p:spPr>
          <a:xfrm>
            <a:off x="1691680" y="232030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6" name="Obdélník 65"/>
          <p:cNvSpPr/>
          <p:nvPr/>
        </p:nvSpPr>
        <p:spPr>
          <a:xfrm>
            <a:off x="1331640" y="232030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Obdélník 66"/>
          <p:cNvSpPr/>
          <p:nvPr/>
        </p:nvSpPr>
        <p:spPr>
          <a:xfrm>
            <a:off x="2771800" y="268034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Obdélník 67"/>
          <p:cNvSpPr/>
          <p:nvPr/>
        </p:nvSpPr>
        <p:spPr>
          <a:xfrm>
            <a:off x="2411760" y="267977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9" name="Obdélník 68"/>
          <p:cNvSpPr/>
          <p:nvPr/>
        </p:nvSpPr>
        <p:spPr>
          <a:xfrm>
            <a:off x="2051720" y="268034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3" name="Obdélník 72"/>
          <p:cNvSpPr/>
          <p:nvPr/>
        </p:nvSpPr>
        <p:spPr>
          <a:xfrm>
            <a:off x="2771800" y="232030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Obdélník 73"/>
          <p:cNvSpPr/>
          <p:nvPr/>
        </p:nvSpPr>
        <p:spPr>
          <a:xfrm>
            <a:off x="2411760" y="232030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5" name="Obdélník 74"/>
          <p:cNvSpPr/>
          <p:nvPr/>
        </p:nvSpPr>
        <p:spPr>
          <a:xfrm>
            <a:off x="2051720" y="232030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1347054" y="2334224"/>
            <a:ext cx="1800000" cy="18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4" name="TextovéPole 83"/>
          <p:cNvSpPr txBox="1"/>
          <p:nvPr/>
        </p:nvSpPr>
        <p:spPr>
          <a:xfrm flipH="1">
            <a:off x="1619672" y="5085184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  <a:latin typeface="Comic Sans MS" pitchFamily="66" charset="0"/>
              </a:rPr>
              <a:t>S = a . a</a:t>
            </a:r>
            <a:endParaRPr lang="cs-CZ" sz="2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5" name="Obdélník 84"/>
          <p:cNvSpPr/>
          <p:nvPr/>
        </p:nvSpPr>
        <p:spPr>
          <a:xfrm>
            <a:off x="5508104" y="3531600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6" name="Obdélník 85"/>
          <p:cNvSpPr/>
          <p:nvPr/>
        </p:nvSpPr>
        <p:spPr>
          <a:xfrm>
            <a:off x="5868144" y="3530192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7" name="Obdélník 86"/>
          <p:cNvSpPr/>
          <p:nvPr/>
        </p:nvSpPr>
        <p:spPr>
          <a:xfrm>
            <a:off x="6228184" y="3530192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8" name="Obdélník 87"/>
          <p:cNvSpPr/>
          <p:nvPr/>
        </p:nvSpPr>
        <p:spPr>
          <a:xfrm>
            <a:off x="6588224" y="3530192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9" name="Obdélník 88"/>
          <p:cNvSpPr/>
          <p:nvPr/>
        </p:nvSpPr>
        <p:spPr>
          <a:xfrm>
            <a:off x="5148064" y="3530152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0" name="Obdélník 89"/>
          <p:cNvSpPr/>
          <p:nvPr/>
        </p:nvSpPr>
        <p:spPr>
          <a:xfrm>
            <a:off x="5508104" y="317548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1" name="Obdélník 90"/>
          <p:cNvSpPr/>
          <p:nvPr/>
        </p:nvSpPr>
        <p:spPr>
          <a:xfrm>
            <a:off x="5868144" y="317548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2" name="Obdélník 91"/>
          <p:cNvSpPr/>
          <p:nvPr/>
        </p:nvSpPr>
        <p:spPr>
          <a:xfrm>
            <a:off x="6228184" y="317548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3" name="Obdélník 92"/>
          <p:cNvSpPr/>
          <p:nvPr/>
        </p:nvSpPr>
        <p:spPr>
          <a:xfrm>
            <a:off x="5508104" y="281544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4" name="Obdélník 93"/>
          <p:cNvSpPr/>
          <p:nvPr/>
        </p:nvSpPr>
        <p:spPr>
          <a:xfrm>
            <a:off x="6588224" y="317548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5" name="Obdélník 94"/>
          <p:cNvSpPr/>
          <p:nvPr/>
        </p:nvSpPr>
        <p:spPr>
          <a:xfrm>
            <a:off x="5148064" y="281544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6" name="Obdélník 95"/>
          <p:cNvSpPr/>
          <p:nvPr/>
        </p:nvSpPr>
        <p:spPr>
          <a:xfrm>
            <a:off x="5148064" y="317548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7" name="Obdélník 96"/>
          <p:cNvSpPr/>
          <p:nvPr/>
        </p:nvSpPr>
        <p:spPr>
          <a:xfrm>
            <a:off x="5508104" y="2457786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8" name="Obdélník 97"/>
          <p:cNvSpPr/>
          <p:nvPr/>
        </p:nvSpPr>
        <p:spPr>
          <a:xfrm>
            <a:off x="5148064" y="2457786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9" name="Obdélník 98"/>
          <p:cNvSpPr/>
          <p:nvPr/>
        </p:nvSpPr>
        <p:spPr>
          <a:xfrm>
            <a:off x="6588224" y="281544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0" name="Obdélník 99"/>
          <p:cNvSpPr/>
          <p:nvPr/>
        </p:nvSpPr>
        <p:spPr>
          <a:xfrm>
            <a:off x="6228184" y="281487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1" name="Obdélník 100"/>
          <p:cNvSpPr/>
          <p:nvPr/>
        </p:nvSpPr>
        <p:spPr>
          <a:xfrm>
            <a:off x="5868144" y="2815445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" name="Obdélník 101"/>
          <p:cNvSpPr/>
          <p:nvPr/>
        </p:nvSpPr>
        <p:spPr>
          <a:xfrm>
            <a:off x="6588224" y="2457786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3" name="Obdélník 102"/>
          <p:cNvSpPr/>
          <p:nvPr/>
        </p:nvSpPr>
        <p:spPr>
          <a:xfrm>
            <a:off x="6228184" y="2457786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4" name="Obdélník 103"/>
          <p:cNvSpPr/>
          <p:nvPr/>
        </p:nvSpPr>
        <p:spPr>
          <a:xfrm>
            <a:off x="5868144" y="2457786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5" name="Obdélník 104"/>
          <p:cNvSpPr/>
          <p:nvPr/>
        </p:nvSpPr>
        <p:spPr>
          <a:xfrm>
            <a:off x="6948304" y="3531394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6" name="Obdélník 105"/>
          <p:cNvSpPr/>
          <p:nvPr/>
        </p:nvSpPr>
        <p:spPr>
          <a:xfrm>
            <a:off x="7308344" y="3531394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7" name="Obdélník 106"/>
          <p:cNvSpPr/>
          <p:nvPr/>
        </p:nvSpPr>
        <p:spPr>
          <a:xfrm>
            <a:off x="6948304" y="3174306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8" name="Obdélník 107"/>
          <p:cNvSpPr/>
          <p:nvPr/>
        </p:nvSpPr>
        <p:spPr>
          <a:xfrm>
            <a:off x="7308344" y="3174306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9" name="Obdélník 108"/>
          <p:cNvSpPr/>
          <p:nvPr/>
        </p:nvSpPr>
        <p:spPr>
          <a:xfrm>
            <a:off x="7308344" y="2814266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0" name="Obdélník 109"/>
          <p:cNvSpPr/>
          <p:nvPr/>
        </p:nvSpPr>
        <p:spPr>
          <a:xfrm>
            <a:off x="6948304" y="2816077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1" name="Obdélník 110"/>
          <p:cNvSpPr/>
          <p:nvPr/>
        </p:nvSpPr>
        <p:spPr>
          <a:xfrm>
            <a:off x="7308344" y="2457221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2" name="Obdélník 111"/>
          <p:cNvSpPr/>
          <p:nvPr/>
        </p:nvSpPr>
        <p:spPr>
          <a:xfrm>
            <a:off x="6948304" y="2457221"/>
            <a:ext cx="360000" cy="36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délník 36"/>
          <p:cNvSpPr/>
          <p:nvPr/>
        </p:nvSpPr>
        <p:spPr>
          <a:xfrm>
            <a:off x="5148064" y="2463279"/>
            <a:ext cx="2520000" cy="14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500"/>
                            </p:stCondLst>
                            <p:childTnLst>
                              <p:par>
                                <p:cTn id="1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5" grpId="0"/>
      <p:bldP spid="52" grpId="0"/>
      <p:bldP spid="30" grpId="0" animBg="1"/>
      <p:bldP spid="31" grpId="0" animBg="1"/>
      <p:bldP spid="32" grpId="0" animBg="1"/>
      <p:bldP spid="36" grpId="0" animBg="1"/>
      <p:bldP spid="38" grpId="0" animBg="1"/>
      <p:bldP spid="40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3" grpId="0" animBg="1"/>
      <p:bldP spid="74" grpId="0" animBg="1"/>
      <p:bldP spid="75" grpId="0" animBg="1"/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13896</TotalTime>
  <Words>858</Words>
  <Application>Microsoft Office PowerPoint</Application>
  <PresentationFormat>Předvádění na obrazovce (4:3)</PresentationFormat>
  <Paragraphs>269</Paragraphs>
  <Slides>14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PC3</cp:lastModifiedBy>
  <cp:revision>267</cp:revision>
  <dcterms:created xsi:type="dcterms:W3CDTF">2012-09-23T08:27:50Z</dcterms:created>
  <dcterms:modified xsi:type="dcterms:W3CDTF">2014-04-28T18:21:16Z</dcterms:modified>
</cp:coreProperties>
</file>