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5" r:id="rId2"/>
    <p:sldId id="266" r:id="rId3"/>
    <p:sldId id="329" r:id="rId4"/>
    <p:sldId id="341" r:id="rId5"/>
    <p:sldId id="343" r:id="rId6"/>
    <p:sldId id="344" r:id="rId7"/>
    <p:sldId id="346" r:id="rId8"/>
    <p:sldId id="347" r:id="rId9"/>
    <p:sldId id="348" r:id="rId10"/>
    <p:sldId id="349" r:id="rId11"/>
    <p:sldId id="350" r:id="rId12"/>
    <p:sldId id="354" r:id="rId13"/>
    <p:sldId id="351" r:id="rId14"/>
    <p:sldId id="29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08" autoAdjust="0"/>
    <p:restoredTop sz="95669" autoAdjust="0"/>
  </p:normalViewPr>
  <p:slideViewPr>
    <p:cSldViewPr>
      <p:cViewPr varScale="1">
        <p:scale>
          <a:sx n="67" d="100"/>
          <a:sy n="67" d="100"/>
        </p:scale>
        <p:origin x="-9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14.4.2014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Je tento útvar souměrný podle dané osy souměrnosti?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220072" y="350100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</a:t>
            </a:r>
            <a:endParaRPr lang="cs-CZ" sz="2800" baseline="-25000" dirty="0">
              <a:latin typeface="Comic Sans MS" pitchFamily="66" charset="0"/>
            </a:endParaRPr>
          </a:p>
        </p:txBody>
      </p:sp>
      <p:pic>
        <p:nvPicPr>
          <p:cNvPr id="12" name="Picture 5" descr="C:\Users\PC3\AppData\Local\Microsoft\Windows\Temporary Internet Files\Content.IE5\AS3TIK23\dglxasset[2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437112"/>
            <a:ext cx="1968500" cy="1825625"/>
          </a:xfrm>
          <a:prstGeom prst="rect">
            <a:avLst/>
          </a:prstGeom>
          <a:noFill/>
        </p:spPr>
      </p:pic>
      <p:sp>
        <p:nvSpPr>
          <p:cNvPr id="9" name="Není rovno 8"/>
          <p:cNvSpPr/>
          <p:nvPr/>
        </p:nvSpPr>
        <p:spPr>
          <a:xfrm>
            <a:off x="611560" y="2060848"/>
            <a:ext cx="4968552" cy="3024336"/>
          </a:xfrm>
          <a:prstGeom prst="mathNotEqual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11" name="Přímá spojovací čára 10"/>
          <p:cNvCxnSpPr/>
          <p:nvPr/>
        </p:nvCxnSpPr>
        <p:spPr>
          <a:xfrm flipV="1">
            <a:off x="510408" y="3573016"/>
            <a:ext cx="5357736" cy="568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6444208" y="3717032"/>
            <a:ext cx="216024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Proč?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Zaoblený obdélník 64"/>
          <p:cNvSpPr/>
          <p:nvPr/>
        </p:nvSpPr>
        <p:spPr>
          <a:xfrm>
            <a:off x="207648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Co bude obrazem úsečky AB v osové souměrnosti s osou o?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5508104" y="1556792"/>
            <a:ext cx="3240000" cy="310854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Přeneseme postupně body A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B přes osu o – sestrojíme jejich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obraz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v osové souměrnosti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osou o.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2195736" y="573325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</a:t>
            </a:r>
            <a:endParaRPr lang="cs-CZ" sz="2800" baseline="-25000" dirty="0">
              <a:latin typeface="Comic Sans MS" pitchFamily="66" charset="0"/>
            </a:endParaRPr>
          </a:p>
        </p:txBody>
      </p:sp>
      <p:cxnSp>
        <p:nvCxnSpPr>
          <p:cNvPr id="30" name="Přímá spojovací čára 29"/>
          <p:cNvCxnSpPr/>
          <p:nvPr/>
        </p:nvCxnSpPr>
        <p:spPr>
          <a:xfrm flipH="1" flipV="1">
            <a:off x="2612708" y="1124744"/>
            <a:ext cx="15076" cy="5184576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683568" y="407707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B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043608" y="148478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pSp>
        <p:nvGrpSpPr>
          <p:cNvPr id="15" name="Skupina 90"/>
          <p:cNvGrpSpPr/>
          <p:nvPr/>
        </p:nvGrpSpPr>
        <p:grpSpPr>
          <a:xfrm rot="10800000">
            <a:off x="843020" y="0"/>
            <a:ext cx="3528392" cy="4328335"/>
            <a:chOff x="4583250" y="-1790590"/>
            <a:chExt cx="3312356" cy="3972066"/>
          </a:xfrm>
        </p:grpSpPr>
        <p:grpSp>
          <p:nvGrpSpPr>
            <p:cNvPr id="17" name="Skupina 67"/>
            <p:cNvGrpSpPr/>
            <p:nvPr/>
          </p:nvGrpSpPr>
          <p:grpSpPr>
            <a:xfrm>
              <a:off x="4583250" y="-1790590"/>
              <a:ext cx="3312356" cy="3972066"/>
              <a:chOff x="4583250" y="-1790590"/>
              <a:chExt cx="3312356" cy="3972066"/>
            </a:xfrm>
          </p:grpSpPr>
          <p:sp>
            <p:nvSpPr>
              <p:cNvPr id="22" name="Pravoúhlý trojúhelník 21"/>
              <p:cNvSpPr/>
              <p:nvPr/>
            </p:nvSpPr>
            <p:spPr>
              <a:xfrm rot="8100000">
                <a:off x="4583250" y="-1130879"/>
                <a:ext cx="3312356" cy="3312355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23" name="Přímá spojovací čára 22"/>
              <p:cNvCxnSpPr>
                <a:stCxn id="22" idx="2"/>
                <a:endCxn id="22" idx="5"/>
              </p:cNvCxnSpPr>
              <p:nvPr/>
            </p:nvCxnSpPr>
            <p:spPr>
              <a:xfrm rot="10800000" flipH="1" flipV="1">
                <a:off x="6212524" y="-1790590"/>
                <a:ext cx="26904" cy="2315889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Pravoúhlý trojúhelník 24"/>
              <p:cNvSpPr/>
              <p:nvPr/>
            </p:nvSpPr>
            <p:spPr>
              <a:xfrm flipH="1">
                <a:off x="4859463" y="-898153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20" name="Pravoúhlý trojúhelník 19"/>
            <p:cNvSpPr/>
            <p:nvPr/>
          </p:nvSpPr>
          <p:spPr>
            <a:xfrm>
              <a:off x="6585120" y="-897017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29" name="Přímá spojovací čára 28"/>
          <p:cNvCxnSpPr/>
          <p:nvPr/>
        </p:nvCxnSpPr>
        <p:spPr>
          <a:xfrm>
            <a:off x="1547664" y="1758748"/>
            <a:ext cx="3581742" cy="51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Skupina 90"/>
          <p:cNvGrpSpPr/>
          <p:nvPr/>
        </p:nvGrpSpPr>
        <p:grpSpPr>
          <a:xfrm rot="10800000">
            <a:off x="854352" y="2707768"/>
            <a:ext cx="3528392" cy="4328379"/>
            <a:chOff x="4559406" y="-1068400"/>
            <a:chExt cx="3312356" cy="3972106"/>
          </a:xfrm>
        </p:grpSpPr>
        <p:grpSp>
          <p:nvGrpSpPr>
            <p:cNvPr id="32" name="Skupina 67"/>
            <p:cNvGrpSpPr/>
            <p:nvPr/>
          </p:nvGrpSpPr>
          <p:grpSpPr>
            <a:xfrm>
              <a:off x="4559406" y="-1068400"/>
              <a:ext cx="3312356" cy="3972106"/>
              <a:chOff x="4559406" y="-1068400"/>
              <a:chExt cx="3312356" cy="3972106"/>
            </a:xfrm>
          </p:grpSpPr>
          <p:sp>
            <p:nvSpPr>
              <p:cNvPr id="36" name="Pravoúhlý trojúhelník 35"/>
              <p:cNvSpPr/>
              <p:nvPr/>
            </p:nvSpPr>
            <p:spPr>
              <a:xfrm rot="8105734">
                <a:off x="4559406" y="-408649"/>
                <a:ext cx="3312356" cy="3312355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37" name="Přímá spojovací čára 36"/>
              <p:cNvCxnSpPr>
                <a:stCxn id="36" idx="2"/>
                <a:endCxn id="36" idx="5"/>
              </p:cNvCxnSpPr>
              <p:nvPr/>
            </p:nvCxnSpPr>
            <p:spPr>
              <a:xfrm rot="10800000" flipH="1" flipV="1">
                <a:off x="6192631" y="-1068400"/>
                <a:ext cx="22953" cy="2315929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Pravoúhlý trojúhelník 37"/>
              <p:cNvSpPr/>
              <p:nvPr/>
            </p:nvSpPr>
            <p:spPr>
              <a:xfrm flipH="1">
                <a:off x="4859463" y="-198139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35" name="Pravoúhlý trojúhelník 34"/>
            <p:cNvSpPr/>
            <p:nvPr/>
          </p:nvSpPr>
          <p:spPr>
            <a:xfrm>
              <a:off x="6585120" y="-197003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39" name="Přímá spojovací čára 38"/>
          <p:cNvCxnSpPr/>
          <p:nvPr/>
        </p:nvCxnSpPr>
        <p:spPr>
          <a:xfrm>
            <a:off x="323528" y="4487462"/>
            <a:ext cx="4608512" cy="51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 rot="3480000">
            <a:off x="3688088" y="1711745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3707904" y="1383159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A´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49" name="Přímá spojovací čára 48"/>
          <p:cNvCxnSpPr/>
          <p:nvPr/>
        </p:nvCxnSpPr>
        <p:spPr>
          <a:xfrm rot="3600000">
            <a:off x="4209795" y="447892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/>
          <p:cNvSpPr txBox="1"/>
          <p:nvPr/>
        </p:nvSpPr>
        <p:spPr>
          <a:xfrm>
            <a:off x="4139952" y="407707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B´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5508104" y="1340768"/>
            <a:ext cx="3240000" cy="397031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Bodem A vedeme kolmici k ose o. Průsečík kolmice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osou o označíme A</a:t>
            </a:r>
            <a:r>
              <a:rPr lang="cs-CZ" sz="2800" baseline="-25000" dirty="0" smtClean="0">
                <a:solidFill>
                  <a:schemeClr val="tx1"/>
                </a:solidFill>
                <a:latin typeface="Comic Sans MS" pitchFamily="66" charset="0"/>
              </a:rPr>
              <a:t>0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  <a:p>
            <a:pPr algn="ctr"/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endParaRPr lang="cs-CZ" sz="2800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5508104" y="1556792"/>
            <a:ext cx="3240000" cy="35394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Vzdálenost hledaného bodu od osy je stejná jako vzdálenost bodu A od osy. Vzdálenost přeneseme pomocí kružítka. </a:t>
            </a:r>
            <a:endParaRPr lang="cs-CZ" sz="2800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44" name="Oblouk 43"/>
          <p:cNvSpPr/>
          <p:nvPr/>
        </p:nvSpPr>
        <p:spPr>
          <a:xfrm rot="14030609">
            <a:off x="1551412" y="673202"/>
            <a:ext cx="2268000" cy="2268000"/>
          </a:xfrm>
          <a:prstGeom prst="arc">
            <a:avLst>
              <a:gd name="adj1" fmla="val 17252624"/>
              <a:gd name="adj2" fmla="val 2005295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blouk 47"/>
          <p:cNvSpPr/>
          <p:nvPr/>
        </p:nvSpPr>
        <p:spPr>
          <a:xfrm rot="2929728">
            <a:off x="1429628" y="626205"/>
            <a:ext cx="2268000" cy="2268000"/>
          </a:xfrm>
          <a:prstGeom prst="arc">
            <a:avLst>
              <a:gd name="adj1" fmla="val 17176640"/>
              <a:gd name="adj2" fmla="val 2017884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8" name="Skupina 67"/>
          <p:cNvGrpSpPr/>
          <p:nvPr/>
        </p:nvGrpSpPr>
        <p:grpSpPr>
          <a:xfrm>
            <a:off x="2541487" y="1700808"/>
            <a:ext cx="144016" cy="144000"/>
            <a:chOff x="904925" y="4314200"/>
            <a:chExt cx="144016" cy="144000"/>
          </a:xfrm>
        </p:grpSpPr>
        <p:cxnSp>
          <p:nvCxnSpPr>
            <p:cNvPr id="56" name="Přímá spojovací čára 55"/>
            <p:cNvCxnSpPr/>
            <p:nvPr/>
          </p:nvCxnSpPr>
          <p:spPr>
            <a:xfrm rot="2700000">
              <a:off x="976933" y="431543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ovací čára 57"/>
            <p:cNvCxnSpPr/>
            <p:nvPr/>
          </p:nvCxnSpPr>
          <p:spPr>
            <a:xfrm rot="2700000">
              <a:off x="904941" y="4386200"/>
              <a:ext cx="14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Oblouk 68"/>
          <p:cNvSpPr/>
          <p:nvPr/>
        </p:nvSpPr>
        <p:spPr>
          <a:xfrm rot="13576129">
            <a:off x="1038964" y="3194615"/>
            <a:ext cx="2700000" cy="2700000"/>
          </a:xfrm>
          <a:prstGeom prst="arc">
            <a:avLst>
              <a:gd name="adj1" fmla="val 17639277"/>
              <a:gd name="adj2" fmla="val 2024169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Oblouk 69"/>
          <p:cNvSpPr/>
          <p:nvPr/>
        </p:nvSpPr>
        <p:spPr>
          <a:xfrm rot="3073836">
            <a:off x="1502008" y="3184823"/>
            <a:ext cx="2700000" cy="2700000"/>
          </a:xfrm>
          <a:prstGeom prst="arc">
            <a:avLst>
              <a:gd name="adj1" fmla="val 16984520"/>
              <a:gd name="adj2" fmla="val 1991076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1" name="Skupina 70"/>
          <p:cNvGrpSpPr/>
          <p:nvPr/>
        </p:nvGrpSpPr>
        <p:grpSpPr>
          <a:xfrm>
            <a:off x="2542511" y="4438097"/>
            <a:ext cx="144016" cy="144000"/>
            <a:chOff x="904925" y="4314200"/>
            <a:chExt cx="144016" cy="144000"/>
          </a:xfrm>
        </p:grpSpPr>
        <p:cxnSp>
          <p:nvCxnSpPr>
            <p:cNvPr id="72" name="Přímá spojovací čára 71"/>
            <p:cNvCxnSpPr/>
            <p:nvPr/>
          </p:nvCxnSpPr>
          <p:spPr>
            <a:xfrm rot="2700000">
              <a:off x="976933" y="431543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římá spojovací čára 72"/>
            <p:cNvCxnSpPr/>
            <p:nvPr/>
          </p:nvCxnSpPr>
          <p:spPr>
            <a:xfrm rot="2700000">
              <a:off x="904941" y="4386200"/>
              <a:ext cx="14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Přímá spojovací čára 50"/>
          <p:cNvCxnSpPr/>
          <p:nvPr/>
        </p:nvCxnSpPr>
        <p:spPr>
          <a:xfrm flipH="1">
            <a:off x="1043608" y="1772816"/>
            <a:ext cx="504056" cy="27363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ovací čára 54"/>
          <p:cNvCxnSpPr/>
          <p:nvPr/>
        </p:nvCxnSpPr>
        <p:spPr>
          <a:xfrm rot="2520000" flipV="1">
            <a:off x="969098" y="4455441"/>
            <a:ext cx="144000" cy="720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ovací čára 60"/>
          <p:cNvCxnSpPr/>
          <p:nvPr/>
        </p:nvCxnSpPr>
        <p:spPr>
          <a:xfrm rot="2640000" flipV="1">
            <a:off x="1478879" y="1731119"/>
            <a:ext cx="144000" cy="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ovací čára 63"/>
          <p:cNvCxnSpPr/>
          <p:nvPr/>
        </p:nvCxnSpPr>
        <p:spPr>
          <a:xfrm>
            <a:off x="3703362" y="1763290"/>
            <a:ext cx="504000" cy="2808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ovéPole 46"/>
          <p:cNvSpPr txBox="1"/>
          <p:nvPr/>
        </p:nvSpPr>
        <p:spPr>
          <a:xfrm>
            <a:off x="2627784" y="1383159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0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5436096" y="1556792"/>
            <a:ext cx="3240000" cy="397031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Stejným způsobem sestrojíme obraz bodu B.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Obrazem úsečky AB je úsečka A´B´. </a:t>
            </a:r>
          </a:p>
          <a:p>
            <a:pPr algn="ctr"/>
            <a:endParaRPr lang="cs-CZ" sz="2800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2627784" y="443711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B</a:t>
            </a:r>
            <a:r>
              <a:rPr lang="cs-CZ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0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6" grpId="0"/>
      <p:bldP spid="50" grpId="0"/>
      <p:bldP spid="52" grpId="0" animBg="1"/>
      <p:bldP spid="60" grpId="0" animBg="1"/>
      <p:bldP spid="44" grpId="0" animBg="1"/>
      <p:bldP spid="44" grpId="1" animBg="1"/>
      <p:bldP spid="48" grpId="0" animBg="1"/>
      <p:bldP spid="48" grpId="1" animBg="1"/>
      <p:bldP spid="69" grpId="0" animBg="1"/>
      <p:bldP spid="69" grpId="1" animBg="1"/>
      <p:bldP spid="70" grpId="0" animBg="1"/>
      <p:bldP spid="70" grpId="1" animBg="1"/>
      <p:bldP spid="47" grpId="0"/>
      <p:bldP spid="53" grpId="0" animBg="1"/>
      <p:bldP spid="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Zaoblený obdélník 56"/>
          <p:cNvSpPr/>
          <p:nvPr/>
        </p:nvSpPr>
        <p:spPr>
          <a:xfrm>
            <a:off x="237452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Dokresli útvar tak, aby byl osově souměrný podle osy o.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5508104" y="1124744"/>
            <a:ext cx="3096344" cy="267765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Přeneseme body C a B přes osu o – sestrojíme jejich obraz v osové souměrnosti s osou o.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2195736" y="573325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</a:t>
            </a:r>
            <a:endParaRPr lang="cs-CZ" sz="2800" baseline="-25000" dirty="0">
              <a:latin typeface="Comic Sans MS" pitchFamily="66" charset="0"/>
            </a:endParaRPr>
          </a:p>
        </p:txBody>
      </p:sp>
      <p:cxnSp>
        <p:nvCxnSpPr>
          <p:cNvPr id="30" name="Přímá spojovací čára 29"/>
          <p:cNvCxnSpPr/>
          <p:nvPr/>
        </p:nvCxnSpPr>
        <p:spPr>
          <a:xfrm flipH="1" flipV="1">
            <a:off x="2612708" y="1124744"/>
            <a:ext cx="15076" cy="5184576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6" y="4983559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251520" y="234888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B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1" name="Tvar L 20"/>
          <p:cNvSpPr/>
          <p:nvPr/>
        </p:nvSpPr>
        <p:spPr>
          <a:xfrm rot="18932770">
            <a:off x="1096246" y="1321399"/>
            <a:ext cx="3036113" cy="3036113"/>
          </a:xfrm>
          <a:prstGeom prst="corne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2627784" y="1139032"/>
            <a:ext cx="2246536" cy="4248472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1187624" y="141277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C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195736" y="270892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D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pSp>
        <p:nvGrpSpPr>
          <p:cNvPr id="2" name="Skupina 90"/>
          <p:cNvGrpSpPr/>
          <p:nvPr/>
        </p:nvGrpSpPr>
        <p:grpSpPr>
          <a:xfrm rot="10800000">
            <a:off x="841652" y="752"/>
            <a:ext cx="3528392" cy="4328379"/>
            <a:chOff x="4571328" y="1282107"/>
            <a:chExt cx="3312356" cy="3972106"/>
          </a:xfrm>
        </p:grpSpPr>
        <p:grpSp>
          <p:nvGrpSpPr>
            <p:cNvPr id="3" name="Skupina 67"/>
            <p:cNvGrpSpPr/>
            <p:nvPr/>
          </p:nvGrpSpPr>
          <p:grpSpPr>
            <a:xfrm>
              <a:off x="4571328" y="1282107"/>
              <a:ext cx="3312356" cy="3972106"/>
              <a:chOff x="4571328" y="1282107"/>
              <a:chExt cx="3312356" cy="3972106"/>
            </a:xfrm>
          </p:grpSpPr>
          <p:sp>
            <p:nvSpPr>
              <p:cNvPr id="22" name="Pravoúhlý trojúhelník 21"/>
              <p:cNvSpPr/>
              <p:nvPr/>
            </p:nvSpPr>
            <p:spPr>
              <a:xfrm rot="8105734">
                <a:off x="4571328" y="1941858"/>
                <a:ext cx="3312356" cy="3312355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23" name="Přímá spojovací čára 22"/>
              <p:cNvCxnSpPr>
                <a:stCxn id="22" idx="2"/>
                <a:endCxn id="22" idx="5"/>
              </p:cNvCxnSpPr>
              <p:nvPr/>
            </p:nvCxnSpPr>
            <p:spPr>
              <a:xfrm rot="10800000" flipH="1" flipV="1">
                <a:off x="6204553" y="1282107"/>
                <a:ext cx="22953" cy="2315929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Pravoúhlý trojúhelník 24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20" name="Pravoúhlý trojúhelník 19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29" name="Přímá spojovací čára 28"/>
          <p:cNvCxnSpPr/>
          <p:nvPr/>
        </p:nvCxnSpPr>
        <p:spPr>
          <a:xfrm>
            <a:off x="1547664" y="1758748"/>
            <a:ext cx="3581742" cy="51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Skupina 90"/>
          <p:cNvGrpSpPr/>
          <p:nvPr/>
        </p:nvGrpSpPr>
        <p:grpSpPr>
          <a:xfrm rot="10800000">
            <a:off x="841652" y="1052736"/>
            <a:ext cx="3528392" cy="4328379"/>
            <a:chOff x="4571328" y="1282107"/>
            <a:chExt cx="3312356" cy="3972106"/>
          </a:xfrm>
        </p:grpSpPr>
        <p:grpSp>
          <p:nvGrpSpPr>
            <p:cNvPr id="5" name="Skupina 67"/>
            <p:cNvGrpSpPr/>
            <p:nvPr/>
          </p:nvGrpSpPr>
          <p:grpSpPr>
            <a:xfrm>
              <a:off x="4571328" y="1282107"/>
              <a:ext cx="3312356" cy="3972106"/>
              <a:chOff x="4571328" y="1282107"/>
              <a:chExt cx="3312356" cy="3972106"/>
            </a:xfrm>
          </p:grpSpPr>
          <p:sp>
            <p:nvSpPr>
              <p:cNvPr id="36" name="Pravoúhlý trojúhelník 35"/>
              <p:cNvSpPr/>
              <p:nvPr/>
            </p:nvSpPr>
            <p:spPr>
              <a:xfrm rot="8105734">
                <a:off x="4571328" y="1941858"/>
                <a:ext cx="3312356" cy="3312355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37" name="Přímá spojovací čára 36"/>
              <p:cNvCxnSpPr>
                <a:stCxn id="36" idx="2"/>
                <a:endCxn id="36" idx="5"/>
              </p:cNvCxnSpPr>
              <p:nvPr/>
            </p:nvCxnSpPr>
            <p:spPr>
              <a:xfrm rot="10800000" flipH="1" flipV="1">
                <a:off x="6204553" y="1282107"/>
                <a:ext cx="22953" cy="2315929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Pravoúhlý trojúhelník 37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35" name="Pravoúhlý trojúhelník 34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39" name="Přímá spojovací čára 38"/>
          <p:cNvCxnSpPr/>
          <p:nvPr/>
        </p:nvCxnSpPr>
        <p:spPr>
          <a:xfrm>
            <a:off x="467544" y="2815542"/>
            <a:ext cx="4608512" cy="51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>
            <a:off x="3693836" y="1686764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3707904" y="1383159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C´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49" name="Přímá spojovací čára 48"/>
          <p:cNvCxnSpPr/>
          <p:nvPr/>
        </p:nvCxnSpPr>
        <p:spPr>
          <a:xfrm>
            <a:off x="4758220" y="2722988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/>
          <p:cNvSpPr txBox="1"/>
          <p:nvPr/>
        </p:nvSpPr>
        <p:spPr>
          <a:xfrm>
            <a:off x="4716016" y="234888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B´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5508104" y="1196752"/>
            <a:ext cx="3168352" cy="35394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Body A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D přenášet nemusíme – jejich obraz je totožný se vzorem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A=A´; D=D´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Jsou to </a:t>
            </a:r>
            <a:r>
              <a:rPr lang="cs-CZ" sz="2800" dirty="0" err="1" smtClean="0">
                <a:solidFill>
                  <a:srgbClr val="FF0000"/>
                </a:solidFill>
                <a:latin typeface="Comic Sans MS" pitchFamily="66" charset="0"/>
              </a:rPr>
              <a:t>samodružné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body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2599648" y="498337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=A´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2613716" y="269652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=D´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3635896" y="4725144"/>
            <a:ext cx="5040560" cy="181588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Bod B je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vzor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, bod B´je jeho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obraz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v osové souměrnosti. Body B a B´jsou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souměrně sdružené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podle osy o.</a:t>
            </a:r>
            <a:endParaRPr lang="cs-CZ" sz="2800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44" name="Oblouk 43"/>
          <p:cNvSpPr/>
          <p:nvPr/>
        </p:nvSpPr>
        <p:spPr>
          <a:xfrm rot="14030609">
            <a:off x="1551412" y="673202"/>
            <a:ext cx="2268000" cy="2268000"/>
          </a:xfrm>
          <a:prstGeom prst="arc">
            <a:avLst>
              <a:gd name="adj1" fmla="val 16671309"/>
              <a:gd name="adj2" fmla="val 2027595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blouk 47"/>
          <p:cNvSpPr/>
          <p:nvPr/>
        </p:nvSpPr>
        <p:spPr>
          <a:xfrm rot="2929728">
            <a:off x="1424864" y="626205"/>
            <a:ext cx="2268000" cy="2268000"/>
          </a:xfrm>
          <a:prstGeom prst="arc">
            <a:avLst>
              <a:gd name="adj1" fmla="val 16542942"/>
              <a:gd name="adj2" fmla="val 2057778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" name="Skupina 67"/>
          <p:cNvGrpSpPr/>
          <p:nvPr/>
        </p:nvGrpSpPr>
        <p:grpSpPr>
          <a:xfrm>
            <a:off x="2541487" y="1700808"/>
            <a:ext cx="144016" cy="144000"/>
            <a:chOff x="904925" y="4314200"/>
            <a:chExt cx="144016" cy="144000"/>
          </a:xfrm>
        </p:grpSpPr>
        <p:cxnSp>
          <p:nvCxnSpPr>
            <p:cNvPr id="56" name="Přímá spojovací čára 55"/>
            <p:cNvCxnSpPr/>
            <p:nvPr/>
          </p:nvCxnSpPr>
          <p:spPr>
            <a:xfrm rot="2700000">
              <a:off x="976933" y="431543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ovací čára 57"/>
            <p:cNvCxnSpPr/>
            <p:nvPr/>
          </p:nvCxnSpPr>
          <p:spPr>
            <a:xfrm rot="2700000">
              <a:off x="904941" y="4386200"/>
              <a:ext cx="14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Oblouk 68"/>
          <p:cNvSpPr/>
          <p:nvPr/>
        </p:nvSpPr>
        <p:spPr>
          <a:xfrm rot="13576129">
            <a:off x="463471" y="1509855"/>
            <a:ext cx="2700000" cy="2700000"/>
          </a:xfrm>
          <a:prstGeom prst="arc">
            <a:avLst>
              <a:gd name="adj1" fmla="val 16788330"/>
              <a:gd name="adj2" fmla="val 2052006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Oblouk 69"/>
          <p:cNvSpPr/>
          <p:nvPr/>
        </p:nvSpPr>
        <p:spPr>
          <a:xfrm rot="3073836">
            <a:off x="2058456" y="1528640"/>
            <a:ext cx="2700000" cy="2700000"/>
          </a:xfrm>
          <a:prstGeom prst="arc">
            <a:avLst>
              <a:gd name="adj1" fmla="val 16559439"/>
              <a:gd name="adj2" fmla="val 2043606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" name="Skupina 70"/>
          <p:cNvGrpSpPr/>
          <p:nvPr/>
        </p:nvGrpSpPr>
        <p:grpSpPr>
          <a:xfrm>
            <a:off x="2536161" y="2761313"/>
            <a:ext cx="144016" cy="144000"/>
            <a:chOff x="904925" y="4314200"/>
            <a:chExt cx="144016" cy="144000"/>
          </a:xfrm>
        </p:grpSpPr>
        <p:cxnSp>
          <p:nvCxnSpPr>
            <p:cNvPr id="72" name="Přímá spojovací čára 71"/>
            <p:cNvCxnSpPr/>
            <p:nvPr/>
          </p:nvCxnSpPr>
          <p:spPr>
            <a:xfrm rot="2700000">
              <a:off x="976933" y="431543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římá spojovací čára 72"/>
            <p:cNvCxnSpPr/>
            <p:nvPr/>
          </p:nvCxnSpPr>
          <p:spPr>
            <a:xfrm rot="2700000">
              <a:off x="904941" y="4386200"/>
              <a:ext cx="14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8" grpId="0" animBg="1"/>
      <p:bldP spid="46" grpId="0"/>
      <p:bldP spid="50" grpId="0"/>
      <p:bldP spid="52" grpId="0" animBg="1"/>
      <p:bldP spid="53" grpId="0"/>
      <p:bldP spid="54" grpId="0"/>
      <p:bldP spid="60" grpId="0" animBg="1"/>
      <p:bldP spid="44" grpId="0" animBg="1"/>
      <p:bldP spid="44" grpId="1" animBg="1"/>
      <p:bldP spid="48" grpId="0" animBg="1"/>
      <p:bldP spid="48" grpId="1" animBg="1"/>
      <p:bldP spid="69" grpId="0" animBg="1"/>
      <p:bldP spid="69" grpId="1" animBg="1"/>
      <p:bldP spid="70" grpId="0" animBg="1"/>
      <p:bldP spid="7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Zaoblený obdélník 56"/>
          <p:cNvSpPr/>
          <p:nvPr/>
        </p:nvSpPr>
        <p:spPr>
          <a:xfrm>
            <a:off x="261046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obraz trojúhelníku ABC v osové souměrnosti  podle osy o.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5508104" y="1556792"/>
            <a:ext cx="3096344" cy="224676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Postupně sestrojíme obraz  bodů ABC v osové souměrnosti podle osy o.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2051720" y="573325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</a:t>
            </a:r>
            <a:endParaRPr lang="cs-CZ" sz="2800" baseline="-25000" dirty="0">
              <a:latin typeface="Comic Sans MS" pitchFamily="66" charset="0"/>
            </a:endParaRPr>
          </a:p>
        </p:txBody>
      </p:sp>
      <p:cxnSp>
        <p:nvCxnSpPr>
          <p:cNvPr id="30" name="Přímá spojovací čára 29"/>
          <p:cNvCxnSpPr/>
          <p:nvPr/>
        </p:nvCxnSpPr>
        <p:spPr>
          <a:xfrm flipV="1">
            <a:off x="2354828" y="1124744"/>
            <a:ext cx="560988" cy="5112568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051720" y="105273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323528" y="306896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B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331640" y="479715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C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pSp>
        <p:nvGrpSpPr>
          <p:cNvPr id="2" name="Skupina 90"/>
          <p:cNvGrpSpPr/>
          <p:nvPr/>
        </p:nvGrpSpPr>
        <p:grpSpPr>
          <a:xfrm rot="11198820">
            <a:off x="805355" y="2067755"/>
            <a:ext cx="3528392" cy="4320080"/>
            <a:chOff x="4563013" y="1295149"/>
            <a:chExt cx="3312356" cy="3964491"/>
          </a:xfrm>
        </p:grpSpPr>
        <p:grpSp>
          <p:nvGrpSpPr>
            <p:cNvPr id="3" name="Skupina 67"/>
            <p:cNvGrpSpPr/>
            <p:nvPr/>
          </p:nvGrpSpPr>
          <p:grpSpPr>
            <a:xfrm>
              <a:off x="4563013" y="1295149"/>
              <a:ext cx="3312356" cy="3964491"/>
              <a:chOff x="4563013" y="1295149"/>
              <a:chExt cx="3312356" cy="3964491"/>
            </a:xfrm>
          </p:grpSpPr>
          <p:sp>
            <p:nvSpPr>
              <p:cNvPr id="22" name="Pravoúhlý trojúhelník 21"/>
              <p:cNvSpPr/>
              <p:nvPr/>
            </p:nvSpPr>
            <p:spPr>
              <a:xfrm rot="8105734">
                <a:off x="4563013" y="1947285"/>
                <a:ext cx="3312356" cy="3312355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23" name="Přímá spojovací čára 22"/>
              <p:cNvCxnSpPr>
                <a:stCxn id="22" idx="2"/>
                <a:endCxn id="22" idx="5"/>
              </p:cNvCxnSpPr>
              <p:nvPr/>
            </p:nvCxnSpPr>
            <p:spPr>
              <a:xfrm rot="10370807" flipV="1">
                <a:off x="6071596" y="1295149"/>
                <a:ext cx="272238" cy="2300697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Pravoúhlý trojúhelník 24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20" name="Pravoúhlý trojúhelník 19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29" name="Přímá spojovací čára 28"/>
          <p:cNvCxnSpPr>
            <a:endCxn id="50" idx="2"/>
          </p:cNvCxnSpPr>
          <p:nvPr/>
        </p:nvCxnSpPr>
        <p:spPr>
          <a:xfrm>
            <a:off x="395536" y="3573016"/>
            <a:ext cx="4716524" cy="605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Skupina 90"/>
          <p:cNvGrpSpPr/>
          <p:nvPr/>
        </p:nvGrpSpPr>
        <p:grpSpPr>
          <a:xfrm rot="11222233">
            <a:off x="1065181" y="-227140"/>
            <a:ext cx="3528392" cy="4320370"/>
            <a:chOff x="4572947" y="1302268"/>
            <a:chExt cx="3312356" cy="3964757"/>
          </a:xfrm>
        </p:grpSpPr>
        <p:grpSp>
          <p:nvGrpSpPr>
            <p:cNvPr id="5" name="Skupina 67"/>
            <p:cNvGrpSpPr/>
            <p:nvPr/>
          </p:nvGrpSpPr>
          <p:grpSpPr>
            <a:xfrm>
              <a:off x="4572947" y="1302268"/>
              <a:ext cx="3312356" cy="3964757"/>
              <a:chOff x="4572947" y="1302268"/>
              <a:chExt cx="3312356" cy="3964757"/>
            </a:xfrm>
          </p:grpSpPr>
          <p:sp>
            <p:nvSpPr>
              <p:cNvPr id="36" name="Pravoúhlý trojúhelník 35"/>
              <p:cNvSpPr/>
              <p:nvPr/>
            </p:nvSpPr>
            <p:spPr>
              <a:xfrm rot="8105734">
                <a:off x="4572947" y="1954670"/>
                <a:ext cx="3312356" cy="3312355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37" name="Přímá spojovací čára 36"/>
              <p:cNvCxnSpPr>
                <a:stCxn id="36" idx="2"/>
                <a:endCxn id="36" idx="5"/>
              </p:cNvCxnSpPr>
              <p:nvPr/>
            </p:nvCxnSpPr>
            <p:spPr>
              <a:xfrm rot="10377767" flipV="1">
                <a:off x="6083913" y="1302268"/>
                <a:ext cx="267472" cy="230123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Pravoúhlý trojúhelník 37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35" name="Pravoúhlý trojúhelník 34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39" name="Přímá spojovací čára 38"/>
          <p:cNvCxnSpPr/>
          <p:nvPr/>
        </p:nvCxnSpPr>
        <p:spPr>
          <a:xfrm>
            <a:off x="1619672" y="4869160"/>
            <a:ext cx="2088232" cy="28803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 rot="480000" flipH="1">
            <a:off x="3275856" y="1520808"/>
            <a:ext cx="0" cy="1800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3203848" y="112474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A´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49" name="Přímá spojovací čára 48"/>
          <p:cNvCxnSpPr/>
          <p:nvPr/>
        </p:nvCxnSpPr>
        <p:spPr>
          <a:xfrm flipH="1">
            <a:off x="4824032" y="4019354"/>
            <a:ext cx="36000" cy="21602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/>
          <p:cNvSpPr txBox="1"/>
          <p:nvPr/>
        </p:nvSpPr>
        <p:spPr>
          <a:xfrm>
            <a:off x="4788024" y="371703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B´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5436096" y="1556792"/>
            <a:ext cx="3168352" cy="224676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Trojúhelníky ABC a </a:t>
            </a:r>
            <a:r>
              <a:rPr lang="cs-CZ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cs-CZ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´B´C´jsou </a:t>
            </a:r>
            <a:r>
              <a:rPr lang="cs-CZ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souměrně sdružené podle osy o.</a:t>
            </a:r>
            <a:endParaRPr lang="cs-CZ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3275856" y="515719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C´</a:t>
            </a:r>
            <a:endParaRPr lang="cs-CZ" sz="2400" baseline="-25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8" name="Pravoúhlý trojúhelník 57"/>
          <p:cNvSpPr/>
          <p:nvPr/>
        </p:nvSpPr>
        <p:spPr>
          <a:xfrm rot="2702582">
            <a:off x="1153445" y="1745203"/>
            <a:ext cx="1833253" cy="2902247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5" name="Přímá spojovací čára 64"/>
          <p:cNvCxnSpPr/>
          <p:nvPr/>
        </p:nvCxnSpPr>
        <p:spPr>
          <a:xfrm>
            <a:off x="2411760" y="1499073"/>
            <a:ext cx="1080120" cy="1440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blouk 39"/>
          <p:cNvSpPr/>
          <p:nvPr/>
        </p:nvSpPr>
        <p:spPr>
          <a:xfrm rot="14236531">
            <a:off x="2431574" y="1029607"/>
            <a:ext cx="1080000" cy="1080000"/>
          </a:xfrm>
          <a:prstGeom prst="arc">
            <a:avLst>
              <a:gd name="adj1" fmla="val 16726228"/>
              <a:gd name="adj2" fmla="val 2038707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blouk 42"/>
          <p:cNvSpPr/>
          <p:nvPr/>
        </p:nvSpPr>
        <p:spPr>
          <a:xfrm rot="4095951">
            <a:off x="2203206" y="998287"/>
            <a:ext cx="1080000" cy="1080000"/>
          </a:xfrm>
          <a:prstGeom prst="arc">
            <a:avLst>
              <a:gd name="adj1" fmla="val 16309593"/>
              <a:gd name="adj2" fmla="val 1966359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4" name="Skupina 43"/>
          <p:cNvGrpSpPr/>
          <p:nvPr/>
        </p:nvGrpSpPr>
        <p:grpSpPr>
          <a:xfrm>
            <a:off x="2800944" y="1493742"/>
            <a:ext cx="144016" cy="144000"/>
            <a:chOff x="904925" y="4314200"/>
            <a:chExt cx="144016" cy="144000"/>
          </a:xfrm>
        </p:grpSpPr>
        <p:cxnSp>
          <p:nvCxnSpPr>
            <p:cNvPr id="48" name="Přímá spojovací čára 47"/>
            <p:cNvCxnSpPr/>
            <p:nvPr/>
          </p:nvCxnSpPr>
          <p:spPr>
            <a:xfrm rot="2700000">
              <a:off x="976933" y="431543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ovací čára 53"/>
            <p:cNvCxnSpPr/>
            <p:nvPr/>
          </p:nvCxnSpPr>
          <p:spPr>
            <a:xfrm rot="2700000">
              <a:off x="904941" y="4386200"/>
              <a:ext cx="14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Oblouk 54"/>
          <p:cNvSpPr/>
          <p:nvPr/>
        </p:nvSpPr>
        <p:spPr>
          <a:xfrm rot="14138782">
            <a:off x="375390" y="1752669"/>
            <a:ext cx="3960000" cy="3960000"/>
          </a:xfrm>
          <a:prstGeom prst="arc">
            <a:avLst>
              <a:gd name="adj1" fmla="val 16593147"/>
              <a:gd name="adj2" fmla="val 20435123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blouk 55"/>
          <p:cNvSpPr/>
          <p:nvPr/>
        </p:nvSpPr>
        <p:spPr>
          <a:xfrm rot="3301428">
            <a:off x="899192" y="1902144"/>
            <a:ext cx="3960000" cy="3960000"/>
          </a:xfrm>
          <a:prstGeom prst="arc">
            <a:avLst>
              <a:gd name="adj1" fmla="val 16703697"/>
              <a:gd name="adj2" fmla="val 2045627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9" name="Skupina 58"/>
          <p:cNvGrpSpPr/>
          <p:nvPr/>
        </p:nvGrpSpPr>
        <p:grpSpPr>
          <a:xfrm>
            <a:off x="2543568" y="3813307"/>
            <a:ext cx="144016" cy="144000"/>
            <a:chOff x="904925" y="4314200"/>
            <a:chExt cx="144016" cy="144000"/>
          </a:xfrm>
        </p:grpSpPr>
        <p:cxnSp>
          <p:nvCxnSpPr>
            <p:cNvPr id="60" name="Přímá spojovací čára 59"/>
            <p:cNvCxnSpPr/>
            <p:nvPr/>
          </p:nvCxnSpPr>
          <p:spPr>
            <a:xfrm rot="2700000">
              <a:off x="976933" y="431543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ovací čára 60"/>
            <p:cNvCxnSpPr/>
            <p:nvPr/>
          </p:nvCxnSpPr>
          <p:spPr>
            <a:xfrm rot="2700000">
              <a:off x="904941" y="4386200"/>
              <a:ext cx="14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Skupina 72"/>
          <p:cNvGrpSpPr/>
          <p:nvPr/>
        </p:nvGrpSpPr>
        <p:grpSpPr>
          <a:xfrm>
            <a:off x="727000" y="2476481"/>
            <a:ext cx="3528392" cy="4311781"/>
            <a:chOff x="4687440" y="2593113"/>
            <a:chExt cx="3528392" cy="4311781"/>
          </a:xfrm>
        </p:grpSpPr>
        <p:sp>
          <p:nvSpPr>
            <p:cNvPr id="64" name="Pravoúhlý trojúhelník 63"/>
            <p:cNvSpPr/>
            <p:nvPr/>
          </p:nvSpPr>
          <p:spPr>
            <a:xfrm rot="8534927">
              <a:off x="4687440" y="3295442"/>
              <a:ext cx="3528392" cy="3609452"/>
            </a:xfrm>
            <a:prstGeom prst="rtTriangle">
              <a:avLst/>
            </a:prstGeom>
            <a:solidFill>
              <a:srgbClr val="77933C">
                <a:alpha val="44000"/>
              </a:srgb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7" name="Přímá spojovací čára 66"/>
            <p:cNvCxnSpPr>
              <a:stCxn id="64" idx="2"/>
              <a:endCxn id="64" idx="5"/>
            </p:cNvCxnSpPr>
            <p:nvPr/>
          </p:nvCxnSpPr>
          <p:spPr>
            <a:xfrm flipH="1">
              <a:off x="6451636" y="2593113"/>
              <a:ext cx="289994" cy="250705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ravoúhlý trojúhelník 68"/>
            <p:cNvSpPr/>
            <p:nvPr/>
          </p:nvSpPr>
          <p:spPr>
            <a:xfrm rot="429193" flipH="1">
              <a:off x="5140424" y="3403519"/>
              <a:ext cx="1092389" cy="1099771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0" name="Pravoúhlý trojúhelník 69"/>
            <p:cNvSpPr/>
            <p:nvPr/>
          </p:nvSpPr>
          <p:spPr>
            <a:xfrm rot="429193">
              <a:off x="6964169" y="3633647"/>
              <a:ext cx="1092389" cy="1099771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75" name="Oblouk 74"/>
          <p:cNvSpPr/>
          <p:nvPr/>
        </p:nvSpPr>
        <p:spPr>
          <a:xfrm rot="13853432">
            <a:off x="1680248" y="3996704"/>
            <a:ext cx="1944000" cy="1944000"/>
          </a:xfrm>
          <a:prstGeom prst="arc">
            <a:avLst>
              <a:gd name="adj1" fmla="val 16697829"/>
              <a:gd name="adj2" fmla="val 2055654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Oblouk 75"/>
          <p:cNvSpPr/>
          <p:nvPr/>
        </p:nvSpPr>
        <p:spPr>
          <a:xfrm rot="3367954">
            <a:off x="1410197" y="3988570"/>
            <a:ext cx="1944000" cy="1944000"/>
          </a:xfrm>
          <a:prstGeom prst="arc">
            <a:avLst>
              <a:gd name="adj1" fmla="val 17009909"/>
              <a:gd name="adj2" fmla="val 2036270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7" name="Skupina 43"/>
          <p:cNvGrpSpPr/>
          <p:nvPr/>
        </p:nvGrpSpPr>
        <p:grpSpPr>
          <a:xfrm>
            <a:off x="2417658" y="4911067"/>
            <a:ext cx="144016" cy="144000"/>
            <a:chOff x="904925" y="4314200"/>
            <a:chExt cx="144016" cy="144000"/>
          </a:xfrm>
        </p:grpSpPr>
        <p:cxnSp>
          <p:nvCxnSpPr>
            <p:cNvPr id="78" name="Přímá spojovací čára 77"/>
            <p:cNvCxnSpPr/>
            <p:nvPr/>
          </p:nvCxnSpPr>
          <p:spPr>
            <a:xfrm rot="2700000">
              <a:off x="976933" y="431543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ovací čára 78"/>
            <p:cNvCxnSpPr/>
            <p:nvPr/>
          </p:nvCxnSpPr>
          <p:spPr>
            <a:xfrm rot="2700000">
              <a:off x="904941" y="4386200"/>
              <a:ext cx="14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Přímá spojovací čára 79"/>
          <p:cNvCxnSpPr/>
          <p:nvPr/>
        </p:nvCxnSpPr>
        <p:spPr>
          <a:xfrm flipH="1">
            <a:off x="3324047" y="4999456"/>
            <a:ext cx="36000" cy="21602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Volný tvar 88"/>
          <p:cNvSpPr/>
          <p:nvPr/>
        </p:nvSpPr>
        <p:spPr>
          <a:xfrm>
            <a:off x="3276600" y="1609725"/>
            <a:ext cx="1552575" cy="3505200"/>
          </a:xfrm>
          <a:custGeom>
            <a:avLst/>
            <a:gdLst>
              <a:gd name="connsiteX0" fmla="*/ 0 w 1552575"/>
              <a:gd name="connsiteY0" fmla="*/ 0 h 3505200"/>
              <a:gd name="connsiteX1" fmla="*/ 66675 w 1552575"/>
              <a:gd name="connsiteY1" fmla="*/ 3505200 h 3505200"/>
              <a:gd name="connsiteX2" fmla="*/ 1552575 w 1552575"/>
              <a:gd name="connsiteY2" fmla="*/ 2552700 h 3505200"/>
              <a:gd name="connsiteX3" fmla="*/ 0 w 1552575"/>
              <a:gd name="connsiteY3" fmla="*/ 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2575" h="3505200">
                <a:moveTo>
                  <a:pt x="0" y="0"/>
                </a:moveTo>
                <a:lnTo>
                  <a:pt x="66675" y="3505200"/>
                </a:lnTo>
                <a:lnTo>
                  <a:pt x="1552575" y="2552700"/>
                </a:lnTo>
                <a:lnTo>
                  <a:pt x="0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6" grpId="0"/>
      <p:bldP spid="50" grpId="0"/>
      <p:bldP spid="52" grpId="0" animBg="1"/>
      <p:bldP spid="53" grpId="0"/>
      <p:bldP spid="40" grpId="0" animBg="1"/>
      <p:bldP spid="40" grpId="1" animBg="1"/>
      <p:bldP spid="43" grpId="0" animBg="1"/>
      <p:bldP spid="43" grpId="1" animBg="1"/>
      <p:bldP spid="55" grpId="0" animBg="1"/>
      <p:bldP spid="55" grpId="1" animBg="1"/>
      <p:bldP spid="56" grpId="0" animBg="1"/>
      <p:bldP spid="56" grpId="1" animBg="1"/>
      <p:bldP spid="75" grpId="0" animBg="1"/>
      <p:bldP spid="75" grpId="1" animBg="1"/>
      <p:bldP spid="76" grpId="0" animBg="1"/>
      <p:bldP spid="76" grpId="1" animBg="1"/>
      <p:bldP spid="8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Osová souměrnost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VY_32_INOVACE_39.14.KUB.MA.6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21. 03. 2014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pic>
        <p:nvPicPr>
          <p:cNvPr id="46" name="Picture 6" descr="C:\Users\PC3\AppData\Local\Microsoft\Windows\Temporary Internet Files\Content.IE5\GDWKHD9B\MC9003393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5016" y="4293096"/>
            <a:ext cx="1654512" cy="1656184"/>
          </a:xfrm>
          <a:prstGeom prst="rect">
            <a:avLst/>
          </a:prstGeom>
          <a:noFill/>
        </p:spPr>
      </p:pic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Co mají společného tyto obrázky?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pic>
        <p:nvPicPr>
          <p:cNvPr id="1030" name="Picture 6" descr="C:\Users\PC3\AppData\Local\Microsoft\Windows\Temporary Internet Files\Content.IE5\PANVP2HF\MC90019294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299" y="1700808"/>
            <a:ext cx="2993033" cy="1540756"/>
          </a:xfrm>
          <a:prstGeom prst="rect">
            <a:avLst/>
          </a:prstGeom>
          <a:noFill/>
        </p:spPr>
      </p:pic>
      <p:pic>
        <p:nvPicPr>
          <p:cNvPr id="1044" name="Picture 20" descr="C:\Users\PC3\AppData\Local\Microsoft\Windows\Temporary Internet Files\Content.IE5\AS3TIK23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861048"/>
            <a:ext cx="1514475" cy="2378075"/>
          </a:xfrm>
          <a:prstGeom prst="rect">
            <a:avLst/>
          </a:prstGeom>
          <a:noFill/>
        </p:spPr>
      </p:pic>
      <p:pic>
        <p:nvPicPr>
          <p:cNvPr id="1026" name="Picture 2" descr="C:\Users\PC3\AppData\Local\Microsoft\Windows\Temporary Internet Files\Content.IE5\GDWKHD9B\MC90039799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1124744"/>
            <a:ext cx="2520280" cy="2520280"/>
          </a:xfrm>
          <a:prstGeom prst="rect">
            <a:avLst/>
          </a:prstGeom>
          <a:noFill/>
        </p:spPr>
      </p:pic>
      <p:pic>
        <p:nvPicPr>
          <p:cNvPr id="21" name="Picture 4" descr="C:\Users\PC3\AppData\Local\Microsoft\Windows\Temporary Internet Files\Content.IE5\PANVP2HF\MC900438041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224" y="1268760"/>
            <a:ext cx="1757377" cy="1757377"/>
          </a:xfrm>
          <a:prstGeom prst="rect">
            <a:avLst/>
          </a:prstGeom>
          <a:noFill/>
        </p:spPr>
      </p:pic>
      <p:cxnSp>
        <p:nvCxnSpPr>
          <p:cNvPr id="30" name="Přímá spojovací čára 29"/>
          <p:cNvCxnSpPr/>
          <p:nvPr/>
        </p:nvCxnSpPr>
        <p:spPr>
          <a:xfrm flipH="1" flipV="1">
            <a:off x="4655205" y="4077072"/>
            <a:ext cx="28576" cy="2592288"/>
          </a:xfrm>
          <a:prstGeom prst="line">
            <a:avLst/>
          </a:prstGeom>
          <a:ln w="38100">
            <a:solidFill>
              <a:srgbClr val="FF0000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ovací čára 30"/>
          <p:cNvCxnSpPr/>
          <p:nvPr/>
        </p:nvCxnSpPr>
        <p:spPr>
          <a:xfrm flipV="1">
            <a:off x="7438032" y="908720"/>
            <a:ext cx="0" cy="2448272"/>
          </a:xfrm>
          <a:prstGeom prst="line">
            <a:avLst/>
          </a:prstGeom>
          <a:ln w="38100">
            <a:solidFill>
              <a:srgbClr val="FF0000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/>
          <p:nvPr/>
        </p:nvCxnSpPr>
        <p:spPr>
          <a:xfrm flipV="1">
            <a:off x="4644008" y="836712"/>
            <a:ext cx="0" cy="3096344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/>
          <p:nvPr/>
        </p:nvCxnSpPr>
        <p:spPr>
          <a:xfrm flipH="1" flipV="1">
            <a:off x="7250584" y="3501008"/>
            <a:ext cx="42864" cy="2952328"/>
          </a:xfrm>
          <a:prstGeom prst="line">
            <a:avLst/>
          </a:prstGeom>
          <a:ln w="38100">
            <a:solidFill>
              <a:srgbClr val="FF0000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 flipV="1">
            <a:off x="1782739" y="836712"/>
            <a:ext cx="0" cy="3096344"/>
          </a:xfrm>
          <a:prstGeom prst="line">
            <a:avLst/>
          </a:prstGeom>
          <a:ln w="38100">
            <a:solidFill>
              <a:srgbClr val="FF0000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PC3\AppData\Local\Microsoft\Windows\Temporary Internet Files\Content.IE5\N2NF5F7N\MC90040588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71600" y="4077072"/>
            <a:ext cx="1944216" cy="1944216"/>
          </a:xfrm>
          <a:prstGeom prst="rect">
            <a:avLst/>
          </a:prstGeom>
          <a:noFill/>
        </p:spPr>
      </p:pic>
      <p:cxnSp>
        <p:nvCxnSpPr>
          <p:cNvPr id="26" name="Přímá spojovací čára 25"/>
          <p:cNvCxnSpPr/>
          <p:nvPr/>
        </p:nvCxnSpPr>
        <p:spPr>
          <a:xfrm flipV="1">
            <a:off x="1955002" y="3861048"/>
            <a:ext cx="0" cy="2592288"/>
          </a:xfrm>
          <a:prstGeom prst="line">
            <a:avLst/>
          </a:prstGeom>
          <a:ln w="38100">
            <a:solidFill>
              <a:srgbClr val="FF0000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ovéPole 43"/>
          <p:cNvSpPr txBox="1"/>
          <p:nvPr/>
        </p:nvSpPr>
        <p:spPr>
          <a:xfrm>
            <a:off x="755576" y="4941168"/>
            <a:ext cx="7704856" cy="1384995"/>
          </a:xfrm>
          <a:prstGeom prst="rect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Všechny obrázky je možné rozdělit přímkou na dvě shodné části. Překlopíme-li jednu část podle této přímky, kryje se s druhou částí.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755576" y="5229200"/>
            <a:ext cx="7704856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Jsou to </a:t>
            </a:r>
            <a:r>
              <a:rPr lang="cs-C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osově souměrné útvary</a:t>
            </a:r>
            <a:r>
              <a:rPr lang="cs-CZ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cs-CZ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5" grpId="0" animBg="1"/>
      <p:bldP spid="4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Osově souměrný útvar</a:t>
            </a:r>
            <a:endParaRPr lang="cs-CZ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4427984" y="1772816"/>
            <a:ext cx="4032448" cy="310854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 dá rozdělit přímkou na dvě shodné části. Překlopíme-li jednu část podle této přímky, kryje se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druhou částí. Přímka </a:t>
            </a:r>
            <a:r>
              <a:rPr lang="cs-CZ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je </a:t>
            </a:r>
            <a:r>
              <a:rPr lang="cs-CZ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osa souměrnosti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6" name="Srdce 25"/>
          <p:cNvSpPr/>
          <p:nvPr/>
        </p:nvSpPr>
        <p:spPr>
          <a:xfrm>
            <a:off x="755576" y="1628800"/>
            <a:ext cx="3096344" cy="3096344"/>
          </a:xfrm>
          <a:prstGeom prst="hear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0" name="Přímá spojovací čára 29"/>
          <p:cNvCxnSpPr/>
          <p:nvPr/>
        </p:nvCxnSpPr>
        <p:spPr>
          <a:xfrm flipV="1">
            <a:off x="2296320" y="836712"/>
            <a:ext cx="0" cy="5112568"/>
          </a:xfrm>
          <a:prstGeom prst="line">
            <a:avLst/>
          </a:prstGeom>
          <a:ln w="38100">
            <a:solidFill>
              <a:srgbClr val="FF0000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2411760" y="4941168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endParaRPr lang="cs-CZ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Osově souměrný útvar</a:t>
            </a:r>
            <a:endParaRPr lang="cs-CZ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4860032" y="1772816"/>
            <a:ext cx="3672408" cy="224676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Některé útvary mohou mít i více os souměrnosti.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Kolik jich najdeš na tomto obrázku?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10" name="Slunce 9"/>
          <p:cNvSpPr/>
          <p:nvPr/>
        </p:nvSpPr>
        <p:spPr>
          <a:xfrm>
            <a:off x="899592" y="1772816"/>
            <a:ext cx="3096344" cy="3096344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0" name="Přímá spojovací čára 29"/>
          <p:cNvCxnSpPr/>
          <p:nvPr/>
        </p:nvCxnSpPr>
        <p:spPr>
          <a:xfrm flipV="1">
            <a:off x="2439200" y="1091966"/>
            <a:ext cx="0" cy="4356000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flipV="1">
            <a:off x="736524" y="1823465"/>
            <a:ext cx="3204000" cy="3204000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 flipH="1" flipV="1">
            <a:off x="1038282" y="1916832"/>
            <a:ext cx="3168352" cy="3168352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323528" y="3313560"/>
            <a:ext cx="4248000" cy="0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668716" y="2651201"/>
            <a:ext cx="4248472" cy="1584176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1681591" y="1585933"/>
            <a:ext cx="1656184" cy="3744416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flipV="1">
            <a:off x="691968" y="2469081"/>
            <a:ext cx="3816424" cy="1584176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 flipH="1">
            <a:off x="1572042" y="1585370"/>
            <a:ext cx="1656184" cy="3672408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23384" y="2730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2051720" y="2204864"/>
            <a:ext cx="3456384" cy="23762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Je tento útvar souměrný podle dané osy souměrnosti?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796136" y="177281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</a:t>
            </a:r>
            <a:endParaRPr lang="cs-CZ" sz="2800" baseline="-25000" dirty="0">
              <a:latin typeface="Comic Sans MS" pitchFamily="66" charset="0"/>
            </a:endParaRPr>
          </a:p>
        </p:txBody>
      </p:sp>
      <p:cxnSp>
        <p:nvCxnSpPr>
          <p:cNvPr id="11" name="Přímá spojovací čára 10"/>
          <p:cNvCxnSpPr/>
          <p:nvPr/>
        </p:nvCxnSpPr>
        <p:spPr>
          <a:xfrm flipV="1">
            <a:off x="1619672" y="1700808"/>
            <a:ext cx="4608512" cy="3168352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7" name="Picture 5" descr="C:\Users\PC3\AppData\Local\Microsoft\Windows\Temporary Internet Files\Content.IE5\AS3TIK23\dglxasset[2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149080"/>
            <a:ext cx="1968500" cy="1825625"/>
          </a:xfrm>
          <a:prstGeom prst="rect">
            <a:avLst/>
          </a:prstGeom>
          <a:noFill/>
        </p:spPr>
      </p:pic>
      <p:cxnSp>
        <p:nvCxnSpPr>
          <p:cNvPr id="10" name="Přímá spojovací čára 9"/>
          <p:cNvCxnSpPr/>
          <p:nvPr/>
        </p:nvCxnSpPr>
        <p:spPr>
          <a:xfrm>
            <a:off x="1907704" y="1988840"/>
            <a:ext cx="2664296" cy="388843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evá složená závorka 12"/>
          <p:cNvSpPr/>
          <p:nvPr/>
        </p:nvSpPr>
        <p:spPr>
          <a:xfrm rot="8738681">
            <a:off x="2632414" y="1923474"/>
            <a:ext cx="360040" cy="1914111"/>
          </a:xfrm>
          <a:prstGeom prst="leftBrace">
            <a:avLst>
              <a:gd name="adj1" fmla="val 35684"/>
              <a:gd name="adj2" fmla="val 5081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Levá složená závorka 13"/>
          <p:cNvSpPr/>
          <p:nvPr/>
        </p:nvSpPr>
        <p:spPr>
          <a:xfrm rot="8738681">
            <a:off x="3712533" y="3507650"/>
            <a:ext cx="360040" cy="1914111"/>
          </a:xfrm>
          <a:prstGeom prst="leftBrace">
            <a:avLst>
              <a:gd name="adj1" fmla="val 35684"/>
              <a:gd name="adj2" fmla="val 5081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Elipsa 16"/>
          <p:cNvSpPr/>
          <p:nvPr/>
        </p:nvSpPr>
        <p:spPr>
          <a:xfrm>
            <a:off x="2007848" y="216099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Elipsa 17"/>
          <p:cNvSpPr/>
          <p:nvPr/>
        </p:nvSpPr>
        <p:spPr>
          <a:xfrm>
            <a:off x="4205772" y="533889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louk 18"/>
          <p:cNvSpPr/>
          <p:nvPr/>
        </p:nvSpPr>
        <p:spPr>
          <a:xfrm rot="14589994">
            <a:off x="2688967" y="3448639"/>
            <a:ext cx="936104" cy="936000"/>
          </a:xfrm>
          <a:prstGeom prst="arc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Elipsa 19"/>
          <p:cNvSpPr/>
          <p:nvPr/>
        </p:nvSpPr>
        <p:spPr>
          <a:xfrm>
            <a:off x="2843808" y="3753048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251520" y="5949280"/>
            <a:ext cx="72008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Není, obraz bodu X by musel ležet zde.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1331640" y="1772816"/>
            <a:ext cx="504056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X</a:t>
            </a:r>
            <a:endParaRPr lang="cs-CZ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355976" y="5229200"/>
            <a:ext cx="1080120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X´</a:t>
            </a:r>
            <a:endParaRPr lang="cs-CZ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4" name="Šipka dolů 23"/>
          <p:cNvSpPr/>
          <p:nvPr/>
        </p:nvSpPr>
        <p:spPr>
          <a:xfrm rot="6480000">
            <a:off x="5271832" y="5371175"/>
            <a:ext cx="216024" cy="72008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 animBg="1"/>
      <p:bldP spid="23" grpId="0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2051720" y="2204864"/>
            <a:ext cx="3456384" cy="23762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Je tento útvar souměrný podle dané osy souměrnosti?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3851920" y="501317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</a:t>
            </a:r>
            <a:endParaRPr lang="cs-CZ" sz="2800" baseline="-25000" dirty="0">
              <a:latin typeface="Comic Sans MS" pitchFamily="66" charset="0"/>
            </a:endParaRPr>
          </a:p>
        </p:txBody>
      </p:sp>
      <p:cxnSp>
        <p:nvCxnSpPr>
          <p:cNvPr id="11" name="Přímá spojovací čára 10"/>
          <p:cNvCxnSpPr/>
          <p:nvPr/>
        </p:nvCxnSpPr>
        <p:spPr>
          <a:xfrm flipV="1">
            <a:off x="3779912" y="1484784"/>
            <a:ext cx="0" cy="4176464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9" name="Picture 7" descr="C:\Users\PC3\AppData\Local\Microsoft\Windows\Temporary Internet Files\Content.IE5\GDWKHD9B\dglxasset[1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437112"/>
            <a:ext cx="1974850" cy="1698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45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Je tento útvar souměrný podle dané osy souměrnosti?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2843808" y="5157192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</a:t>
            </a:r>
            <a:endParaRPr lang="cs-CZ" sz="2800" baseline="-25000" dirty="0">
              <a:latin typeface="Comic Sans MS" pitchFamily="66" charset="0"/>
            </a:endParaRPr>
          </a:p>
        </p:txBody>
      </p:sp>
      <p:sp>
        <p:nvSpPr>
          <p:cNvPr id="10" name="Vlna 9"/>
          <p:cNvSpPr/>
          <p:nvPr/>
        </p:nvSpPr>
        <p:spPr>
          <a:xfrm>
            <a:off x="1259632" y="2492896"/>
            <a:ext cx="3096344" cy="2016224"/>
          </a:xfrm>
          <a:prstGeom prst="wav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flipV="1">
            <a:off x="2843808" y="1556792"/>
            <a:ext cx="0" cy="4176464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5" descr="C:\Users\PC3\AppData\Local\Microsoft\Windows\Temporary Internet Files\Content.IE5\AS3TIK23\dglxasset[2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4862" y="4155759"/>
            <a:ext cx="1968500" cy="1825625"/>
          </a:xfrm>
          <a:prstGeom prst="rect">
            <a:avLst/>
          </a:prstGeom>
          <a:noFill/>
        </p:spPr>
      </p:pic>
      <p:sp>
        <p:nvSpPr>
          <p:cNvPr id="9" name="Levá složená závorka 8"/>
          <p:cNvSpPr/>
          <p:nvPr/>
        </p:nvSpPr>
        <p:spPr>
          <a:xfrm rot="5400000">
            <a:off x="3243296" y="1795852"/>
            <a:ext cx="209136" cy="1008112"/>
          </a:xfrm>
          <a:prstGeom prst="leftBrace">
            <a:avLst>
              <a:gd name="adj1" fmla="val 35684"/>
              <a:gd name="adj2" fmla="val 5081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Levá složená závorka 12"/>
          <p:cNvSpPr/>
          <p:nvPr/>
        </p:nvSpPr>
        <p:spPr>
          <a:xfrm rot="5400000">
            <a:off x="2231740" y="1799294"/>
            <a:ext cx="216024" cy="1008112"/>
          </a:xfrm>
          <a:prstGeom prst="leftBrace">
            <a:avLst>
              <a:gd name="adj1" fmla="val 35684"/>
              <a:gd name="adj2" fmla="val 5081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Elipsa 13"/>
          <p:cNvSpPr/>
          <p:nvPr/>
        </p:nvSpPr>
        <p:spPr>
          <a:xfrm>
            <a:off x="1835696" y="2434956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3815928" y="2435177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louk 15"/>
          <p:cNvSpPr/>
          <p:nvPr/>
        </p:nvSpPr>
        <p:spPr>
          <a:xfrm rot="5400000">
            <a:off x="2383572" y="2032764"/>
            <a:ext cx="936104" cy="936000"/>
          </a:xfrm>
          <a:prstGeom prst="arc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Elipsa 16"/>
          <p:cNvSpPr/>
          <p:nvPr/>
        </p:nvSpPr>
        <p:spPr>
          <a:xfrm>
            <a:off x="2987832" y="2636912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5940152" y="1556792"/>
            <a:ext cx="2664296" cy="181588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Není, obraz bodu X by musel ležet zde.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1331640" y="1772816"/>
            <a:ext cx="504056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X</a:t>
            </a:r>
            <a:endParaRPr lang="cs-CZ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707904" y="1916832"/>
            <a:ext cx="1080120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X´</a:t>
            </a:r>
            <a:endParaRPr lang="cs-CZ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1" name="Šipka dolů 20"/>
          <p:cNvSpPr/>
          <p:nvPr/>
        </p:nvSpPr>
        <p:spPr>
          <a:xfrm rot="6300000">
            <a:off x="5526161" y="2252858"/>
            <a:ext cx="129176" cy="1455714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467544" y="2492896"/>
            <a:ext cx="52565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Je tento útvar souměrný podle dané osy souměrnosti?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499992" y="494116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o</a:t>
            </a:r>
            <a:endParaRPr lang="cs-CZ" sz="2800" baseline="-25000" dirty="0">
              <a:latin typeface="Comic Sans MS" pitchFamily="66" charset="0"/>
            </a:endParaRPr>
          </a:p>
        </p:txBody>
      </p:sp>
      <p:pic>
        <p:nvPicPr>
          <p:cNvPr id="3079" name="Picture 7" descr="C:\Users\PC3\AppData\Local\Microsoft\Windows\Temporary Internet Files\Content.IE5\GDWKHD9B\dglxasset[1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437112"/>
            <a:ext cx="1974850" cy="1698625"/>
          </a:xfrm>
          <a:prstGeom prst="rect">
            <a:avLst/>
          </a:prstGeom>
          <a:noFill/>
        </p:spPr>
      </p:pic>
      <p:sp>
        <p:nvSpPr>
          <p:cNvPr id="9" name="Slza 8"/>
          <p:cNvSpPr/>
          <p:nvPr/>
        </p:nvSpPr>
        <p:spPr>
          <a:xfrm rot="16200000">
            <a:off x="1619672" y="2492896"/>
            <a:ext cx="3168352" cy="3168352"/>
          </a:xfrm>
          <a:prstGeom prst="teardrop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flipH="1" flipV="1">
            <a:off x="899592" y="1772816"/>
            <a:ext cx="4248472" cy="4248472"/>
          </a:xfrm>
          <a:prstGeom prst="line">
            <a:avLst/>
          </a:prstGeom>
          <a:ln w="31750">
            <a:solidFill>
              <a:schemeClr val="tx1"/>
            </a:solidFill>
            <a:prstDash val="dash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11638</TotalTime>
  <Words>500</Words>
  <Application>Microsoft Office PowerPoint</Application>
  <PresentationFormat>Předvádění na obrazovce (4:3)</PresentationFormat>
  <Paragraphs>119</Paragraphs>
  <Slides>14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278</cp:revision>
  <dcterms:created xsi:type="dcterms:W3CDTF">2012-09-23T08:27:50Z</dcterms:created>
  <dcterms:modified xsi:type="dcterms:W3CDTF">2014-04-14T17:13:40Z</dcterms:modified>
</cp:coreProperties>
</file>