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5" r:id="rId2"/>
    <p:sldId id="266" r:id="rId3"/>
    <p:sldId id="351" r:id="rId4"/>
    <p:sldId id="353" r:id="rId5"/>
    <p:sldId id="352" r:id="rId6"/>
    <p:sldId id="334" r:id="rId7"/>
    <p:sldId id="342" r:id="rId8"/>
    <p:sldId id="337" r:id="rId9"/>
    <p:sldId id="354" r:id="rId10"/>
    <p:sldId id="29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DAD"/>
    <a:srgbClr val="77933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03" autoAdjust="0"/>
    <p:restoredTop sz="95669" autoAdjust="0"/>
  </p:normalViewPr>
  <p:slideViewPr>
    <p:cSldViewPr>
      <p:cViewPr varScale="1">
        <p:scale>
          <a:sx n="67" d="100"/>
          <a:sy n="67" d="100"/>
        </p:scale>
        <p:origin x="-26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25F9A5-01E2-4845-9DB9-E7F4E00F55F5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F3FD7-F0B7-46AE-BF2C-EF14811C6E41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cs-CZ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D1D4E-CD23-4FBF-9BD9-EE09654E72BD}" type="datetimeFigureOut">
              <a:rPr lang="cs-CZ" smtClean="0"/>
              <a:pPr/>
              <a:t>14.3.2014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C6F56-1094-4207-AFDF-9606EC223E89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cs typeface="Courier New" pitchFamily="49" charset="0"/>
              </a:rPr>
            </a:br>
            <a:endParaRPr lang="cs-CZ" sz="2000" dirty="0"/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kumimoji="0" 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539552" y="2564904"/>
            <a:ext cx="813690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1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zdroje: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sz="1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</a:t>
            </a:r>
            <a:r>
              <a:rPr kumimoji="0" lang="cs-CZ" sz="1600" b="0" i="1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Courier New" pitchFamily="49" charset="0"/>
                <a:ea typeface="Calibri" pitchFamily="34" charset="0"/>
                <a:cs typeface="Courier New" pitchFamily="49" charset="0"/>
              </a:rPr>
              <a:t> galerie obrázků a klipartů Microsoft Office.</a:t>
            </a:r>
            <a:endParaRPr kumimoji="0" lang="cs-CZ" sz="1600" b="0" i="1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467544" y="2492896"/>
          <a:ext cx="8208912" cy="32403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Ivana Kubicová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 a její aplikace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Matematika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Geometrie v rovině a v prostoru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Kružnice </a:t>
                      </a:r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opsaná trojúhelníku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32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VY_32_INOVACE_39.11.KUB.MA.6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06. 03. 2014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DDtěžnice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Kružnice opsaná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0" name="Volný tvar 9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835696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5508104" y="1124744"/>
            <a:ext cx="3132856" cy="2246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Dokážeš sestrojit kružnici procházející všemi vrcholy trojúhelníku?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0" name="TextovéPole 49"/>
          <p:cNvSpPr txBox="1"/>
          <p:nvPr/>
        </p:nvSpPr>
        <p:spPr>
          <a:xfrm flipH="1">
            <a:off x="3059832" y="278092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57" name="Elipsa 56"/>
          <p:cNvSpPr/>
          <p:nvPr/>
        </p:nvSpPr>
        <p:spPr>
          <a:xfrm>
            <a:off x="841872" y="980728"/>
            <a:ext cx="4608512" cy="460851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" name="Skupina 72"/>
          <p:cNvGrpSpPr/>
          <p:nvPr/>
        </p:nvGrpSpPr>
        <p:grpSpPr>
          <a:xfrm>
            <a:off x="3131840" y="3155256"/>
            <a:ext cx="16" cy="257326"/>
            <a:chOff x="7452304" y="4935842"/>
            <a:chExt cx="16" cy="257326"/>
          </a:xfrm>
        </p:grpSpPr>
        <p:cxnSp>
          <p:nvCxnSpPr>
            <p:cNvPr id="61" name="Přímá spojovací čára 60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ovací čára 71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ovéPole 29"/>
          <p:cNvSpPr txBox="1"/>
          <p:nvPr/>
        </p:nvSpPr>
        <p:spPr>
          <a:xfrm>
            <a:off x="5580112" y="3573016"/>
            <a:ext cx="3132856" cy="13849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Jak najdeme střed takové kružnice?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cxnSp>
        <p:nvCxnSpPr>
          <p:cNvPr id="17" name="Přímá spojovací čára 16"/>
          <p:cNvCxnSpPr/>
          <p:nvPr/>
        </p:nvCxnSpPr>
        <p:spPr>
          <a:xfrm flipV="1">
            <a:off x="899592" y="3284986"/>
            <a:ext cx="2208287" cy="648070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ovéPole 18"/>
          <p:cNvSpPr txBox="1"/>
          <p:nvPr/>
        </p:nvSpPr>
        <p:spPr>
          <a:xfrm>
            <a:off x="1835696" y="314096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18" name="Přímá spojovací čára 17"/>
          <p:cNvCxnSpPr/>
          <p:nvPr/>
        </p:nvCxnSpPr>
        <p:spPr>
          <a:xfrm>
            <a:off x="3131840" y="3284982"/>
            <a:ext cx="2232248" cy="576066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ovéPole 19"/>
          <p:cNvSpPr txBox="1"/>
          <p:nvPr/>
        </p:nvSpPr>
        <p:spPr>
          <a:xfrm>
            <a:off x="3707904" y="342900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1" name="Přímá spojovací čára 20"/>
          <p:cNvCxnSpPr>
            <a:endCxn id="10" idx="2"/>
          </p:cNvCxnSpPr>
          <p:nvPr/>
        </p:nvCxnSpPr>
        <p:spPr>
          <a:xfrm flipH="1" flipV="1">
            <a:off x="2225347" y="1194797"/>
            <a:ext cx="906493" cy="2090185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ovéPole 21"/>
          <p:cNvSpPr txBox="1"/>
          <p:nvPr/>
        </p:nvSpPr>
        <p:spPr>
          <a:xfrm>
            <a:off x="2555776" y="177281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5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00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500"/>
                            </p:stCondLst>
                            <p:childTnLst>
                              <p:par>
                                <p:cTn id="4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/>
      <p:bldP spid="50" grpId="0"/>
      <p:bldP spid="57" grpId="0" animBg="1"/>
      <p:bldP spid="30" grpId="0"/>
      <p:bldP spid="19" grpId="0"/>
      <p:bldP spid="20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aoblený obdélník 28"/>
          <p:cNvSpPr/>
          <p:nvPr/>
        </p:nvSpPr>
        <p:spPr>
          <a:xfrm>
            <a:off x="395536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Kružnice opsaná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1" name="TextovéPole 10"/>
          <p:cNvSpPr txBox="1"/>
          <p:nvPr/>
        </p:nvSpPr>
        <p:spPr>
          <a:xfrm flipH="1">
            <a:off x="1043608" y="486916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4860032" y="479715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5508104" y="1124744"/>
            <a:ext cx="3132856" cy="22467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Zkusíme najít nejprve střed kružnice procházející dvěma body.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grpSp>
        <p:nvGrpSpPr>
          <p:cNvPr id="2" name="Skupina 72"/>
          <p:cNvGrpSpPr/>
          <p:nvPr/>
        </p:nvGrpSpPr>
        <p:grpSpPr>
          <a:xfrm>
            <a:off x="3131840" y="2852936"/>
            <a:ext cx="16" cy="257326"/>
            <a:chOff x="7452304" y="4935842"/>
            <a:chExt cx="16" cy="257326"/>
          </a:xfrm>
        </p:grpSpPr>
        <p:cxnSp>
          <p:nvCxnSpPr>
            <p:cNvPr id="61" name="Přímá spojovací čára 60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ovací čára 71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chemeClr val="accent2">
                  <a:lumMod val="75000"/>
                </a:schemeClr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TextovéPole 29"/>
          <p:cNvSpPr txBox="1"/>
          <p:nvPr/>
        </p:nvSpPr>
        <p:spPr>
          <a:xfrm>
            <a:off x="5508104" y="4005064"/>
            <a:ext cx="3132856" cy="18158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Středy všech těchto kružnic leží na ose úsečky AB.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5" name="Elipsa 24"/>
          <p:cNvSpPr/>
          <p:nvPr/>
        </p:nvSpPr>
        <p:spPr>
          <a:xfrm>
            <a:off x="1192387" y="1963324"/>
            <a:ext cx="3880048" cy="3880048"/>
          </a:xfrm>
          <a:prstGeom prst="ellipse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7" name="Elipsa 26"/>
          <p:cNvSpPr/>
          <p:nvPr/>
        </p:nvSpPr>
        <p:spPr>
          <a:xfrm>
            <a:off x="1307826" y="2996952"/>
            <a:ext cx="3636000" cy="3636000"/>
          </a:xfrm>
          <a:prstGeom prst="ellipse">
            <a:avLst/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8" name="Elipsa 27"/>
          <p:cNvSpPr/>
          <p:nvPr/>
        </p:nvSpPr>
        <p:spPr>
          <a:xfrm>
            <a:off x="933496" y="1177137"/>
            <a:ext cx="4392488" cy="4392488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Elipsa 25"/>
          <p:cNvSpPr/>
          <p:nvPr/>
        </p:nvSpPr>
        <p:spPr>
          <a:xfrm>
            <a:off x="726435" y="620688"/>
            <a:ext cx="4816152" cy="4816152"/>
          </a:xfrm>
          <a:prstGeom prst="ellipse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7" name="Elipsa 56"/>
          <p:cNvSpPr/>
          <p:nvPr/>
        </p:nvSpPr>
        <p:spPr>
          <a:xfrm>
            <a:off x="1331640" y="2492896"/>
            <a:ext cx="3600400" cy="3600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4" name="Skupina 23"/>
          <p:cNvGrpSpPr/>
          <p:nvPr/>
        </p:nvGrpSpPr>
        <p:grpSpPr>
          <a:xfrm>
            <a:off x="1331640" y="4509120"/>
            <a:ext cx="3614288" cy="288032"/>
            <a:chOff x="1331640" y="4509120"/>
            <a:chExt cx="3614288" cy="288032"/>
          </a:xfrm>
        </p:grpSpPr>
        <p:cxnSp>
          <p:nvCxnSpPr>
            <p:cNvPr id="20" name="Přímá spojovací čára 19"/>
            <p:cNvCxnSpPr/>
            <p:nvPr/>
          </p:nvCxnSpPr>
          <p:spPr>
            <a:xfrm>
              <a:off x="1345928" y="4653136"/>
              <a:ext cx="36000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Přímá spojovací čára 21"/>
            <p:cNvCxnSpPr/>
            <p:nvPr/>
          </p:nvCxnSpPr>
          <p:spPr>
            <a:xfrm>
              <a:off x="4932040" y="4509120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Přímá spojovací čára 22"/>
            <p:cNvCxnSpPr/>
            <p:nvPr/>
          </p:nvCxnSpPr>
          <p:spPr>
            <a:xfrm>
              <a:off x="1331640" y="4509120"/>
              <a:ext cx="0" cy="28803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Skupina 72"/>
          <p:cNvGrpSpPr/>
          <p:nvPr/>
        </p:nvGrpSpPr>
        <p:grpSpPr>
          <a:xfrm>
            <a:off x="3131840" y="3774752"/>
            <a:ext cx="16" cy="257326"/>
            <a:chOff x="7452304" y="4935842"/>
            <a:chExt cx="16" cy="257326"/>
          </a:xfrm>
        </p:grpSpPr>
        <p:cxnSp>
          <p:nvCxnSpPr>
            <p:cNvPr id="32" name="Přímá spojovací čára 31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Přímá spojovací čára 33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chemeClr val="accent3">
                  <a:lumMod val="75000"/>
                </a:schemeClr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5" name="Skupina 72"/>
          <p:cNvGrpSpPr/>
          <p:nvPr/>
        </p:nvGrpSpPr>
        <p:grpSpPr>
          <a:xfrm>
            <a:off x="3131840" y="4107778"/>
            <a:ext cx="16" cy="257326"/>
            <a:chOff x="7452304" y="4935842"/>
            <a:chExt cx="16" cy="257326"/>
          </a:xfrm>
        </p:grpSpPr>
        <p:cxnSp>
          <p:nvCxnSpPr>
            <p:cNvPr id="36" name="Přímá spojovací čára 35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Přímá spojovací čára 36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Skupina 72"/>
          <p:cNvGrpSpPr/>
          <p:nvPr/>
        </p:nvGrpSpPr>
        <p:grpSpPr>
          <a:xfrm>
            <a:off x="3131840" y="3301402"/>
            <a:ext cx="16" cy="257326"/>
            <a:chOff x="7452304" y="4935842"/>
            <a:chExt cx="16" cy="257326"/>
          </a:xfrm>
        </p:grpSpPr>
        <p:cxnSp>
          <p:nvCxnSpPr>
            <p:cNvPr id="39" name="Přímá spojovací čára 38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Přímá spojovací čára 39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FF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Skupina 72"/>
          <p:cNvGrpSpPr/>
          <p:nvPr/>
        </p:nvGrpSpPr>
        <p:grpSpPr>
          <a:xfrm>
            <a:off x="3131840" y="4845345"/>
            <a:ext cx="16" cy="257326"/>
            <a:chOff x="7452304" y="4935842"/>
            <a:chExt cx="16" cy="257326"/>
          </a:xfrm>
        </p:grpSpPr>
        <p:cxnSp>
          <p:nvCxnSpPr>
            <p:cNvPr id="42" name="Přímá spojovací čára 41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Přímá spojovací čára 42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chemeClr val="tx2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4" name="Přímá spojovací čára 43"/>
          <p:cNvCxnSpPr/>
          <p:nvPr/>
        </p:nvCxnSpPr>
        <p:spPr>
          <a:xfrm>
            <a:off x="3122314" y="2060848"/>
            <a:ext cx="14288" cy="3600000"/>
          </a:xfrm>
          <a:prstGeom prst="line">
            <a:avLst/>
          </a:prstGeom>
          <a:ln w="2857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ovéPole 44"/>
          <p:cNvSpPr txBox="1"/>
          <p:nvPr/>
        </p:nvSpPr>
        <p:spPr>
          <a:xfrm>
            <a:off x="3059832" y="213285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latin typeface="Comic Sans MS" pitchFamily="66" charset="0"/>
              </a:rPr>
              <a:t>o</a:t>
            </a:r>
            <a:endParaRPr lang="cs-CZ" sz="2400" baseline="-25000" noProof="1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9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9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5" grpId="0" animBg="1"/>
      <p:bldP spid="25" grpId="1" animBg="1"/>
      <p:bldP spid="25" grpId="2" animBg="1"/>
      <p:bldP spid="27" grpId="0" animBg="1"/>
      <p:bldP spid="27" grpId="1" animBg="1"/>
      <p:bldP spid="27" grpId="2" animBg="1"/>
      <p:bldP spid="28" grpId="0" animBg="1"/>
      <p:bldP spid="28" grpId="1" animBg="1"/>
      <p:bldP spid="28" grpId="2" animBg="1"/>
      <p:bldP spid="26" grpId="0" animBg="1"/>
      <p:bldP spid="26" grpId="1" animBg="1"/>
      <p:bldP spid="26" grpId="2" animBg="1"/>
      <p:bldP spid="57" grpId="0" animBg="1"/>
      <p:bldP spid="57" grpId="1" animBg="1"/>
      <p:bldP spid="57" grpId="2" animBg="1"/>
      <p:bldP spid="4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51520" y="332656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err="1" smtClean="0"/>
              <a:t>DDtěžnice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Kružnice opsaná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0" name="Volný tvar 9"/>
          <p:cNvSpPr/>
          <p:nvPr/>
        </p:nvSpPr>
        <p:spPr>
          <a:xfrm rot="15421647">
            <a:off x="1221890" y="575618"/>
            <a:ext cx="3324181" cy="4346152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539552" y="3861048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1835696" y="836712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5292080" y="378904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4211960" y="184482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b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83568" y="177281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c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3131840" y="436510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rgbClr val="FF0000"/>
                </a:solidFill>
                <a:latin typeface="Comic Sans MS" pitchFamily="66" charset="0"/>
              </a:rPr>
              <a:t>a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9" name="TextovéPole 48"/>
          <p:cNvSpPr txBox="1"/>
          <p:nvPr/>
        </p:nvSpPr>
        <p:spPr>
          <a:xfrm>
            <a:off x="5580112" y="1988840"/>
            <a:ext cx="3024336" cy="26776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Střed kružnice opsané trojúhelníku leží v průsečíku os všech stran trojúhelníku.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0" name="TextovéPole 49"/>
          <p:cNvSpPr txBox="1"/>
          <p:nvPr/>
        </p:nvSpPr>
        <p:spPr>
          <a:xfrm flipH="1">
            <a:off x="2828384" y="279521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cxnSp>
        <p:nvCxnSpPr>
          <p:cNvPr id="27" name="Přímá spojovací čára 26"/>
          <p:cNvCxnSpPr/>
          <p:nvPr/>
        </p:nvCxnSpPr>
        <p:spPr>
          <a:xfrm>
            <a:off x="3122314" y="1600576"/>
            <a:ext cx="14288" cy="3168352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Přímá spojovací čára 27"/>
          <p:cNvCxnSpPr/>
          <p:nvPr/>
        </p:nvCxnSpPr>
        <p:spPr>
          <a:xfrm>
            <a:off x="771488" y="2162704"/>
            <a:ext cx="3600400" cy="1728192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Přímá spojovací čára 28"/>
          <p:cNvCxnSpPr/>
          <p:nvPr/>
        </p:nvCxnSpPr>
        <p:spPr>
          <a:xfrm flipH="1">
            <a:off x="2699792" y="1471768"/>
            <a:ext cx="1986728" cy="2317272"/>
          </a:xfrm>
          <a:prstGeom prst="line">
            <a:avLst/>
          </a:prstGeom>
          <a:ln w="22225">
            <a:solidFill>
              <a:schemeClr val="tx1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Elipsa 56"/>
          <p:cNvSpPr/>
          <p:nvPr/>
        </p:nvSpPr>
        <p:spPr>
          <a:xfrm>
            <a:off x="813297" y="980728"/>
            <a:ext cx="4644000" cy="464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2" name="Skupina 72"/>
          <p:cNvGrpSpPr/>
          <p:nvPr/>
        </p:nvGrpSpPr>
        <p:grpSpPr>
          <a:xfrm>
            <a:off x="3131840" y="3155256"/>
            <a:ext cx="16" cy="257326"/>
            <a:chOff x="7452304" y="4935842"/>
            <a:chExt cx="16" cy="257326"/>
          </a:xfrm>
        </p:grpSpPr>
        <p:cxnSp>
          <p:nvCxnSpPr>
            <p:cNvPr id="61" name="Přímá spojovací čára 60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Přímá spojovací čára 71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Přímá spojovací čára 31"/>
          <p:cNvCxnSpPr/>
          <p:nvPr/>
        </p:nvCxnSpPr>
        <p:spPr>
          <a:xfrm flipV="1">
            <a:off x="899592" y="3284985"/>
            <a:ext cx="2232248" cy="648071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ovéPole 35"/>
          <p:cNvSpPr txBox="1"/>
          <p:nvPr/>
        </p:nvSpPr>
        <p:spPr>
          <a:xfrm>
            <a:off x="1547664" y="32129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4572000" y="50131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k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50" grpId="0"/>
      <p:bldP spid="57" grpId="0" animBg="1"/>
      <p:bldP spid="36" grpId="1"/>
      <p:bldP spid="4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Zaoblený obdélník 57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Konstrukce osy úsečky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7171767" y="4401159"/>
            <a:ext cx="7130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sz="2400" dirty="0">
              <a:latin typeface="Symbol" pitchFamily="18" charset="2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5004048" y="1196752"/>
            <a:ext cx="3888432" cy="23083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1. Sestroj kružnice </a:t>
            </a:r>
            <a:r>
              <a:rPr lang="cs-CZ" sz="2400" dirty="0" smtClean="0">
                <a:solidFill>
                  <a:schemeClr val="tx2"/>
                </a:solidFill>
                <a:latin typeface="Comic Sans MS" pitchFamily="66" charset="0"/>
              </a:rPr>
              <a:t>k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a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k</a:t>
            </a:r>
            <a:r>
              <a:rPr lang="cs-CZ" sz="2400" baseline="-25000" dirty="0" smtClean="0">
                <a:solidFill>
                  <a:schemeClr val="accent1">
                    <a:lumMod val="75000"/>
                  </a:schemeClr>
                </a:solidFill>
                <a:latin typeface="Comic Sans MS" pitchFamily="66" charset="0"/>
              </a:rPr>
              <a:t>1</a:t>
            </a:r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 se středy v krajních bodech úsečky a stejným poloměrem. (poloměr by měl být o kousek větší než je polovina úsečky)</a:t>
            </a:r>
            <a:endParaRPr lang="cs-CZ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grpSp>
        <p:nvGrpSpPr>
          <p:cNvPr id="16" name="Skupina 15"/>
          <p:cNvGrpSpPr/>
          <p:nvPr/>
        </p:nvGrpSpPr>
        <p:grpSpPr>
          <a:xfrm>
            <a:off x="923975" y="3717032"/>
            <a:ext cx="3960000" cy="237232"/>
            <a:chOff x="2276128" y="4415904"/>
            <a:chExt cx="4320000" cy="237232"/>
          </a:xfrm>
        </p:grpSpPr>
        <p:cxnSp>
          <p:nvCxnSpPr>
            <p:cNvPr id="11" name="Přímá spojovací čára 10"/>
            <p:cNvCxnSpPr/>
            <p:nvPr/>
          </p:nvCxnSpPr>
          <p:spPr>
            <a:xfrm flipV="1">
              <a:off x="6588224" y="4437112"/>
              <a:ext cx="0" cy="2160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Přímá spojovací čára 11"/>
            <p:cNvCxnSpPr/>
            <p:nvPr/>
          </p:nvCxnSpPr>
          <p:spPr>
            <a:xfrm>
              <a:off x="2276128" y="4517504"/>
              <a:ext cx="4320000" cy="0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Přímá spojovací čára 14"/>
            <p:cNvCxnSpPr/>
            <p:nvPr/>
          </p:nvCxnSpPr>
          <p:spPr>
            <a:xfrm flipV="1">
              <a:off x="2276128" y="4415904"/>
              <a:ext cx="0" cy="216024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TextovéPole 16"/>
          <p:cNvSpPr txBox="1"/>
          <p:nvPr/>
        </p:nvSpPr>
        <p:spPr>
          <a:xfrm flipH="1">
            <a:off x="491927" y="400506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 flipH="1">
            <a:off x="4740399" y="393305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Oblouk 19"/>
          <p:cNvSpPr/>
          <p:nvPr/>
        </p:nvSpPr>
        <p:spPr>
          <a:xfrm>
            <a:off x="-1404664" y="1484784"/>
            <a:ext cx="4680000" cy="4680000"/>
          </a:xfrm>
          <a:prstGeom prst="arc">
            <a:avLst>
              <a:gd name="adj1" fmla="val 17007420"/>
              <a:gd name="adj2" fmla="val 4832284"/>
            </a:avLst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Oblouk 20"/>
          <p:cNvSpPr/>
          <p:nvPr/>
        </p:nvSpPr>
        <p:spPr>
          <a:xfrm flipH="1">
            <a:off x="2530376" y="1485304"/>
            <a:ext cx="4680000" cy="4680000"/>
          </a:xfrm>
          <a:prstGeom prst="arc">
            <a:avLst>
              <a:gd name="adj1" fmla="val 17007420"/>
              <a:gd name="adj2" fmla="val 4832284"/>
            </a:avLst>
          </a:prstGeom>
          <a:noFill/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1682155" y="12687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k</a:t>
            </a:r>
            <a:endParaRPr lang="cs-CZ" sz="2400" dirty="0">
              <a:latin typeface="Comic Sans MS" pitchFamily="66" charset="0"/>
            </a:endParaRPr>
          </a:p>
        </p:txBody>
      </p:sp>
      <p:cxnSp>
        <p:nvCxnSpPr>
          <p:cNvPr id="24" name="Přímá spojovací čára 23"/>
          <p:cNvCxnSpPr/>
          <p:nvPr/>
        </p:nvCxnSpPr>
        <p:spPr>
          <a:xfrm>
            <a:off x="2903116" y="1844824"/>
            <a:ext cx="0" cy="4104456"/>
          </a:xfrm>
          <a:prstGeom prst="line">
            <a:avLst/>
          </a:prstGeom>
          <a:ln w="22225">
            <a:solidFill>
              <a:srgbClr val="FF0000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ovéPole 28"/>
          <p:cNvSpPr txBox="1"/>
          <p:nvPr/>
        </p:nvSpPr>
        <p:spPr>
          <a:xfrm>
            <a:off x="5004048" y="4437112"/>
            <a:ext cx="3888432" cy="8309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chemeClr val="tx1"/>
                </a:solidFill>
                <a:latin typeface="Comic Sans MS" pitchFamily="66" charset="0"/>
              </a:rPr>
              <a:t>2. Průsečíky kružnic veď přímku </a:t>
            </a:r>
            <a:r>
              <a:rPr lang="cs-CZ" sz="2400" dirty="0" smtClean="0">
                <a:solidFill>
                  <a:schemeClr val="tx2"/>
                </a:solidFill>
                <a:latin typeface="Comic Sans MS" pitchFamily="66" charset="0"/>
              </a:rPr>
              <a:t> - osu o</a:t>
            </a:r>
            <a:endParaRPr lang="cs-CZ" sz="24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1" name="TextovéPole 30"/>
          <p:cNvSpPr txBox="1"/>
          <p:nvPr/>
        </p:nvSpPr>
        <p:spPr>
          <a:xfrm>
            <a:off x="3923928" y="55892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k</a:t>
            </a:r>
            <a:r>
              <a:rPr lang="cs-CZ" sz="2400" baseline="-25000" dirty="0" smtClean="0">
                <a:latin typeface="Comic Sans MS" pitchFamily="66" charset="0"/>
              </a:rPr>
              <a:t>1</a:t>
            </a:r>
            <a:endParaRPr lang="cs-CZ" sz="2400" baseline="-25000" dirty="0">
              <a:latin typeface="Comic Sans MS" pitchFamily="66" charset="0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2915816" y="558924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o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 animBg="1"/>
      <p:bldP spid="22" grpId="0"/>
      <p:bldP spid="29" grpId="0"/>
      <p:bldP spid="31" grpId="0"/>
      <p:bldP spid="3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Zaoblený obdélník 73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cxnSp>
        <p:nvCxnSpPr>
          <p:cNvPr id="27" name="Přímá spojovací čára 26"/>
          <p:cNvCxnSpPr/>
          <p:nvPr/>
        </p:nvCxnSpPr>
        <p:spPr>
          <a:xfrm flipH="1">
            <a:off x="4355976" y="2060848"/>
            <a:ext cx="16050" cy="3600400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ovéPole 32"/>
          <p:cNvSpPr txBox="1"/>
          <p:nvPr/>
        </p:nvSpPr>
        <p:spPr>
          <a:xfrm>
            <a:off x="611560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Konstrukce kružnice opsané 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0" name="Volný tvar 9"/>
          <p:cNvSpPr/>
          <p:nvPr/>
        </p:nvSpPr>
        <p:spPr>
          <a:xfrm rot="15384759">
            <a:off x="2464807" y="1032511"/>
            <a:ext cx="3255056" cy="3870036"/>
          </a:xfrm>
          <a:custGeom>
            <a:avLst/>
            <a:gdLst>
              <a:gd name="connsiteX0" fmla="*/ 1088572 w 3773715"/>
              <a:gd name="connsiteY0" fmla="*/ 0 h 2583543"/>
              <a:gd name="connsiteX1" fmla="*/ 0 w 3773715"/>
              <a:gd name="connsiteY1" fmla="*/ 2583543 h 2583543"/>
              <a:gd name="connsiteX2" fmla="*/ 3773715 w 3773715"/>
              <a:gd name="connsiteY2" fmla="*/ 1117600 h 2583543"/>
              <a:gd name="connsiteX3" fmla="*/ 1088572 w 3773715"/>
              <a:gd name="connsiteY3" fmla="*/ 0 h 25835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773715" h="2583543">
                <a:moveTo>
                  <a:pt x="1088572" y="0"/>
                </a:moveTo>
                <a:lnTo>
                  <a:pt x="0" y="2583543"/>
                </a:lnTo>
                <a:lnTo>
                  <a:pt x="3773715" y="1117600"/>
                </a:lnTo>
                <a:lnTo>
                  <a:pt x="1088572" y="0"/>
                </a:lnTo>
                <a:close/>
              </a:path>
            </a:pathLst>
          </a:custGeom>
          <a:noFill/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TextovéPole 10"/>
          <p:cNvSpPr txBox="1"/>
          <p:nvPr/>
        </p:nvSpPr>
        <p:spPr>
          <a:xfrm flipH="1">
            <a:off x="1979712" y="40770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A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3275856" y="980728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C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 flipH="1">
            <a:off x="6300192" y="40770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B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3059832" y="2420888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b</a:t>
            </a:r>
            <a:endParaRPr lang="cs-CZ" sz="24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4298824" y="394848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c</a:t>
            </a:r>
            <a:endParaRPr lang="cs-CZ" sz="24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25" name="Oblouk 24"/>
          <p:cNvSpPr/>
          <p:nvPr/>
        </p:nvSpPr>
        <p:spPr>
          <a:xfrm>
            <a:off x="116360" y="1830938"/>
            <a:ext cx="4500000" cy="4500000"/>
          </a:xfrm>
          <a:prstGeom prst="arc">
            <a:avLst>
              <a:gd name="adj1" fmla="val 17346120"/>
              <a:gd name="adj2" fmla="val 3083554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6" name="Oblouk 25"/>
          <p:cNvSpPr/>
          <p:nvPr/>
        </p:nvSpPr>
        <p:spPr>
          <a:xfrm flipH="1">
            <a:off x="4109567" y="1821677"/>
            <a:ext cx="4500000" cy="4500000"/>
          </a:xfrm>
          <a:prstGeom prst="arc">
            <a:avLst>
              <a:gd name="adj1" fmla="val 17543945"/>
              <a:gd name="adj2" fmla="val 3320488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5" name="Oblouk 34"/>
          <p:cNvSpPr/>
          <p:nvPr/>
        </p:nvSpPr>
        <p:spPr>
          <a:xfrm>
            <a:off x="129408" y="1832298"/>
            <a:ext cx="4500000" cy="4500000"/>
          </a:xfrm>
          <a:prstGeom prst="arc">
            <a:avLst>
              <a:gd name="adj1" fmla="val 13525885"/>
              <a:gd name="adj2" fmla="val 20984723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6" name="Oblouk 35"/>
          <p:cNvSpPr/>
          <p:nvPr/>
        </p:nvSpPr>
        <p:spPr>
          <a:xfrm>
            <a:off x="1203298" y="-816324"/>
            <a:ext cx="4500000" cy="4500000"/>
          </a:xfrm>
          <a:prstGeom prst="arc">
            <a:avLst>
              <a:gd name="adj1" fmla="val 2868952"/>
              <a:gd name="adj2" fmla="val 10812911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41" name="Přímá spojovací čára 40"/>
          <p:cNvCxnSpPr/>
          <p:nvPr/>
        </p:nvCxnSpPr>
        <p:spPr>
          <a:xfrm>
            <a:off x="683568" y="1844824"/>
            <a:ext cx="4392488" cy="1800200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blouk 56"/>
          <p:cNvSpPr/>
          <p:nvPr/>
        </p:nvSpPr>
        <p:spPr>
          <a:xfrm flipH="1">
            <a:off x="4116712" y="1821512"/>
            <a:ext cx="4500000" cy="4500000"/>
          </a:xfrm>
          <a:prstGeom prst="arc">
            <a:avLst>
              <a:gd name="adj1" fmla="val 15924709"/>
              <a:gd name="adj2" fmla="val 910765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9" name="Oblouk 58"/>
          <p:cNvSpPr/>
          <p:nvPr/>
        </p:nvSpPr>
        <p:spPr>
          <a:xfrm flipH="1">
            <a:off x="1198672" y="-819472"/>
            <a:ext cx="4500000" cy="4500000"/>
          </a:xfrm>
          <a:prstGeom prst="arc">
            <a:avLst>
              <a:gd name="adj1" fmla="val 4215923"/>
              <a:gd name="adj2" fmla="val 11284988"/>
            </a:avLst>
          </a:prstGeom>
          <a:noFill/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60" name="Přímá spojovací čára 59"/>
          <p:cNvCxnSpPr/>
          <p:nvPr/>
        </p:nvCxnSpPr>
        <p:spPr>
          <a:xfrm flipH="1">
            <a:off x="3856682" y="1254471"/>
            <a:ext cx="2412000" cy="2664000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ovéPole 72"/>
          <p:cNvSpPr txBox="1"/>
          <p:nvPr/>
        </p:nvSpPr>
        <p:spPr>
          <a:xfrm>
            <a:off x="6084168" y="141277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a</a:t>
            </a:r>
            <a:endParaRPr lang="cs-CZ" sz="24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42" name="TextovéPole 41"/>
          <p:cNvSpPr txBox="1"/>
          <p:nvPr/>
        </p:nvSpPr>
        <p:spPr>
          <a:xfrm>
            <a:off x="1043608" y="5517232"/>
            <a:ext cx="6912768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osu úsečky AB.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34" name="TextovéPole 33"/>
          <p:cNvSpPr txBox="1"/>
          <p:nvPr/>
        </p:nvSpPr>
        <p:spPr>
          <a:xfrm>
            <a:off x="395536" y="5498068"/>
            <a:ext cx="8208912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osu úsečky AC.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40" name="TextovéPole 39"/>
          <p:cNvSpPr txBox="1"/>
          <p:nvPr/>
        </p:nvSpPr>
        <p:spPr>
          <a:xfrm>
            <a:off x="467544" y="5498068"/>
            <a:ext cx="8064896" cy="5232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Sestroj osu úsečky BC.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6" name="TextovéPole 55"/>
          <p:cNvSpPr txBox="1"/>
          <p:nvPr/>
        </p:nvSpPr>
        <p:spPr>
          <a:xfrm>
            <a:off x="432048" y="5499229"/>
            <a:ext cx="8100392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V průsečíku os leží střed kružnice opsané trojúhelníku.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51" name="TextovéPole 50"/>
          <p:cNvSpPr txBox="1"/>
          <p:nvPr/>
        </p:nvSpPr>
        <p:spPr>
          <a:xfrm flipH="1">
            <a:off x="3995936" y="285293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52" name="Skupina 72"/>
          <p:cNvGrpSpPr/>
          <p:nvPr/>
        </p:nvGrpSpPr>
        <p:grpSpPr>
          <a:xfrm>
            <a:off x="4355960" y="3234722"/>
            <a:ext cx="16" cy="257326"/>
            <a:chOff x="7452304" y="4935842"/>
            <a:chExt cx="16" cy="257326"/>
          </a:xfrm>
        </p:grpSpPr>
        <p:cxnSp>
          <p:nvCxnSpPr>
            <p:cNvPr id="53" name="Přímá spojovací čára 52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Přímá spojovací čára 53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5" name="Přímá spojovací čára 54"/>
          <p:cNvCxnSpPr>
            <a:stCxn id="10" idx="0"/>
          </p:cNvCxnSpPr>
          <p:nvPr/>
        </p:nvCxnSpPr>
        <p:spPr>
          <a:xfrm flipV="1">
            <a:off x="2373236" y="3356993"/>
            <a:ext cx="1982740" cy="734423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ovéPole 60"/>
          <p:cNvSpPr txBox="1"/>
          <p:nvPr/>
        </p:nvSpPr>
        <p:spPr>
          <a:xfrm>
            <a:off x="3203848" y="364502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2" name="Elipsa 61"/>
          <p:cNvSpPr/>
          <p:nvPr/>
        </p:nvSpPr>
        <p:spPr>
          <a:xfrm>
            <a:off x="2210024" y="1211040"/>
            <a:ext cx="4284000" cy="4284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5" name="TextovéPole 64"/>
          <p:cNvSpPr txBox="1"/>
          <p:nvPr/>
        </p:nvSpPr>
        <p:spPr>
          <a:xfrm>
            <a:off x="6444208" y="299695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k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66" name="TextovéPole 65"/>
          <p:cNvSpPr txBox="1"/>
          <p:nvPr/>
        </p:nvSpPr>
        <p:spPr>
          <a:xfrm>
            <a:off x="539552" y="5571237"/>
            <a:ext cx="8100392" cy="9541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800" dirty="0" smtClean="0">
                <a:solidFill>
                  <a:schemeClr val="tx1"/>
                </a:solidFill>
                <a:latin typeface="Comic Sans MS" pitchFamily="66" charset="0"/>
              </a:rPr>
              <a:t>K nalezení středu kružnice opsané stačí sestrojit osy dvou stran trojúhelníku.</a:t>
            </a:r>
            <a:endParaRPr lang="cs-CZ" sz="2800" b="1" dirty="0">
              <a:solidFill>
                <a:schemeClr val="tx1"/>
              </a:solidFill>
              <a:latin typeface="Symbol" pitchFamily="18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0"/>
                            </p:stCondLst>
                            <p:childTnLst>
                              <p:par>
                                <p:cTn id="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3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500"/>
                            </p:stCondLst>
                            <p:childTnLst>
                              <p:par>
                                <p:cTn id="7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3500"/>
                            </p:stCondLst>
                            <p:childTnLst>
                              <p:par>
                                <p:cTn id="7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5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500"/>
                            </p:stCondLst>
                            <p:childTnLst>
                              <p:par>
                                <p:cTn id="82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2000"/>
                            </p:stCondLst>
                            <p:childTnLst>
                              <p:par>
                                <p:cTn id="9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0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5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5" grpId="0" animBg="1"/>
      <p:bldP spid="25" grpId="1" animBg="1"/>
      <p:bldP spid="26" grpId="0" animBg="1"/>
      <p:bldP spid="26" grpId="1" animBg="1"/>
      <p:bldP spid="35" grpId="0" animBg="1"/>
      <p:bldP spid="35" grpId="1" animBg="1"/>
      <p:bldP spid="36" grpId="0" animBg="1"/>
      <p:bldP spid="36" grpId="1" animBg="1"/>
      <p:bldP spid="57" grpId="0" animBg="1"/>
      <p:bldP spid="57" grpId="1" animBg="1"/>
      <p:bldP spid="59" grpId="0" animBg="1"/>
      <p:bldP spid="59" grpId="1" animBg="1"/>
      <p:bldP spid="73" grpId="0"/>
      <p:bldP spid="42" grpId="0" animBg="1"/>
      <p:bldP spid="34" grpId="0" animBg="1"/>
      <p:bldP spid="40" grpId="0" animBg="1"/>
      <p:bldP spid="56" grpId="0" animBg="1"/>
      <p:bldP spid="51" grpId="0"/>
      <p:bldP spid="61" grpId="0"/>
      <p:bldP spid="62" grpId="0" animBg="1"/>
      <p:bldP spid="65" grpId="0"/>
      <p:bldP spid="6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Zaoblený obdélník 76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DD</a:t>
            </a:r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539552" y="188640"/>
            <a:ext cx="7992888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Kružnice opsaná tupoúhlému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78" name="Picture 2" descr="C:\Users\PC3\AppData\Local\Microsoft\Windows\Temporary Internet Files\Content.IE5\U6H3PKKA\MC900310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085184"/>
            <a:ext cx="1815084" cy="1314907"/>
          </a:xfrm>
          <a:prstGeom prst="rect">
            <a:avLst/>
          </a:prstGeom>
          <a:noFill/>
        </p:spPr>
      </p:pic>
      <p:sp>
        <p:nvSpPr>
          <p:cNvPr id="31" name="Volný tvar 30"/>
          <p:cNvSpPr/>
          <p:nvPr/>
        </p:nvSpPr>
        <p:spPr>
          <a:xfrm>
            <a:off x="814388" y="2605538"/>
            <a:ext cx="4757737" cy="3114675"/>
          </a:xfrm>
          <a:custGeom>
            <a:avLst/>
            <a:gdLst>
              <a:gd name="connsiteX0" fmla="*/ 0 w 4757737"/>
              <a:gd name="connsiteY0" fmla="*/ 0 h 3114675"/>
              <a:gd name="connsiteX1" fmla="*/ 757237 w 4757737"/>
              <a:gd name="connsiteY1" fmla="*/ 3114675 h 3114675"/>
              <a:gd name="connsiteX2" fmla="*/ 4757737 w 4757737"/>
              <a:gd name="connsiteY2" fmla="*/ 3114675 h 3114675"/>
              <a:gd name="connsiteX3" fmla="*/ 0 w 4757737"/>
              <a:gd name="connsiteY3" fmla="*/ 0 h 3114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57737" h="3114675">
                <a:moveTo>
                  <a:pt x="0" y="0"/>
                </a:moveTo>
                <a:lnTo>
                  <a:pt x="757237" y="3114675"/>
                </a:lnTo>
                <a:lnTo>
                  <a:pt x="4757737" y="3114675"/>
                </a:lnTo>
                <a:lnTo>
                  <a:pt x="0" y="0"/>
                </a:lnTo>
                <a:close/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cxnSp>
        <p:nvCxnSpPr>
          <p:cNvPr id="32" name="Přímá spojovací čára 31"/>
          <p:cNvCxnSpPr/>
          <p:nvPr/>
        </p:nvCxnSpPr>
        <p:spPr>
          <a:xfrm>
            <a:off x="3563888" y="2882160"/>
            <a:ext cx="0" cy="3600400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1475656" y="4178304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y</a:t>
            </a:r>
            <a:endParaRPr lang="cs-CZ" sz="24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3131840" y="504240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z</a:t>
            </a:r>
            <a:endParaRPr lang="cs-CZ" sz="24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36" name="Přímá spojovací čára 35"/>
          <p:cNvCxnSpPr/>
          <p:nvPr/>
        </p:nvCxnSpPr>
        <p:spPr>
          <a:xfrm flipV="1">
            <a:off x="395536" y="3458224"/>
            <a:ext cx="4176464" cy="1080120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Skupina 72"/>
          <p:cNvGrpSpPr/>
          <p:nvPr/>
        </p:nvGrpSpPr>
        <p:grpSpPr>
          <a:xfrm>
            <a:off x="3563888" y="3603722"/>
            <a:ext cx="16" cy="257326"/>
            <a:chOff x="7452304" y="4935842"/>
            <a:chExt cx="16" cy="257326"/>
          </a:xfrm>
        </p:grpSpPr>
        <p:cxnSp>
          <p:nvCxnSpPr>
            <p:cNvPr id="64" name="Přímá spojovací čára 63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Přímá spojovací čára 64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Přímá spojovací čára 65"/>
          <p:cNvCxnSpPr>
            <a:stCxn id="31" idx="1"/>
          </p:cNvCxnSpPr>
          <p:nvPr/>
        </p:nvCxnSpPr>
        <p:spPr>
          <a:xfrm flipV="1">
            <a:off x="1571625" y="3746256"/>
            <a:ext cx="1992263" cy="197395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Elipsa 66"/>
          <p:cNvSpPr/>
          <p:nvPr/>
        </p:nvSpPr>
        <p:spPr>
          <a:xfrm>
            <a:off x="640704" y="693344"/>
            <a:ext cx="5832000" cy="583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ovéPole 67"/>
          <p:cNvSpPr txBox="1"/>
          <p:nvPr/>
        </p:nvSpPr>
        <p:spPr>
          <a:xfrm flipH="1">
            <a:off x="1187624" y="5690472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X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611560" y="2162080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Z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4" name="TextovéPole 73"/>
          <p:cNvSpPr txBox="1"/>
          <p:nvPr/>
        </p:nvSpPr>
        <p:spPr>
          <a:xfrm flipH="1">
            <a:off x="5292080" y="5762480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Y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5148064" y="1196752"/>
            <a:ext cx="3600400" cy="1569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Kde bude ležet střed kružnice opsané tupoúhlému trojúhelníku?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83" name="TextovéPole 82"/>
          <p:cNvSpPr txBox="1"/>
          <p:nvPr/>
        </p:nvSpPr>
        <p:spPr>
          <a:xfrm flipH="1">
            <a:off x="3131840" y="321297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4" name="TextovéPole 83"/>
          <p:cNvSpPr txBox="1"/>
          <p:nvPr/>
        </p:nvSpPr>
        <p:spPr>
          <a:xfrm>
            <a:off x="5076056" y="1196752"/>
            <a:ext cx="3600400" cy="1569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Střed kružnice opsané tupoúhlému trojúhelníku leží vně trojúhelníku.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1979712" y="450912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67" grpId="0" animBg="1"/>
      <p:bldP spid="27" grpId="0" animBg="1"/>
      <p:bldP spid="83" grpId="0"/>
      <p:bldP spid="84" grpId="0" animBg="1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Zaoblený obdélník 76"/>
          <p:cNvSpPr/>
          <p:nvPr/>
        </p:nvSpPr>
        <p:spPr>
          <a:xfrm>
            <a:off x="237232" y="270173"/>
            <a:ext cx="8640960" cy="6336704"/>
          </a:xfrm>
          <a:prstGeom prst="roundRect">
            <a:avLst>
              <a:gd name="adj" fmla="val 5199"/>
            </a:avLst>
          </a:prstGeom>
          <a:solidFill>
            <a:schemeClr val="bg1"/>
          </a:solidFill>
          <a:ln w="41275">
            <a:solidFill>
              <a:srgbClr val="7793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33" name="TextovéPole 32"/>
          <p:cNvSpPr txBox="1"/>
          <p:nvPr/>
        </p:nvSpPr>
        <p:spPr>
          <a:xfrm>
            <a:off x="395536" y="188640"/>
            <a:ext cx="8208912" cy="584775"/>
          </a:xfrm>
          <a:prstGeom prst="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dirty="0" smtClean="0">
                <a:solidFill>
                  <a:schemeClr val="tx1"/>
                </a:solidFill>
                <a:latin typeface="Comic Sans MS" pitchFamily="66" charset="0"/>
              </a:rPr>
              <a:t>Kružnice opsaná pravoúhlému trojúhelníku</a:t>
            </a:r>
            <a:endParaRPr lang="cs-CZ" sz="32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pic>
        <p:nvPicPr>
          <p:cNvPr id="78" name="Picture 2" descr="C:\Users\PC3\AppData\Local\Microsoft\Windows\Temporary Internet Files\Content.IE5\U6H3PKKA\MC9003108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248" y="5085184"/>
            <a:ext cx="1815084" cy="1314907"/>
          </a:xfrm>
          <a:prstGeom prst="rect">
            <a:avLst/>
          </a:prstGeom>
          <a:noFill/>
        </p:spPr>
      </p:pic>
      <p:cxnSp>
        <p:nvCxnSpPr>
          <p:cNvPr id="32" name="Přímá spojovací čára 31"/>
          <p:cNvCxnSpPr/>
          <p:nvPr/>
        </p:nvCxnSpPr>
        <p:spPr>
          <a:xfrm>
            <a:off x="3376440" y="2852936"/>
            <a:ext cx="0" cy="3600400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ovéPole 33"/>
          <p:cNvSpPr txBox="1"/>
          <p:nvPr/>
        </p:nvSpPr>
        <p:spPr>
          <a:xfrm>
            <a:off x="1475656" y="3356992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q</a:t>
            </a:r>
            <a:endParaRPr lang="cs-CZ" sz="24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35" name="TextovéPole 34"/>
          <p:cNvSpPr txBox="1"/>
          <p:nvPr/>
        </p:nvSpPr>
        <p:spPr>
          <a:xfrm>
            <a:off x="3419872" y="4869160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chemeClr val="tx2"/>
                </a:solidFill>
                <a:latin typeface="Comic Sans MS" pitchFamily="66" charset="0"/>
              </a:rPr>
              <a:t>o</a:t>
            </a:r>
            <a:r>
              <a:rPr lang="cs-CZ" sz="2400" baseline="-25000" noProof="1" smtClean="0">
                <a:solidFill>
                  <a:schemeClr val="tx2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chemeClr val="tx2"/>
              </a:solidFill>
              <a:latin typeface="Comic Sans MS" pitchFamily="66" charset="0"/>
            </a:endParaRPr>
          </a:p>
        </p:txBody>
      </p:sp>
      <p:cxnSp>
        <p:nvCxnSpPr>
          <p:cNvPr id="36" name="Přímá spojovací čára 35"/>
          <p:cNvCxnSpPr/>
          <p:nvPr/>
        </p:nvCxnSpPr>
        <p:spPr>
          <a:xfrm flipV="1">
            <a:off x="323528" y="3774752"/>
            <a:ext cx="4392488" cy="29224"/>
          </a:xfrm>
          <a:prstGeom prst="line">
            <a:avLst/>
          </a:prstGeom>
          <a:ln w="22225">
            <a:solidFill>
              <a:schemeClr val="tx2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Skupina 72"/>
          <p:cNvGrpSpPr/>
          <p:nvPr/>
        </p:nvGrpSpPr>
        <p:grpSpPr>
          <a:xfrm>
            <a:off x="3376440" y="3661442"/>
            <a:ext cx="16" cy="257326"/>
            <a:chOff x="7452304" y="4935842"/>
            <a:chExt cx="16" cy="257326"/>
          </a:xfrm>
        </p:grpSpPr>
        <p:cxnSp>
          <p:nvCxnSpPr>
            <p:cNvPr id="64" name="Přímá spojovací čára 63"/>
            <p:cNvCxnSpPr/>
            <p:nvPr/>
          </p:nvCxnSpPr>
          <p:spPr>
            <a:xfrm>
              <a:off x="7452320" y="4941168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Přímá spojovací čára 64"/>
            <p:cNvCxnSpPr/>
            <p:nvPr/>
          </p:nvCxnSpPr>
          <p:spPr>
            <a:xfrm>
              <a:off x="7452304" y="4935842"/>
              <a:ext cx="0" cy="252000"/>
            </a:xfrm>
            <a:prstGeom prst="line">
              <a:avLst/>
            </a:prstGeom>
            <a:ln w="28575">
              <a:solidFill>
                <a:srgbClr val="FF0000"/>
              </a:solidFill>
            </a:ln>
            <a:scene3d>
              <a:camera prst="orthographicFront">
                <a:rot lat="0" lon="0" rev="5400000"/>
              </a:camera>
              <a:lightRig rig="threePt" dir="t"/>
            </a:scene3d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66" name="Přímá spojovací čára 65"/>
          <p:cNvCxnSpPr>
            <a:stCxn id="21" idx="2"/>
          </p:cNvCxnSpPr>
          <p:nvPr/>
        </p:nvCxnSpPr>
        <p:spPr>
          <a:xfrm flipV="1">
            <a:off x="1187624" y="3789041"/>
            <a:ext cx="2208287" cy="1512167"/>
          </a:xfrm>
          <a:prstGeom prst="line">
            <a:avLst/>
          </a:prstGeom>
          <a:ln w="2222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Elipsa 66"/>
          <p:cNvSpPr/>
          <p:nvPr/>
        </p:nvSpPr>
        <p:spPr>
          <a:xfrm>
            <a:off x="640704" y="1036256"/>
            <a:ext cx="5400000" cy="5400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8" name="TextovéPole 67"/>
          <p:cNvSpPr txBox="1"/>
          <p:nvPr/>
        </p:nvSpPr>
        <p:spPr>
          <a:xfrm flipH="1">
            <a:off x="827584" y="5373216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P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69" name="TextovéPole 68"/>
          <p:cNvSpPr txBox="1"/>
          <p:nvPr/>
        </p:nvSpPr>
        <p:spPr>
          <a:xfrm>
            <a:off x="827584" y="1700808"/>
            <a:ext cx="3722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R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74" name="TextovéPole 73"/>
          <p:cNvSpPr txBox="1"/>
          <p:nvPr/>
        </p:nvSpPr>
        <p:spPr>
          <a:xfrm flipH="1">
            <a:off x="5292080" y="5373216"/>
            <a:ext cx="3600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latin typeface="Comic Sans MS" pitchFamily="66" charset="0"/>
              </a:rPr>
              <a:t>Q</a:t>
            </a:r>
            <a:endParaRPr lang="cs-CZ" sz="2400" dirty="0">
              <a:latin typeface="Comic Sans MS" pitchFamily="66" charset="0"/>
            </a:endParaRPr>
          </a:p>
        </p:txBody>
      </p:sp>
      <p:sp>
        <p:nvSpPr>
          <p:cNvPr id="27" name="TextovéPole 26"/>
          <p:cNvSpPr txBox="1"/>
          <p:nvPr/>
        </p:nvSpPr>
        <p:spPr>
          <a:xfrm>
            <a:off x="5148064" y="1196752"/>
            <a:ext cx="3600400" cy="15696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Kde bude ležet střed kružnice opsané pravoúhlému trojúhelníku?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83" name="TextovéPole 82"/>
          <p:cNvSpPr txBox="1"/>
          <p:nvPr/>
        </p:nvSpPr>
        <p:spPr>
          <a:xfrm flipH="1">
            <a:off x="3347864" y="3284984"/>
            <a:ext cx="432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>
                <a:solidFill>
                  <a:srgbClr val="FF0000"/>
                </a:solidFill>
                <a:latin typeface="Comic Sans MS" pitchFamily="66" charset="0"/>
              </a:rPr>
              <a:t>S</a:t>
            </a:r>
            <a:endParaRPr lang="cs-CZ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84" name="TextovéPole 83"/>
          <p:cNvSpPr txBox="1"/>
          <p:nvPr/>
        </p:nvSpPr>
        <p:spPr>
          <a:xfrm>
            <a:off x="4932040" y="1139260"/>
            <a:ext cx="3600400" cy="19389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2400" noProof="1" smtClean="0">
                <a:solidFill>
                  <a:schemeClr val="tx1"/>
                </a:solidFill>
                <a:latin typeface="Comic Sans MS" pitchFamily="66" charset="0"/>
              </a:rPr>
              <a:t>Střed kružnice opsané pravoúhlému trojúhelníku leží ve středu nejdelší strany trojúhelníku.</a:t>
            </a:r>
            <a:endParaRPr lang="cs-CZ" sz="2400" b="1" noProof="1">
              <a:solidFill>
                <a:schemeClr val="tx1"/>
              </a:solidFill>
              <a:latin typeface="Symbol" pitchFamily="18" charset="2"/>
            </a:endParaRPr>
          </a:p>
        </p:txBody>
      </p:sp>
      <p:sp>
        <p:nvSpPr>
          <p:cNvPr id="21" name="Pravoúhlý trojúhelník 20"/>
          <p:cNvSpPr/>
          <p:nvPr/>
        </p:nvSpPr>
        <p:spPr>
          <a:xfrm>
            <a:off x="1187624" y="2204864"/>
            <a:ext cx="4320480" cy="3096344"/>
          </a:xfrm>
          <a:prstGeom prst="rt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TextovéPole 21"/>
          <p:cNvSpPr txBox="1"/>
          <p:nvPr/>
        </p:nvSpPr>
        <p:spPr>
          <a:xfrm>
            <a:off x="1619672" y="4293096"/>
            <a:ext cx="5040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noProof="1" smtClean="0">
                <a:solidFill>
                  <a:srgbClr val="FF0000"/>
                </a:solidFill>
                <a:latin typeface="Comic Sans MS" pitchFamily="66" charset="0"/>
              </a:rPr>
              <a:t>r</a:t>
            </a:r>
            <a:endParaRPr lang="cs-CZ" sz="2400" baseline="-25000" noProof="1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67" grpId="0" animBg="1"/>
      <p:bldP spid="27" grpId="0" animBg="1"/>
      <p:bldP spid="83" grpId="0"/>
      <p:bldP spid="84" grpId="0" animBg="1"/>
      <p:bldP spid="22" grpId="0"/>
    </p:bld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13671</TotalTime>
  <Words>332</Words>
  <Application>Microsoft Office PowerPoint</Application>
  <PresentationFormat>Předvádění na obrazovce (4:3)</PresentationFormat>
  <Paragraphs>111</Paragraphs>
  <Slides>10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PC3</dc:creator>
  <cp:lastModifiedBy>PC3</cp:lastModifiedBy>
  <cp:revision>289</cp:revision>
  <dcterms:created xsi:type="dcterms:W3CDTF">2012-09-23T08:27:50Z</dcterms:created>
  <dcterms:modified xsi:type="dcterms:W3CDTF">2014-03-14T19:33:39Z</dcterms:modified>
</cp:coreProperties>
</file>