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66" r:id="rId3"/>
    <p:sldId id="329" r:id="rId4"/>
    <p:sldId id="334" r:id="rId5"/>
    <p:sldId id="342" r:id="rId6"/>
    <p:sldId id="347" r:id="rId7"/>
    <p:sldId id="349" r:id="rId8"/>
    <p:sldId id="350" r:id="rId9"/>
    <p:sldId id="337" r:id="rId10"/>
    <p:sldId id="29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03" autoAdjust="0"/>
    <p:restoredTop sz="95669" autoAdjust="0"/>
  </p:normalViewPr>
  <p:slideViewPr>
    <p:cSldViewPr>
      <p:cViewPr varScale="1">
        <p:scale>
          <a:sx n="67" d="100"/>
          <a:sy n="67" d="100"/>
        </p:scale>
        <p:origin x="-8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Těžnice trojúhelníku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VY_32_INOVACE_39.09.KUB.MA.6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07. 02. 2014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DDtěžnice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Těžnice a těžiště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611560" y="4653136"/>
            <a:ext cx="7704856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Těžnice spojuje vrchol trojúhelníku a střed protější strany.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10" name="Volný tvar 9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835696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17" name="Přímá spojovací čára 16"/>
          <p:cNvCxnSpPr/>
          <p:nvPr/>
        </p:nvCxnSpPr>
        <p:spPr>
          <a:xfrm>
            <a:off x="1619672" y="2564904"/>
            <a:ext cx="3744416" cy="1296144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>
            <a:stCxn id="10" idx="2"/>
          </p:cNvCxnSpPr>
          <p:nvPr/>
        </p:nvCxnSpPr>
        <p:spPr>
          <a:xfrm>
            <a:off x="2225347" y="1194797"/>
            <a:ext cx="906493" cy="273825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 flipV="1">
            <a:off x="971600" y="2492896"/>
            <a:ext cx="2808312" cy="1411584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3563888" y="285293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2555776" y="206084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750988" y="286563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 flipH="1">
            <a:off x="3707904" y="20820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 flipH="1">
            <a:off x="1043608" y="22048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2915816" y="39669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3" name="Elipsa 42"/>
          <p:cNvSpPr/>
          <p:nvPr/>
        </p:nvSpPr>
        <p:spPr>
          <a:xfrm>
            <a:off x="3059832" y="3850456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Elipsa 43"/>
          <p:cNvSpPr/>
          <p:nvPr/>
        </p:nvSpPr>
        <p:spPr>
          <a:xfrm>
            <a:off x="1534964" y="2505596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Elipsa 44"/>
          <p:cNvSpPr/>
          <p:nvPr/>
        </p:nvSpPr>
        <p:spPr>
          <a:xfrm>
            <a:off x="3720604" y="2433588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TextovéPole 45"/>
          <p:cNvSpPr txBox="1"/>
          <p:nvPr/>
        </p:nvSpPr>
        <p:spPr>
          <a:xfrm>
            <a:off x="5436096" y="1124744"/>
            <a:ext cx="3240359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Těžnice t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a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…spojuje vrchol </a:t>
            </a:r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A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střed strany a</a:t>
            </a:r>
            <a:endParaRPr lang="cs-CZ" sz="2400" b="1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5580112" y="2348880"/>
            <a:ext cx="3096343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Těžnice t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b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…spojuje vrchol </a:t>
            </a:r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B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střed strany b</a:t>
            </a:r>
            <a:endParaRPr lang="cs-CZ" sz="2400" b="1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652120" y="3501008"/>
            <a:ext cx="3096343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Těžnice t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c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…spojuje vrchol </a:t>
            </a:r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C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střed strany c</a:t>
            </a:r>
            <a:endParaRPr lang="cs-CZ" sz="2400" b="1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755576" y="5589240"/>
            <a:ext cx="7704856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Všechny tři těžnice se protínají v jednom bodě – v těžišti T.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0" name="TextovéPole 49"/>
          <p:cNvSpPr txBox="1"/>
          <p:nvPr/>
        </p:nvSpPr>
        <p:spPr>
          <a:xfrm flipH="1">
            <a:off x="2699792" y="24928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37" grpId="0"/>
      <p:bldP spid="38" grpId="0"/>
      <p:bldP spid="39" grpId="0"/>
      <p:bldP spid="43" grpId="0" animBg="1"/>
      <p:bldP spid="44" grpId="0" animBg="1"/>
      <p:bldP spid="45" grpId="0" animBg="1"/>
      <p:bldP spid="46" grpId="0"/>
      <p:bldP spid="47" grpId="0"/>
      <p:bldP spid="48" grpId="0"/>
      <p:bldP spid="49" grpId="0" animBg="1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Konstrukce středu úsečky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5004048" y="1052736"/>
            <a:ext cx="3888432" cy="2308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1. Sestroj kružnice </a:t>
            </a:r>
            <a:r>
              <a:rPr lang="cs-CZ" sz="2400" dirty="0" smtClean="0">
                <a:solidFill>
                  <a:schemeClr val="tx2"/>
                </a:solidFill>
                <a:latin typeface="Comic Sans MS" pitchFamily="66" charset="0"/>
              </a:rPr>
              <a:t>k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k</a:t>
            </a:r>
            <a:r>
              <a:rPr lang="cs-CZ" sz="2400" baseline="-25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se středy v krajních bodech úsečky a stejným poloměrem. (poloměr by měl být o kousek větší než je polovina úsečky)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grpSp>
        <p:nvGrpSpPr>
          <p:cNvPr id="16" name="Skupina 15"/>
          <p:cNvGrpSpPr/>
          <p:nvPr/>
        </p:nvGrpSpPr>
        <p:grpSpPr>
          <a:xfrm>
            <a:off x="923975" y="3717032"/>
            <a:ext cx="3960000" cy="237232"/>
            <a:chOff x="2276128" y="4415904"/>
            <a:chExt cx="4320000" cy="237232"/>
          </a:xfrm>
        </p:grpSpPr>
        <p:cxnSp>
          <p:nvCxnSpPr>
            <p:cNvPr id="11" name="Přímá spojovací čára 10"/>
            <p:cNvCxnSpPr/>
            <p:nvPr/>
          </p:nvCxnSpPr>
          <p:spPr>
            <a:xfrm flipV="1">
              <a:off x="6588224" y="4437112"/>
              <a:ext cx="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>
              <a:off x="2276128" y="4517504"/>
              <a:ext cx="43200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ovací čára 14"/>
            <p:cNvCxnSpPr/>
            <p:nvPr/>
          </p:nvCxnSpPr>
          <p:spPr>
            <a:xfrm flipV="1">
              <a:off x="2276128" y="4415904"/>
              <a:ext cx="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ovéPole 16"/>
          <p:cNvSpPr txBox="1"/>
          <p:nvPr/>
        </p:nvSpPr>
        <p:spPr>
          <a:xfrm flipH="1">
            <a:off x="491927" y="400506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 flipH="1">
            <a:off x="4740399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Oblouk 19"/>
          <p:cNvSpPr/>
          <p:nvPr/>
        </p:nvSpPr>
        <p:spPr>
          <a:xfrm>
            <a:off x="-1404664" y="1484784"/>
            <a:ext cx="4680000" cy="4680000"/>
          </a:xfrm>
          <a:prstGeom prst="arc">
            <a:avLst>
              <a:gd name="adj1" fmla="val 17007420"/>
              <a:gd name="adj2" fmla="val 4832284"/>
            </a:avLst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louk 20"/>
          <p:cNvSpPr/>
          <p:nvPr/>
        </p:nvSpPr>
        <p:spPr>
          <a:xfrm flipH="1">
            <a:off x="2530376" y="1485304"/>
            <a:ext cx="4680000" cy="4680000"/>
          </a:xfrm>
          <a:prstGeom prst="arc">
            <a:avLst>
              <a:gd name="adj1" fmla="val 17007420"/>
              <a:gd name="adj2" fmla="val 4832284"/>
            </a:avLst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1682155" y="12687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k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>
            <a:off x="2903116" y="1844824"/>
            <a:ext cx="0" cy="41044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2714080" y="35444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  <a:latin typeface="Symbol" pitchFamily="18" charset="2"/>
              </a:rPr>
              <a:t>´</a:t>
            </a:r>
            <a:endParaRPr lang="cs-CZ" sz="2400" b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6" name="TextovéPole 25"/>
          <p:cNvSpPr txBox="1"/>
          <p:nvPr/>
        </p:nvSpPr>
        <p:spPr>
          <a:xfrm flipH="1">
            <a:off x="2555776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5076056" y="3537399"/>
            <a:ext cx="3888432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2. Průsečíky kružnic veď přímku </a:t>
            </a:r>
            <a:r>
              <a:rPr lang="cs-CZ" sz="2400" dirty="0" smtClean="0">
                <a:solidFill>
                  <a:schemeClr val="tx2"/>
                </a:solidFill>
                <a:latin typeface="Comic Sans MS" pitchFamily="66" charset="0"/>
              </a:rPr>
              <a:t>p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5062336" y="4532927"/>
            <a:ext cx="3888432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3. Střed úsečky leží na průsečíku přímky </a:t>
            </a:r>
            <a:r>
              <a:rPr lang="cs-CZ" sz="2400" dirty="0" smtClean="0">
                <a:solidFill>
                  <a:schemeClr val="tx2"/>
                </a:solidFill>
                <a:latin typeface="Comic Sans MS" pitchFamily="66" charset="0"/>
              </a:rPr>
              <a:t>p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a úsečky </a:t>
            </a:r>
            <a:r>
              <a:rPr lang="cs-CZ" sz="2400" dirty="0" smtClean="0">
                <a:solidFill>
                  <a:schemeClr val="tx2"/>
                </a:solidFill>
                <a:latin typeface="Comic Sans MS" pitchFamily="66" charset="0"/>
              </a:rPr>
              <a:t>AB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923928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k</a:t>
            </a:r>
            <a:r>
              <a:rPr lang="cs-CZ" sz="2400" baseline="-25000" dirty="0" smtClean="0">
                <a:latin typeface="Comic Sans MS" pitchFamily="66" charset="0"/>
              </a:rPr>
              <a:t>1</a:t>
            </a:r>
            <a:endParaRPr lang="cs-CZ" sz="2400" baseline="-250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915816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p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5" grpId="0"/>
      <p:bldP spid="26" grpId="0"/>
      <p:bldP spid="29" grpId="0"/>
      <p:bldP spid="30" grpId="0"/>
      <p:bldP spid="31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Zaoblený obdélník 73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cxnSp>
        <p:nvCxnSpPr>
          <p:cNvPr id="27" name="Přímá spojovací čára 26"/>
          <p:cNvCxnSpPr/>
          <p:nvPr/>
        </p:nvCxnSpPr>
        <p:spPr>
          <a:xfrm flipH="1">
            <a:off x="4355976" y="2060848"/>
            <a:ext cx="16050" cy="3600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Konstrukce těžnic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Volný tvar 9"/>
          <p:cNvSpPr/>
          <p:nvPr/>
        </p:nvSpPr>
        <p:spPr>
          <a:xfrm rot="15384759">
            <a:off x="2464807" y="1032511"/>
            <a:ext cx="3255056" cy="3870036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1979712" y="40770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275856" y="980728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6300192" y="40770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17" name="Přímá spojovací čára 16"/>
          <p:cNvCxnSpPr/>
          <p:nvPr/>
        </p:nvCxnSpPr>
        <p:spPr>
          <a:xfrm>
            <a:off x="2876824" y="2760012"/>
            <a:ext cx="3432894" cy="131706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>
            <a:stCxn id="12" idx="2"/>
            <a:endCxn id="43" idx="4"/>
          </p:cNvCxnSpPr>
          <p:nvPr/>
        </p:nvCxnSpPr>
        <p:spPr>
          <a:xfrm>
            <a:off x="3461965" y="1442393"/>
            <a:ext cx="899493" cy="2706687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>
            <a:stCxn id="10" idx="0"/>
            <a:endCxn id="45" idx="7"/>
          </p:cNvCxnSpPr>
          <p:nvPr/>
        </p:nvCxnSpPr>
        <p:spPr>
          <a:xfrm flipV="1">
            <a:off x="2373236" y="2731611"/>
            <a:ext cx="2564691" cy="135980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5076056" y="32129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3275856" y="19888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 flipH="1">
            <a:off x="4716016" y="230488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 flipH="1">
            <a:off x="2267744" y="26369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4020988" y="404887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3" name="Elipsa 42"/>
          <p:cNvSpPr/>
          <p:nvPr/>
        </p:nvSpPr>
        <p:spPr>
          <a:xfrm>
            <a:off x="4307458" y="4041080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louk 24"/>
          <p:cNvSpPr/>
          <p:nvPr/>
        </p:nvSpPr>
        <p:spPr>
          <a:xfrm>
            <a:off x="116360" y="1830938"/>
            <a:ext cx="4500000" cy="4500000"/>
          </a:xfrm>
          <a:prstGeom prst="arc">
            <a:avLst>
              <a:gd name="adj1" fmla="val 17346120"/>
              <a:gd name="adj2" fmla="val 3083554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flipH="1">
            <a:off x="4109567" y="1821677"/>
            <a:ext cx="4500000" cy="4500000"/>
          </a:xfrm>
          <a:prstGeom prst="arc">
            <a:avLst>
              <a:gd name="adj1" fmla="val 17543945"/>
              <a:gd name="adj2" fmla="val 3320488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louk 34"/>
          <p:cNvSpPr/>
          <p:nvPr/>
        </p:nvSpPr>
        <p:spPr>
          <a:xfrm>
            <a:off x="129408" y="1832298"/>
            <a:ext cx="4500000" cy="4500000"/>
          </a:xfrm>
          <a:prstGeom prst="arc">
            <a:avLst>
              <a:gd name="adj1" fmla="val 13525885"/>
              <a:gd name="adj2" fmla="val 20984723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louk 35"/>
          <p:cNvSpPr/>
          <p:nvPr/>
        </p:nvSpPr>
        <p:spPr>
          <a:xfrm>
            <a:off x="1203298" y="-816324"/>
            <a:ext cx="4500000" cy="4500000"/>
          </a:xfrm>
          <a:prstGeom prst="arc">
            <a:avLst>
              <a:gd name="adj1" fmla="val 2868952"/>
              <a:gd name="adj2" fmla="val 10812911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1" name="Přímá spojovací čára 40"/>
          <p:cNvCxnSpPr/>
          <p:nvPr/>
        </p:nvCxnSpPr>
        <p:spPr>
          <a:xfrm>
            <a:off x="683568" y="1844824"/>
            <a:ext cx="4392488" cy="1800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blouk 56"/>
          <p:cNvSpPr/>
          <p:nvPr/>
        </p:nvSpPr>
        <p:spPr>
          <a:xfrm flipH="1">
            <a:off x="4116712" y="1821512"/>
            <a:ext cx="4500000" cy="4500000"/>
          </a:xfrm>
          <a:prstGeom prst="arc">
            <a:avLst>
              <a:gd name="adj1" fmla="val 15924709"/>
              <a:gd name="adj2" fmla="val 910765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blouk 58"/>
          <p:cNvSpPr/>
          <p:nvPr/>
        </p:nvSpPr>
        <p:spPr>
          <a:xfrm flipH="1">
            <a:off x="1198672" y="-819472"/>
            <a:ext cx="4500000" cy="4500000"/>
          </a:xfrm>
          <a:prstGeom prst="arc">
            <a:avLst>
              <a:gd name="adj1" fmla="val 4215923"/>
              <a:gd name="adj2" fmla="val 11284988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0" name="Přímá spojovací čára 59"/>
          <p:cNvCxnSpPr/>
          <p:nvPr/>
        </p:nvCxnSpPr>
        <p:spPr>
          <a:xfrm flipH="1">
            <a:off x="3856682" y="1254471"/>
            <a:ext cx="2412000" cy="2664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ipsa 44"/>
          <p:cNvSpPr/>
          <p:nvPr/>
        </p:nvSpPr>
        <p:spPr>
          <a:xfrm>
            <a:off x="4845743" y="2715795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Elipsa 43"/>
          <p:cNvSpPr/>
          <p:nvPr/>
        </p:nvSpPr>
        <p:spPr>
          <a:xfrm>
            <a:off x="2867298" y="270601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TextovéPole 72"/>
          <p:cNvSpPr txBox="1"/>
          <p:nvPr/>
        </p:nvSpPr>
        <p:spPr>
          <a:xfrm>
            <a:off x="2987824" y="31701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1115616" y="5733256"/>
            <a:ext cx="6912768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střed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strany AB.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67544" y="5733256"/>
            <a:ext cx="8208912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těžnici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t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spojující vrchol C a střed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755576" y="5445224"/>
            <a:ext cx="8064896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střed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strany AC a těžnici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t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na stranu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467544" y="5373216"/>
            <a:ext cx="8100392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Stejným způsobem sestroj střed strany BC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 těžnici t</a:t>
            </a:r>
            <a:r>
              <a:rPr lang="cs-CZ" sz="2800" baseline="-250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7" grpId="0"/>
      <p:bldP spid="38" grpId="0"/>
      <p:bldP spid="39" grpId="0"/>
      <p:bldP spid="43" grpId="0" animBg="1"/>
      <p:bldP spid="25" grpId="0" animBg="1"/>
      <p:bldP spid="25" grpId="1" animBg="1"/>
      <p:bldP spid="26" grpId="0" animBg="1"/>
      <p:bldP spid="26" grpId="1" animBg="1"/>
      <p:bldP spid="35" grpId="0" animBg="1"/>
      <p:bldP spid="35" grpId="1" animBg="1"/>
      <p:bldP spid="36" grpId="0" animBg="1"/>
      <p:bldP spid="36" grpId="1" animBg="1"/>
      <p:bldP spid="57" grpId="0" animBg="1"/>
      <p:bldP spid="57" grpId="1" animBg="1"/>
      <p:bldP spid="59" grpId="0" animBg="1"/>
      <p:bldP spid="59" grpId="1" animBg="1"/>
      <p:bldP spid="45" grpId="0" animBg="1"/>
      <p:bldP spid="44" grpId="0" animBg="1"/>
      <p:bldP spid="73" grpId="0"/>
      <p:bldP spid="42" grpId="0" animBg="1"/>
      <p:bldP spid="34" grpId="0" animBg="1"/>
      <p:bldP spid="40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Těžnice a těžiště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0" name="Volný tvar 9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835696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17" name="Přímá spojovací čára 16"/>
          <p:cNvCxnSpPr/>
          <p:nvPr/>
        </p:nvCxnSpPr>
        <p:spPr>
          <a:xfrm>
            <a:off x="1619672" y="2564904"/>
            <a:ext cx="3744416" cy="1296144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>
            <a:stCxn id="10" idx="2"/>
          </p:cNvCxnSpPr>
          <p:nvPr/>
        </p:nvCxnSpPr>
        <p:spPr>
          <a:xfrm>
            <a:off x="2225347" y="1194797"/>
            <a:ext cx="906493" cy="2738259"/>
          </a:xfrm>
          <a:prstGeom prst="line">
            <a:avLst/>
          </a:prstGeom>
          <a:ln w="22225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>
            <a:stCxn id="10" idx="0"/>
          </p:cNvCxnSpPr>
          <p:nvPr/>
        </p:nvCxnSpPr>
        <p:spPr>
          <a:xfrm flipV="1">
            <a:off x="924222" y="2492896"/>
            <a:ext cx="2855690" cy="1428864"/>
          </a:xfrm>
          <a:prstGeom prst="line">
            <a:avLst/>
          </a:prstGeom>
          <a:ln w="2222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3995936" y="30689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b</a:t>
            </a:r>
            <a:endParaRPr lang="cs-CZ" sz="2400" baseline="-25000" noProof="1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2555776" y="206084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c</a:t>
            </a:r>
            <a:endParaRPr lang="cs-CZ" sz="2400" baseline="-25000" noProof="1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835696" y="285293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 flipH="1">
            <a:off x="3707904" y="20820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 flipH="1">
            <a:off x="1043608" y="22048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2915816" y="39669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3" name="Elipsa 42"/>
          <p:cNvSpPr/>
          <p:nvPr/>
        </p:nvSpPr>
        <p:spPr>
          <a:xfrm>
            <a:off x="3059832" y="3850456"/>
            <a:ext cx="108000" cy="108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Elipsa 43"/>
          <p:cNvSpPr/>
          <p:nvPr/>
        </p:nvSpPr>
        <p:spPr>
          <a:xfrm>
            <a:off x="1534964" y="2505596"/>
            <a:ext cx="108000" cy="108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TextovéPole 47"/>
          <p:cNvSpPr txBox="1"/>
          <p:nvPr/>
        </p:nvSpPr>
        <p:spPr>
          <a:xfrm>
            <a:off x="5508104" y="1052736"/>
            <a:ext cx="3096343" cy="3046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Těžiště rozděluje těžnici na dva díly </a:t>
            </a:r>
          </a:p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v poměru 2 : 1.  Vzdálenost těžiště od vrcholu je dvakrát větší než od středu protější strany. </a:t>
            </a:r>
            <a:endParaRPr lang="cs-CZ" sz="2400" b="1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50" name="TextovéPole 49"/>
          <p:cNvSpPr txBox="1"/>
          <p:nvPr/>
        </p:nvSpPr>
        <p:spPr>
          <a:xfrm flipH="1">
            <a:off x="2699792" y="24928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T</a:t>
            </a:r>
            <a:endParaRPr lang="cs-CZ" sz="2400" dirty="0">
              <a:latin typeface="Comic Sans MS" pitchFamily="66" charset="0"/>
            </a:endParaRPr>
          </a:p>
        </p:txBody>
      </p:sp>
      <p:pic>
        <p:nvPicPr>
          <p:cNvPr id="32770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085184"/>
            <a:ext cx="1815084" cy="1314907"/>
          </a:xfrm>
          <a:prstGeom prst="rect">
            <a:avLst/>
          </a:prstGeom>
          <a:noFill/>
        </p:spPr>
      </p:pic>
      <p:sp>
        <p:nvSpPr>
          <p:cNvPr id="51" name="Levá složená závorka 50"/>
          <p:cNvSpPr/>
          <p:nvPr/>
        </p:nvSpPr>
        <p:spPr>
          <a:xfrm rot="14619371">
            <a:off x="3204804" y="2420834"/>
            <a:ext cx="394202" cy="1050347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6">
              <a:lumMod val="75000"/>
              <a:alpha val="35000"/>
            </a:schemeClr>
          </a:solidFill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Elipsa 44"/>
          <p:cNvSpPr/>
          <p:nvPr/>
        </p:nvSpPr>
        <p:spPr>
          <a:xfrm>
            <a:off x="3720604" y="2433588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Levá složená závorka 27"/>
          <p:cNvSpPr/>
          <p:nvPr/>
        </p:nvSpPr>
        <p:spPr>
          <a:xfrm rot="14619371">
            <a:off x="1313546" y="3366464"/>
            <a:ext cx="394202" cy="1050347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6">
              <a:lumMod val="75000"/>
              <a:alpha val="35000"/>
            </a:schemeClr>
          </a:solidFill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Levá složená závorka 29"/>
          <p:cNvSpPr/>
          <p:nvPr/>
        </p:nvSpPr>
        <p:spPr>
          <a:xfrm rot="14619371">
            <a:off x="2249650" y="2905843"/>
            <a:ext cx="394202" cy="1050347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6">
              <a:lumMod val="75000"/>
              <a:alpha val="35000"/>
            </a:schemeClr>
          </a:solidFill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TextovéPole 30"/>
          <p:cNvSpPr txBox="1"/>
          <p:nvPr/>
        </p:nvSpPr>
        <p:spPr>
          <a:xfrm flipH="1">
            <a:off x="3275856" y="314096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rgbClr val="FF0000"/>
                </a:solidFill>
                <a:latin typeface="Comic Sans MS" pitchFamily="66" charset="0"/>
              </a:rPr>
              <a:t>1/3 t</a:t>
            </a:r>
            <a:r>
              <a:rPr lang="cs-CZ" sz="1600" baseline="-25000" noProof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16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 flipH="1">
            <a:off x="1331640" y="414908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rgbClr val="FF0000"/>
                </a:solidFill>
                <a:latin typeface="Comic Sans MS" pitchFamily="66" charset="0"/>
              </a:rPr>
              <a:t>1/3 t</a:t>
            </a:r>
            <a:r>
              <a:rPr lang="cs-CZ" sz="1600" baseline="-25000" noProof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16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 flipH="1">
            <a:off x="2339752" y="357301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rgbClr val="FF0000"/>
                </a:solidFill>
                <a:latin typeface="Comic Sans MS" pitchFamily="66" charset="0"/>
              </a:rPr>
              <a:t>1/3 t</a:t>
            </a:r>
            <a:r>
              <a:rPr lang="cs-CZ" sz="1600" baseline="-25000" noProof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16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Elipsa 34"/>
          <p:cNvSpPr/>
          <p:nvPr/>
        </p:nvSpPr>
        <p:spPr>
          <a:xfrm>
            <a:off x="2772048" y="2927052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TextovéPole 39"/>
          <p:cNvSpPr txBox="1"/>
          <p:nvPr/>
        </p:nvSpPr>
        <p:spPr>
          <a:xfrm>
            <a:off x="1907704" y="5085184"/>
            <a:ext cx="3672408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| AT| = 2 . |</a:t>
            </a:r>
            <a:r>
              <a:rPr lang="cs-CZ" sz="2800" noProof="1" smtClean="0">
                <a:solidFill>
                  <a:srgbClr val="FF0000"/>
                </a:solidFill>
                <a:latin typeface="Comic Sans MS" pitchFamily="66" charset="0"/>
              </a:rPr>
              <a:t>TS</a:t>
            </a:r>
            <a:r>
              <a:rPr lang="cs-CZ" sz="2800" baseline="-25000" noProof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|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48" grpId="0"/>
      <p:bldP spid="51" grpId="0" animBg="1"/>
      <p:bldP spid="51" grpId="1" animBg="1"/>
      <p:bldP spid="28" grpId="0" animBg="1"/>
      <p:bldP spid="28" grpId="1" animBg="1"/>
      <p:bldP spid="30" grpId="0" animBg="1"/>
      <p:bldP spid="30" grpId="1" animBg="1"/>
      <p:bldP spid="31" grpId="0"/>
      <p:bldP spid="31" grpId="1"/>
      <p:bldP spid="32" grpId="0"/>
      <p:bldP spid="32" grpId="1"/>
      <p:bldP spid="34" grpId="0"/>
      <p:bldP spid="34" grpId="1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Těžnice a těžiště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0" name="Volný tvar 9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835696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18" name="Přímá spojovací čára 17"/>
          <p:cNvCxnSpPr>
            <a:stCxn id="10" idx="2"/>
          </p:cNvCxnSpPr>
          <p:nvPr/>
        </p:nvCxnSpPr>
        <p:spPr>
          <a:xfrm>
            <a:off x="2225347" y="1194797"/>
            <a:ext cx="906493" cy="2738259"/>
          </a:xfrm>
          <a:prstGeom prst="line">
            <a:avLst/>
          </a:prstGeom>
          <a:ln w="22225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2123728" y="191683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c</a:t>
            </a:r>
            <a:endParaRPr lang="cs-CZ" sz="2400" baseline="-25000" noProof="1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 flipH="1">
            <a:off x="1043608" y="22048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2915816" y="39669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3" name="Elipsa 42"/>
          <p:cNvSpPr/>
          <p:nvPr/>
        </p:nvSpPr>
        <p:spPr>
          <a:xfrm>
            <a:off x="3059832" y="3850456"/>
            <a:ext cx="108000" cy="108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Elipsa 43"/>
          <p:cNvSpPr/>
          <p:nvPr/>
        </p:nvSpPr>
        <p:spPr>
          <a:xfrm>
            <a:off x="1534964" y="2505596"/>
            <a:ext cx="108000" cy="108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TextovéPole 47"/>
          <p:cNvSpPr txBox="1"/>
          <p:nvPr/>
        </p:nvSpPr>
        <p:spPr>
          <a:xfrm>
            <a:off x="5508104" y="1052736"/>
            <a:ext cx="3096343" cy="3046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Těžiště rozděluje těžnici na dva díly </a:t>
            </a:r>
          </a:p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v poměru 2 : 1.  Vzdálenost těžiště od vrcholu je dvakrát větší než od středu protější strany. </a:t>
            </a:r>
            <a:endParaRPr lang="cs-CZ" sz="2400" b="1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50" name="TextovéPole 49"/>
          <p:cNvSpPr txBox="1"/>
          <p:nvPr/>
        </p:nvSpPr>
        <p:spPr>
          <a:xfrm flipH="1">
            <a:off x="2699792" y="24928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T</a:t>
            </a:r>
            <a:endParaRPr lang="cs-CZ" sz="2400" dirty="0">
              <a:latin typeface="Comic Sans MS" pitchFamily="66" charset="0"/>
            </a:endParaRPr>
          </a:p>
        </p:txBody>
      </p:sp>
      <p:pic>
        <p:nvPicPr>
          <p:cNvPr id="32770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085184"/>
            <a:ext cx="1815084" cy="1314907"/>
          </a:xfrm>
          <a:prstGeom prst="rect">
            <a:avLst/>
          </a:prstGeom>
          <a:noFill/>
        </p:spPr>
      </p:pic>
      <p:sp>
        <p:nvSpPr>
          <p:cNvPr id="51" name="Levá složená závorka 50"/>
          <p:cNvSpPr/>
          <p:nvPr/>
        </p:nvSpPr>
        <p:spPr>
          <a:xfrm rot="9696424">
            <a:off x="2988291" y="2895491"/>
            <a:ext cx="394202" cy="947477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3">
              <a:lumMod val="50000"/>
              <a:alpha val="46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Elipsa 44"/>
          <p:cNvSpPr/>
          <p:nvPr/>
        </p:nvSpPr>
        <p:spPr>
          <a:xfrm>
            <a:off x="3720604" y="2433588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Elipsa 34"/>
          <p:cNvSpPr/>
          <p:nvPr/>
        </p:nvSpPr>
        <p:spPr>
          <a:xfrm>
            <a:off x="2772048" y="2927052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Levá složená závorka 39"/>
          <p:cNvSpPr/>
          <p:nvPr/>
        </p:nvSpPr>
        <p:spPr>
          <a:xfrm rot="9696424">
            <a:off x="2695187" y="1983398"/>
            <a:ext cx="394202" cy="947477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3">
              <a:lumMod val="50000"/>
              <a:alpha val="46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Levá složená závorka 40"/>
          <p:cNvSpPr/>
          <p:nvPr/>
        </p:nvSpPr>
        <p:spPr>
          <a:xfrm rot="9696424">
            <a:off x="2407155" y="1090726"/>
            <a:ext cx="394202" cy="947477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3">
              <a:lumMod val="50000"/>
              <a:alpha val="46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 flipH="1">
            <a:off x="2843808" y="1340768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1/3 těžnice t</a:t>
            </a:r>
            <a:r>
              <a:rPr lang="cs-CZ" sz="1600" baseline="-250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c</a:t>
            </a:r>
            <a:r>
              <a:rPr lang="cs-CZ" sz="16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endParaRPr lang="cs-CZ" sz="1600" baseline="-25000" noProof="1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 flipH="1">
            <a:off x="3059832" y="2146576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1/3 těžnice t</a:t>
            </a:r>
            <a:r>
              <a:rPr lang="cs-CZ" sz="1600" baseline="-250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c</a:t>
            </a:r>
            <a:r>
              <a:rPr lang="cs-CZ" sz="16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endParaRPr lang="cs-CZ" sz="1600" baseline="-25000" noProof="1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 flipH="1">
            <a:off x="3707904" y="20820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 flipH="1">
            <a:off x="3290712" y="314096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1/3 těžnice t</a:t>
            </a:r>
            <a:r>
              <a:rPr lang="cs-CZ" sz="1600" baseline="-250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c</a:t>
            </a:r>
            <a:r>
              <a:rPr lang="cs-CZ" sz="16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endParaRPr lang="cs-CZ" sz="1600" baseline="-25000" noProof="1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1691680" y="5013176"/>
            <a:ext cx="3672408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| CT| = 2 . |</a:t>
            </a:r>
            <a:r>
              <a:rPr lang="cs-CZ" sz="28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TS</a:t>
            </a:r>
            <a:r>
              <a:rPr lang="cs-CZ" sz="2800" baseline="-25000" noProof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c</a:t>
            </a:r>
            <a:r>
              <a:rPr lang="cs-CZ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|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51" grpId="0" animBg="1"/>
      <p:bldP spid="51" grpId="1" animBg="1"/>
      <p:bldP spid="40" grpId="0" animBg="1"/>
      <p:bldP spid="40" grpId="1" animBg="1"/>
      <p:bldP spid="41" grpId="0" animBg="1"/>
      <p:bldP spid="41" grpId="1" animBg="1"/>
      <p:bldP spid="42" grpId="0"/>
      <p:bldP spid="42" grpId="1"/>
      <p:bldP spid="46" grpId="0"/>
      <p:bldP spid="46" grpId="1"/>
      <p:bldP spid="49" grpId="0"/>
      <p:bldP spid="49" grpId="1"/>
      <p:bldP spid="49" grpId="2"/>
      <p:bldP spid="47" grpId="0"/>
      <p:bldP spid="47" grpId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Těžnice a těžiště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0" name="Volný tvar 9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835696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17" name="Přímá spojovací čára 16"/>
          <p:cNvCxnSpPr/>
          <p:nvPr/>
        </p:nvCxnSpPr>
        <p:spPr>
          <a:xfrm>
            <a:off x="1619672" y="2564904"/>
            <a:ext cx="3744416" cy="1296144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3563888" y="328498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</a:t>
            </a:r>
            <a:r>
              <a:rPr lang="cs-CZ" sz="2400" baseline="-25000" noProof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b</a:t>
            </a:r>
            <a:endParaRPr lang="cs-CZ" sz="2400" baseline="-25000" noProof="1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 flipH="1">
            <a:off x="3707904" y="20820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 flipH="1">
            <a:off x="1043608" y="22048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2915816" y="39669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3" name="Elipsa 42"/>
          <p:cNvSpPr/>
          <p:nvPr/>
        </p:nvSpPr>
        <p:spPr>
          <a:xfrm>
            <a:off x="3059832" y="3850456"/>
            <a:ext cx="108000" cy="108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Elipsa 43"/>
          <p:cNvSpPr/>
          <p:nvPr/>
        </p:nvSpPr>
        <p:spPr>
          <a:xfrm>
            <a:off x="1534964" y="2505596"/>
            <a:ext cx="108000" cy="108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TextovéPole 47"/>
          <p:cNvSpPr txBox="1"/>
          <p:nvPr/>
        </p:nvSpPr>
        <p:spPr>
          <a:xfrm>
            <a:off x="5508104" y="1052736"/>
            <a:ext cx="3096343" cy="3046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Těžiště rozděluje těžnici na dva díly </a:t>
            </a:r>
          </a:p>
          <a:p>
            <a:pPr algn="ctr"/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v poměru 2 : 1.  Vzdálenost těžiště od vrcholu je dvakrát větší než od středu protější strany. </a:t>
            </a:r>
            <a:endParaRPr lang="cs-CZ" sz="2400" b="1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50" name="TextovéPole 49"/>
          <p:cNvSpPr txBox="1"/>
          <p:nvPr/>
        </p:nvSpPr>
        <p:spPr>
          <a:xfrm flipH="1">
            <a:off x="2699792" y="24928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T</a:t>
            </a:r>
            <a:endParaRPr lang="cs-CZ" sz="2400" dirty="0">
              <a:latin typeface="Comic Sans MS" pitchFamily="66" charset="0"/>
            </a:endParaRPr>
          </a:p>
        </p:txBody>
      </p:sp>
      <p:pic>
        <p:nvPicPr>
          <p:cNvPr id="32770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085184"/>
            <a:ext cx="1815084" cy="1314907"/>
          </a:xfrm>
          <a:prstGeom prst="rect">
            <a:avLst/>
          </a:prstGeom>
          <a:noFill/>
        </p:spPr>
      </p:pic>
      <p:sp>
        <p:nvSpPr>
          <p:cNvPr id="45" name="Elipsa 44"/>
          <p:cNvSpPr/>
          <p:nvPr/>
        </p:nvSpPr>
        <p:spPr>
          <a:xfrm>
            <a:off x="3720604" y="2433588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Elipsa 34"/>
          <p:cNvSpPr/>
          <p:nvPr/>
        </p:nvSpPr>
        <p:spPr>
          <a:xfrm>
            <a:off x="2772048" y="2927052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Levá složená závorka 30"/>
          <p:cNvSpPr/>
          <p:nvPr/>
        </p:nvSpPr>
        <p:spPr>
          <a:xfrm rot="6555746">
            <a:off x="2079628" y="1897138"/>
            <a:ext cx="394202" cy="1314000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1">
              <a:lumMod val="50000"/>
              <a:alpha val="46000"/>
            </a:schemeClr>
          </a:solidFill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Levá složená závorka 31"/>
          <p:cNvSpPr/>
          <p:nvPr/>
        </p:nvSpPr>
        <p:spPr>
          <a:xfrm rot="6555746">
            <a:off x="3345551" y="2334053"/>
            <a:ext cx="394202" cy="1314000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1">
              <a:lumMod val="50000"/>
              <a:alpha val="46000"/>
            </a:schemeClr>
          </a:solidFill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Levá složená závorka 33"/>
          <p:cNvSpPr/>
          <p:nvPr/>
        </p:nvSpPr>
        <p:spPr>
          <a:xfrm rot="6555746">
            <a:off x="4613120" y="2771435"/>
            <a:ext cx="394202" cy="1314000"/>
          </a:xfrm>
          <a:prstGeom prst="leftBrace">
            <a:avLst>
              <a:gd name="adj1" fmla="val 25889"/>
              <a:gd name="adj2" fmla="val 49685"/>
            </a:avLst>
          </a:prstGeom>
          <a:solidFill>
            <a:schemeClr val="accent1">
              <a:lumMod val="50000"/>
              <a:alpha val="46000"/>
            </a:schemeClr>
          </a:solidFill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ovéPole 48"/>
          <p:cNvSpPr txBox="1"/>
          <p:nvPr/>
        </p:nvSpPr>
        <p:spPr>
          <a:xfrm flipH="1">
            <a:off x="2032670" y="2055515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chemeClr val="tx2"/>
                </a:solidFill>
                <a:latin typeface="Comic Sans MS" pitchFamily="66" charset="0"/>
              </a:rPr>
              <a:t>1/3  t</a:t>
            </a:r>
            <a:r>
              <a:rPr lang="cs-CZ" sz="1600" baseline="-25000" noProof="1" smtClean="0">
                <a:solidFill>
                  <a:schemeClr val="tx2"/>
                </a:solidFill>
                <a:latin typeface="Comic Sans MS" pitchFamily="66" charset="0"/>
              </a:rPr>
              <a:t>b</a:t>
            </a:r>
            <a:r>
              <a:rPr lang="cs-CZ" sz="1600" noProof="1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endParaRPr lang="cs-CZ" sz="16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 flipH="1">
            <a:off x="4519042" y="2943994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chemeClr val="tx2"/>
                </a:solidFill>
                <a:latin typeface="Comic Sans MS" pitchFamily="66" charset="0"/>
              </a:rPr>
              <a:t>1/3  t</a:t>
            </a:r>
            <a:r>
              <a:rPr lang="cs-CZ" sz="1600" baseline="-25000" noProof="1" smtClean="0">
                <a:solidFill>
                  <a:schemeClr val="tx2"/>
                </a:solidFill>
                <a:latin typeface="Comic Sans MS" pitchFamily="66" charset="0"/>
              </a:rPr>
              <a:t>b</a:t>
            </a:r>
            <a:r>
              <a:rPr lang="cs-CZ" sz="1600" noProof="1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endParaRPr lang="cs-CZ" sz="16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 flipH="1">
            <a:off x="3256806" y="2521471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noProof="1" smtClean="0">
                <a:solidFill>
                  <a:schemeClr val="tx2"/>
                </a:solidFill>
                <a:latin typeface="Comic Sans MS" pitchFamily="66" charset="0"/>
              </a:rPr>
              <a:t>1/3  t</a:t>
            </a:r>
            <a:r>
              <a:rPr lang="cs-CZ" sz="1600" baseline="-25000" noProof="1" smtClean="0">
                <a:solidFill>
                  <a:schemeClr val="tx2"/>
                </a:solidFill>
                <a:latin typeface="Comic Sans MS" pitchFamily="66" charset="0"/>
              </a:rPr>
              <a:t>b</a:t>
            </a:r>
            <a:r>
              <a:rPr lang="cs-CZ" sz="1600" noProof="1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endParaRPr lang="cs-CZ" sz="16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907704" y="5085184"/>
            <a:ext cx="3672408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| BT| = 2 . |</a:t>
            </a:r>
            <a:r>
              <a:rPr lang="cs-CZ" sz="2800" noProof="1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TS</a:t>
            </a:r>
            <a:r>
              <a:rPr lang="cs-CZ" sz="2800" baseline="-25000" noProof="1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b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|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1" grpId="0" animBg="1"/>
      <p:bldP spid="32" grpId="0" animBg="1"/>
      <p:bldP spid="34" grpId="0" animBg="1"/>
      <p:bldP spid="49" grpId="0"/>
      <p:bldP spid="52" grpId="0"/>
      <p:bldP spid="53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Zaoblený obdélník 76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cxnSp>
        <p:nvCxnSpPr>
          <p:cNvPr id="61" name="Přímá spojovací čára 60"/>
          <p:cNvCxnSpPr>
            <a:stCxn id="37" idx="2"/>
          </p:cNvCxnSpPr>
          <p:nvPr/>
        </p:nvCxnSpPr>
        <p:spPr>
          <a:xfrm flipV="1">
            <a:off x="1475656" y="3374635"/>
            <a:ext cx="2880320" cy="1566168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ovací čára 53"/>
          <p:cNvCxnSpPr>
            <a:endCxn id="37" idx="4"/>
          </p:cNvCxnSpPr>
          <p:nvPr/>
        </p:nvCxnSpPr>
        <p:spPr>
          <a:xfrm>
            <a:off x="2355568" y="3336451"/>
            <a:ext cx="2962435" cy="1604352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>
            <a:stCxn id="37" idx="0"/>
          </p:cNvCxnSpPr>
          <p:nvPr/>
        </p:nvCxnSpPr>
        <p:spPr>
          <a:xfrm>
            <a:off x="3396830" y="1628435"/>
            <a:ext cx="5034" cy="335580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Těžnice v rovnostranném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187624" y="501281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203848" y="1137896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411760" y="4263587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t</a:t>
            </a:r>
            <a:r>
              <a:rPr lang="cs-CZ" sz="2400" baseline="-25000" dirty="0" smtClean="0">
                <a:latin typeface="Comic Sans MS" pitchFamily="66" charset="0"/>
              </a:rPr>
              <a:t>a</a:t>
            </a:r>
            <a:endParaRPr lang="cs-CZ" sz="2400" baseline="-25000" dirty="0"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5220072" y="5012811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3" name="Elipsa 22"/>
          <p:cNvSpPr/>
          <p:nvPr/>
        </p:nvSpPr>
        <p:spPr>
          <a:xfrm>
            <a:off x="3593384" y="4667519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2987824" y="2636547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t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972149" y="1373867"/>
            <a:ext cx="3920331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 Těžnice v rovnostranném trojúhelníku jsou kolmé </a:t>
            </a:r>
          </a:p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k protějším stranám.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6" name="Oblouk 55"/>
          <p:cNvSpPr/>
          <p:nvPr/>
        </p:nvSpPr>
        <p:spPr>
          <a:xfrm rot="8518917">
            <a:off x="3853909" y="2854559"/>
            <a:ext cx="1080000" cy="1080000"/>
          </a:xfrm>
          <a:prstGeom prst="arc">
            <a:avLst>
              <a:gd name="adj1" fmla="val 16611103"/>
              <a:gd name="adj2" fmla="val 677207"/>
            </a:avLst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 rot="7225968">
            <a:off x="2433630" y="3615423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TextovéPole 58"/>
          <p:cNvSpPr txBox="1"/>
          <p:nvPr/>
        </p:nvSpPr>
        <p:spPr>
          <a:xfrm>
            <a:off x="4139952" y="433512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t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37" name="Rovnoramenný trojúhelník 36"/>
          <p:cNvSpPr/>
          <p:nvPr/>
        </p:nvSpPr>
        <p:spPr>
          <a:xfrm>
            <a:off x="1475656" y="1628435"/>
            <a:ext cx="3842347" cy="3312368"/>
          </a:xfrm>
          <a:prstGeom prst="triangl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Elipsa 37"/>
          <p:cNvSpPr/>
          <p:nvPr/>
        </p:nvSpPr>
        <p:spPr>
          <a:xfrm>
            <a:off x="4341688" y="3291288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Elipsa 38"/>
          <p:cNvSpPr/>
          <p:nvPr/>
        </p:nvSpPr>
        <p:spPr>
          <a:xfrm>
            <a:off x="3347864" y="4890320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Elipsa 39"/>
          <p:cNvSpPr/>
          <p:nvPr/>
        </p:nvSpPr>
        <p:spPr>
          <a:xfrm>
            <a:off x="2325464" y="3306144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 flipH="1">
            <a:off x="4355976" y="3039451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 flipH="1">
            <a:off x="1792264" y="285236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 flipH="1">
            <a:off x="3059832" y="5012811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S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70" name="TextovéPole 69"/>
          <p:cNvSpPr txBox="1"/>
          <p:nvPr/>
        </p:nvSpPr>
        <p:spPr>
          <a:xfrm>
            <a:off x="3419872" y="328461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T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1" name="Oblouk 70"/>
          <p:cNvSpPr/>
          <p:nvPr/>
        </p:nvSpPr>
        <p:spPr>
          <a:xfrm rot="6834982">
            <a:off x="1864233" y="2809099"/>
            <a:ext cx="1080000" cy="1080000"/>
          </a:xfrm>
          <a:prstGeom prst="arc">
            <a:avLst>
              <a:gd name="adj1" fmla="val 16611103"/>
              <a:gd name="adj2" fmla="val 302397"/>
            </a:avLst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Oblouk 71"/>
          <p:cNvSpPr/>
          <p:nvPr/>
        </p:nvSpPr>
        <p:spPr>
          <a:xfrm rot="21283857">
            <a:off x="2868995" y="4389924"/>
            <a:ext cx="1080000" cy="1080000"/>
          </a:xfrm>
          <a:prstGeom prst="arc">
            <a:avLst>
              <a:gd name="adj1" fmla="val 16611103"/>
              <a:gd name="adj2" fmla="val 302397"/>
            </a:avLst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Elipsa 72"/>
          <p:cNvSpPr/>
          <p:nvPr/>
        </p:nvSpPr>
        <p:spPr>
          <a:xfrm rot="7225968">
            <a:off x="4267748" y="3649839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TextovéPole 74"/>
          <p:cNvSpPr txBox="1"/>
          <p:nvPr/>
        </p:nvSpPr>
        <p:spPr>
          <a:xfrm>
            <a:off x="5004048" y="2814027"/>
            <a:ext cx="39203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 Všechny tři těžnice mají stejnou délku.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76" name="TextovéPole 75"/>
          <p:cNvSpPr txBox="1"/>
          <p:nvPr/>
        </p:nvSpPr>
        <p:spPr>
          <a:xfrm>
            <a:off x="5076056" y="3894147"/>
            <a:ext cx="39203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 Těžnice splývají              s výškami.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pic>
        <p:nvPicPr>
          <p:cNvPr id="78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085184"/>
            <a:ext cx="1815084" cy="13149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3" grpId="0" animBg="1"/>
      <p:bldP spid="24" grpId="0"/>
      <p:bldP spid="27" grpId="0"/>
      <p:bldP spid="56" grpId="0" animBg="1"/>
      <p:bldP spid="57" grpId="0" animBg="1"/>
      <p:bldP spid="59" grpId="0"/>
      <p:bldP spid="38" grpId="0" animBg="1"/>
      <p:bldP spid="39" grpId="0" animBg="1"/>
      <p:bldP spid="40" grpId="0" animBg="1"/>
      <p:bldP spid="44" grpId="0"/>
      <p:bldP spid="45" grpId="0"/>
      <p:bldP spid="49" grpId="0"/>
      <p:bldP spid="70" grpId="0"/>
      <p:bldP spid="71" grpId="0" animBg="1"/>
      <p:bldP spid="72" grpId="0" animBg="1"/>
      <p:bldP spid="73" grpId="0" animBg="1"/>
      <p:bldP spid="75" grpId="0"/>
      <p:bldP spid="76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13380</TotalTime>
  <Words>475</Words>
  <Application>Microsoft Office PowerPoint</Application>
  <PresentationFormat>Předvádění na obrazovce (4:3)</PresentationFormat>
  <Paragraphs>147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276</cp:revision>
  <dcterms:created xsi:type="dcterms:W3CDTF">2012-09-23T08:27:50Z</dcterms:created>
  <dcterms:modified xsi:type="dcterms:W3CDTF">2014-03-07T20:01:15Z</dcterms:modified>
</cp:coreProperties>
</file>