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5" r:id="rId2"/>
    <p:sldId id="266" r:id="rId3"/>
    <p:sldId id="381" r:id="rId4"/>
    <p:sldId id="376" r:id="rId5"/>
    <p:sldId id="390" r:id="rId6"/>
    <p:sldId id="375" r:id="rId7"/>
    <p:sldId id="382" r:id="rId8"/>
    <p:sldId id="383" r:id="rId9"/>
    <p:sldId id="385" r:id="rId10"/>
    <p:sldId id="386" r:id="rId11"/>
    <p:sldId id="387" r:id="rId12"/>
    <p:sldId id="389" r:id="rId13"/>
    <p:sldId id="29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933C"/>
    <a:srgbClr val="CDDDA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97" autoAdjust="0"/>
    <p:restoredTop sz="95669" autoAdjust="0"/>
  </p:normalViewPr>
  <p:slideViewPr>
    <p:cSldViewPr>
      <p:cViewPr varScale="1">
        <p:scale>
          <a:sx n="67" d="100"/>
          <a:sy n="67" d="100"/>
        </p:scale>
        <p:origin x="-49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7323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F3FD7-F0B7-46AE-BF2C-EF14811C6E41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25.1.2014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aoblený obdélník 31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Početní odčítání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043608" y="1268760"/>
            <a:ext cx="381642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89°35´- 62°21´=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860032" y="1268760"/>
            <a:ext cx="18002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27°14´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7" name="Oválný popisek 26"/>
          <p:cNvSpPr/>
          <p:nvPr/>
        </p:nvSpPr>
        <p:spPr>
          <a:xfrm>
            <a:off x="323528" y="2420888"/>
            <a:ext cx="8352928" cy="792088"/>
          </a:xfrm>
          <a:prstGeom prst="wedgeEllipseCallout">
            <a:avLst>
              <a:gd name="adj1" fmla="val -17643"/>
              <a:gd name="adj2" fmla="val -94429"/>
            </a:avLst>
          </a:prstGeom>
          <a:ln w="222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Odečteme zvlášť stupně a minuty.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23528" y="3573016"/>
            <a:ext cx="36004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83°</a:t>
            </a:r>
            <a:r>
              <a:rPr lang="cs-CZ" sz="2800" b="1" dirty="0" smtClean="0">
                <a:solidFill>
                  <a:srgbClr val="77933C"/>
                </a:solidFill>
                <a:latin typeface="Comic Sans MS" pitchFamily="66" charset="0"/>
              </a:rPr>
              <a:t>22´- </a:t>
            </a:r>
            <a:r>
              <a:rPr lang="cs-CZ" sz="2800" b="1" dirty="0" smtClean="0">
                <a:latin typeface="Comic Sans MS" pitchFamily="66" charset="0"/>
              </a:rPr>
              <a:t>57°</a:t>
            </a:r>
            <a:r>
              <a:rPr lang="cs-CZ" sz="2800" b="1" dirty="0" smtClean="0">
                <a:solidFill>
                  <a:srgbClr val="77933C"/>
                </a:solidFill>
                <a:latin typeface="Comic Sans MS" pitchFamily="66" charset="0"/>
              </a:rPr>
              <a:t>40´</a:t>
            </a:r>
            <a:r>
              <a:rPr lang="cs-CZ" sz="2800" b="1" dirty="0" smtClean="0">
                <a:latin typeface="Comic Sans MS" pitchFamily="66" charset="0"/>
              </a:rPr>
              <a:t>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3635896" y="3573016"/>
            <a:ext cx="374441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82°</a:t>
            </a:r>
            <a:r>
              <a:rPr lang="cs-CZ" sz="2800" b="1" dirty="0" smtClean="0">
                <a:solidFill>
                  <a:srgbClr val="77933C"/>
                </a:solidFill>
                <a:latin typeface="Comic Sans MS" pitchFamily="66" charset="0"/>
              </a:rPr>
              <a:t>82´</a:t>
            </a:r>
            <a:r>
              <a:rPr lang="cs-CZ" sz="2800" b="1" dirty="0" smtClean="0">
                <a:solidFill>
                  <a:schemeClr val="tx1"/>
                </a:solidFill>
                <a:latin typeface="Comic Sans MS" pitchFamily="66" charset="0"/>
              </a:rPr>
              <a:t>- </a:t>
            </a:r>
            <a:r>
              <a:rPr lang="cs-CZ" sz="2800" b="1" dirty="0" smtClean="0">
                <a:latin typeface="Comic Sans MS" pitchFamily="66" charset="0"/>
              </a:rPr>
              <a:t>57°</a:t>
            </a:r>
            <a:r>
              <a:rPr lang="cs-CZ" sz="2800" b="1" dirty="0" smtClean="0">
                <a:solidFill>
                  <a:srgbClr val="77933C"/>
                </a:solidFill>
                <a:latin typeface="Comic Sans MS" pitchFamily="66" charset="0"/>
              </a:rPr>
              <a:t>40´</a:t>
            </a:r>
            <a:r>
              <a:rPr lang="cs-CZ" sz="2800" b="1" dirty="0" smtClean="0">
                <a:latin typeface="Comic Sans MS" pitchFamily="66" charset="0"/>
              </a:rPr>
              <a:t>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30" name="Oválný popisek 29"/>
          <p:cNvSpPr/>
          <p:nvPr/>
        </p:nvSpPr>
        <p:spPr>
          <a:xfrm>
            <a:off x="539552" y="4653136"/>
            <a:ext cx="8352928" cy="1512168"/>
          </a:xfrm>
          <a:prstGeom prst="wedgeEllipseCallout">
            <a:avLst>
              <a:gd name="adj1" fmla="val -33721"/>
              <a:gd name="adj2" fmla="val -88397"/>
            </a:avLst>
          </a:prstGeom>
          <a:ln w="222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Má-li menšenec méně stupňů než menšitel, převedeme 1° na 60 minut a připočítáme je k minutám .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7092280" y="3573016"/>
            <a:ext cx="172819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25°42´</a:t>
            </a:r>
            <a:endParaRPr lang="cs-CZ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  <p:bldP spid="30" grpId="0" animBg="1"/>
      <p:bldP spid="3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aoblený obdélník 31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Početní odčítání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395536" y="1393612"/>
            <a:ext cx="345638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32°54´- 22°15´=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851920" y="1412776"/>
            <a:ext cx="18002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10°39´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395536" y="2473732"/>
            <a:ext cx="352839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51°40´- 27°45´=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3635896" y="2473732"/>
            <a:ext cx="511256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50°100´- 27°45´= 23°55´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203848" y="3481844"/>
            <a:ext cx="54006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72°60´- 47°35´= 25°25´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95536" y="3481844"/>
            <a:ext cx="316835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73°- 47°35´=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95536" y="4417948"/>
            <a:ext cx="302433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75°52´- 44°=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611560" y="5354052"/>
            <a:ext cx="3384376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63°44´- 60°47´=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3131840" y="4417948"/>
            <a:ext cx="244827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31°52´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3851920" y="5354052"/>
            <a:ext cx="489654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62°104´- 60°47´=2°57´   </a:t>
            </a:r>
            <a:endParaRPr lang="cs-CZ" sz="2800" b="1" dirty="0">
              <a:latin typeface="Comic Sans MS" pitchFamily="66" charset="0"/>
            </a:endParaRPr>
          </a:p>
        </p:txBody>
      </p:sp>
      <p:pic>
        <p:nvPicPr>
          <p:cNvPr id="17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280" y="5826890"/>
            <a:ext cx="1296144" cy="1130502"/>
          </a:xfrm>
          <a:prstGeom prst="rect">
            <a:avLst/>
          </a:prstGeom>
          <a:noFill/>
        </p:spPr>
      </p:pic>
      <p:sp>
        <p:nvSpPr>
          <p:cNvPr id="18" name="TextovéPole 17"/>
          <p:cNvSpPr txBox="1"/>
          <p:nvPr/>
        </p:nvSpPr>
        <p:spPr>
          <a:xfrm>
            <a:off x="7884368" y="1052736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884368" y="2060848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855792" y="3068960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7884368" y="4077072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884368" y="4941168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1" grpId="0" animBg="1"/>
      <p:bldP spid="14" grpId="0" animBg="1"/>
      <p:bldP spid="1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Zaoblený obdélník 55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Osa úhlu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95536" y="5445224"/>
            <a:ext cx="8280920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Sestrojíme kružnici s libovolným poloměrem a se středem ve vrcholu úhlu.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524328" y="2780928"/>
            <a:ext cx="43204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  <a:latin typeface="Symbol" pitchFamily="18" charset="2"/>
              </a:rPr>
              <a:t>o</a:t>
            </a:r>
            <a:endParaRPr lang="cs-CZ" sz="2800" b="1" dirty="0">
              <a:solidFill>
                <a:srgbClr val="FF0000"/>
              </a:solidFill>
              <a:latin typeface="Symbol" pitchFamily="18" charset="2"/>
            </a:endParaRPr>
          </a:p>
        </p:txBody>
      </p:sp>
      <p:sp>
        <p:nvSpPr>
          <p:cNvPr id="23" name="Oblouk 22"/>
          <p:cNvSpPr/>
          <p:nvPr/>
        </p:nvSpPr>
        <p:spPr>
          <a:xfrm rot="2968426">
            <a:off x="89595" y="2364615"/>
            <a:ext cx="5184289" cy="4993980"/>
          </a:xfrm>
          <a:prstGeom prst="arc">
            <a:avLst>
              <a:gd name="adj1" fmla="val 15864245"/>
              <a:gd name="adj2" fmla="val 19202000"/>
            </a:avLst>
          </a:prstGeom>
          <a:ln w="3175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" name="Skupina 56"/>
          <p:cNvGrpSpPr/>
          <p:nvPr/>
        </p:nvGrpSpPr>
        <p:grpSpPr>
          <a:xfrm>
            <a:off x="2253456" y="2694064"/>
            <a:ext cx="4176464" cy="2808124"/>
            <a:chOff x="4283968" y="2636912"/>
            <a:chExt cx="4176464" cy="2808124"/>
          </a:xfrm>
        </p:grpSpPr>
        <p:grpSp>
          <p:nvGrpSpPr>
            <p:cNvPr id="5" name="Skupina 55"/>
            <p:cNvGrpSpPr/>
            <p:nvPr/>
          </p:nvGrpSpPr>
          <p:grpSpPr>
            <a:xfrm>
              <a:off x="4283968" y="3954854"/>
              <a:ext cx="4176464" cy="1490182"/>
              <a:chOff x="4283968" y="3954854"/>
              <a:chExt cx="4176464" cy="1490182"/>
            </a:xfrm>
          </p:grpSpPr>
          <p:sp>
            <p:nvSpPr>
              <p:cNvPr id="27" name="TextovéPole 26"/>
              <p:cNvSpPr txBox="1"/>
              <p:nvPr/>
            </p:nvSpPr>
            <p:spPr>
              <a:xfrm>
                <a:off x="5076056" y="4293096"/>
                <a:ext cx="500288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dirty="0" smtClean="0">
                    <a:latin typeface="Symbol" pitchFamily="18" charset="2"/>
                  </a:rPr>
                  <a:t>b</a:t>
                </a:r>
                <a:endParaRPr lang="cs-CZ" sz="2800" b="1" dirty="0">
                  <a:latin typeface="Symbol" pitchFamily="18" charset="2"/>
                </a:endParaRPr>
              </a:p>
            </p:txBody>
          </p:sp>
          <p:sp>
            <p:nvSpPr>
              <p:cNvPr id="51" name="Oblouk 50"/>
              <p:cNvSpPr/>
              <p:nvPr/>
            </p:nvSpPr>
            <p:spPr>
              <a:xfrm rot="3556334">
                <a:off x="4249457" y="4015030"/>
                <a:ext cx="1490182" cy="1369829"/>
              </a:xfrm>
              <a:prstGeom prst="arc">
                <a:avLst>
                  <a:gd name="adj1" fmla="val 14866181"/>
                  <a:gd name="adj2" fmla="val 18819649"/>
                </a:avLst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52" name="Přímá spojovací čára 51"/>
              <p:cNvCxnSpPr/>
              <p:nvPr/>
            </p:nvCxnSpPr>
            <p:spPr>
              <a:xfrm>
                <a:off x="4283968" y="4869160"/>
                <a:ext cx="41764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Přímá spojovací čára 52"/>
            <p:cNvCxnSpPr/>
            <p:nvPr/>
          </p:nvCxnSpPr>
          <p:spPr>
            <a:xfrm flipV="1">
              <a:off x="4283968" y="2636912"/>
              <a:ext cx="3384376" cy="22322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blouk 29"/>
          <p:cNvSpPr/>
          <p:nvPr/>
        </p:nvSpPr>
        <p:spPr>
          <a:xfrm rot="2968426">
            <a:off x="2609877" y="2501250"/>
            <a:ext cx="5184289" cy="4993980"/>
          </a:xfrm>
          <a:prstGeom prst="arc">
            <a:avLst>
              <a:gd name="adj1" fmla="val 14617518"/>
              <a:gd name="adj2" fmla="val 17734490"/>
            </a:avLst>
          </a:prstGeom>
          <a:ln w="31750">
            <a:solidFill>
              <a:schemeClr val="accent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9" name="Skupina 38"/>
          <p:cNvGrpSpPr/>
          <p:nvPr/>
        </p:nvGrpSpPr>
        <p:grpSpPr>
          <a:xfrm>
            <a:off x="5148064" y="4869160"/>
            <a:ext cx="144016" cy="144016"/>
            <a:chOff x="5580112" y="4509120"/>
            <a:chExt cx="144016" cy="144016"/>
          </a:xfrm>
        </p:grpSpPr>
        <p:cxnSp>
          <p:nvCxnSpPr>
            <p:cNvPr id="29" name="Přímá spojovací čára 28"/>
            <p:cNvCxnSpPr/>
            <p:nvPr/>
          </p:nvCxnSpPr>
          <p:spPr>
            <a:xfrm>
              <a:off x="5580112" y="4509120"/>
              <a:ext cx="144016" cy="144016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Přímá spojovací čára 36"/>
            <p:cNvCxnSpPr/>
            <p:nvPr/>
          </p:nvCxnSpPr>
          <p:spPr>
            <a:xfrm flipH="1">
              <a:off x="5580112" y="4509120"/>
              <a:ext cx="135632" cy="142874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0" name="Skupina 39"/>
          <p:cNvGrpSpPr/>
          <p:nvPr/>
        </p:nvGrpSpPr>
        <p:grpSpPr>
          <a:xfrm>
            <a:off x="4586852" y="3255843"/>
            <a:ext cx="144016" cy="144016"/>
            <a:chOff x="5580112" y="4509120"/>
            <a:chExt cx="144016" cy="144016"/>
          </a:xfrm>
        </p:grpSpPr>
        <p:cxnSp>
          <p:nvCxnSpPr>
            <p:cNvPr id="42" name="Přímá spojovací čára 41"/>
            <p:cNvCxnSpPr/>
            <p:nvPr/>
          </p:nvCxnSpPr>
          <p:spPr>
            <a:xfrm>
              <a:off x="5580112" y="4509120"/>
              <a:ext cx="144016" cy="144016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Přímá spojovací čára 44"/>
            <p:cNvCxnSpPr/>
            <p:nvPr/>
          </p:nvCxnSpPr>
          <p:spPr>
            <a:xfrm flipH="1">
              <a:off x="5580112" y="4509120"/>
              <a:ext cx="135632" cy="142874"/>
            </a:xfrm>
            <a:prstGeom prst="line">
              <a:avLst/>
            </a:prstGeom>
            <a:ln w="25400">
              <a:solidFill>
                <a:schemeClr val="accent6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54" name="Přímá spojovací čára 53"/>
          <p:cNvCxnSpPr/>
          <p:nvPr/>
        </p:nvCxnSpPr>
        <p:spPr>
          <a:xfrm flipV="1">
            <a:off x="2267744" y="3140968"/>
            <a:ext cx="5904656" cy="1785344"/>
          </a:xfrm>
          <a:prstGeom prst="line">
            <a:avLst/>
          </a:prstGeom>
          <a:ln w="25400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6" name="Skupina 45"/>
          <p:cNvGrpSpPr/>
          <p:nvPr/>
        </p:nvGrpSpPr>
        <p:grpSpPr>
          <a:xfrm>
            <a:off x="2195736" y="4849545"/>
            <a:ext cx="144016" cy="144016"/>
            <a:chOff x="5580112" y="4509120"/>
            <a:chExt cx="144016" cy="144016"/>
          </a:xfrm>
        </p:grpSpPr>
        <p:cxnSp>
          <p:nvCxnSpPr>
            <p:cNvPr id="47" name="Přímá spojovací čára 46"/>
            <p:cNvCxnSpPr/>
            <p:nvPr/>
          </p:nvCxnSpPr>
          <p:spPr>
            <a:xfrm>
              <a:off x="5580112" y="4509120"/>
              <a:ext cx="144016" cy="144016"/>
            </a:xfrm>
            <a:prstGeom prst="line">
              <a:avLst/>
            </a:prstGeom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Přímá spojovací čára 47"/>
            <p:cNvCxnSpPr/>
            <p:nvPr/>
          </p:nvCxnSpPr>
          <p:spPr>
            <a:xfrm flipH="1">
              <a:off x="5580112" y="4509120"/>
              <a:ext cx="135632" cy="142874"/>
            </a:xfrm>
            <a:prstGeom prst="line">
              <a:avLst/>
            </a:prstGeom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9" name="Oblouk 48"/>
          <p:cNvSpPr/>
          <p:nvPr/>
        </p:nvSpPr>
        <p:spPr>
          <a:xfrm rot="2968426">
            <a:off x="2033813" y="768164"/>
            <a:ext cx="5184289" cy="4993980"/>
          </a:xfrm>
          <a:prstGeom prst="arc">
            <a:avLst>
              <a:gd name="adj1" fmla="val 17271392"/>
              <a:gd name="adj2" fmla="val 20326481"/>
            </a:avLst>
          </a:prstGeom>
          <a:ln w="31750">
            <a:solidFill>
              <a:schemeClr val="accent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TextovéPole 56"/>
          <p:cNvSpPr txBox="1"/>
          <p:nvPr/>
        </p:nvSpPr>
        <p:spPr>
          <a:xfrm>
            <a:off x="405552" y="5445224"/>
            <a:ext cx="8280920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V průsečících této kružnice s rameny úhlu sestrojíme dvě kružnice se stejným poloměrem.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58" name="TextovéPole 57"/>
          <p:cNvSpPr txBox="1"/>
          <p:nvPr/>
        </p:nvSpPr>
        <p:spPr>
          <a:xfrm>
            <a:off x="415568" y="5449758"/>
            <a:ext cx="8280920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Průsečíkem těchto kružnic a vrcholem úhlu vedeme přímku – osu úhlu.</a:t>
            </a:r>
            <a:endParaRPr lang="cs-CZ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6000"/>
                            </p:stCondLst>
                            <p:childTnLst>
                              <p:par>
                                <p:cTn id="3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  <p:bldP spid="23" grpId="0" animBg="1"/>
      <p:bldP spid="30" grpId="0" animBg="1"/>
      <p:bldP spid="49" grpId="0" animBg="1"/>
      <p:bldP spid="57" grpId="0" animBg="1"/>
      <p:bldP spid="5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67544" y="3861048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395536" y="3068960"/>
            <a:ext cx="849694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ODVÁRKO, O., KADLEČEK, J. MATEMATIKA pro 6. ročník základní školy 3: </a:t>
            </a:r>
            <a:r>
              <a:rPr lang="cs-CZ" sz="1600" i="1" dirty="0" err="1" smtClean="0">
                <a:latin typeface="Courier New" pitchFamily="49" charset="0"/>
                <a:cs typeface="Courier New" pitchFamily="49" charset="0"/>
              </a:rPr>
              <a:t>Prometheus</a:t>
            </a:r>
            <a:r>
              <a:rPr lang="cs-CZ" sz="1600" i="1" dirty="0" smtClean="0">
                <a:latin typeface="Courier New" pitchFamily="49" charset="0"/>
                <a:cs typeface="Courier New" pitchFamily="49" charset="0"/>
              </a:rPr>
              <a:t>, 2007. ISBN 978-80-7196-144-4. s. 17-22.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467544" y="2636912"/>
            <a:ext cx="46281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1600" b="1" i="1" dirty="0" smtClean="0">
                <a:latin typeface="Courier New" pitchFamily="49" charset="0"/>
                <a:cs typeface="Courier New" pitchFamily="49" charset="0"/>
              </a:rPr>
              <a:t>Seznam použité literatury a pramenů:</a:t>
            </a:r>
            <a:endParaRPr lang="cs-CZ" sz="16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Operace s úhly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VY_32_INOVACE_39.03.KUB.MA.6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20. 11. 2013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27831" y="284337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Grafické sčítání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4725144"/>
            <a:ext cx="8280920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… znamená k rameni jednoho úhlu přenést druhý úhel</a:t>
            </a:r>
            <a:endParaRPr lang="cs-CZ" sz="2800" dirty="0">
              <a:latin typeface="Comic Sans MS" pitchFamily="66" charset="0"/>
            </a:endParaRPr>
          </a:p>
        </p:txBody>
      </p:sp>
      <p:grpSp>
        <p:nvGrpSpPr>
          <p:cNvPr id="2" name="Skupina 23"/>
          <p:cNvGrpSpPr/>
          <p:nvPr/>
        </p:nvGrpSpPr>
        <p:grpSpPr>
          <a:xfrm>
            <a:off x="4572000" y="1556792"/>
            <a:ext cx="3384376" cy="2491256"/>
            <a:chOff x="4644008" y="2852936"/>
            <a:chExt cx="3384376" cy="2491256"/>
          </a:xfrm>
        </p:grpSpPr>
        <p:grpSp>
          <p:nvGrpSpPr>
            <p:cNvPr id="3" name="Skupina 13"/>
            <p:cNvGrpSpPr/>
            <p:nvPr/>
          </p:nvGrpSpPr>
          <p:grpSpPr>
            <a:xfrm>
              <a:off x="4644008" y="2852936"/>
              <a:ext cx="3384376" cy="2000497"/>
              <a:chOff x="2411760" y="2204864"/>
              <a:chExt cx="5094629" cy="1471892"/>
            </a:xfrm>
          </p:grpSpPr>
          <p:sp>
            <p:nvSpPr>
              <p:cNvPr id="15" name="Volný tvar 14"/>
              <p:cNvSpPr/>
              <p:nvPr/>
            </p:nvSpPr>
            <p:spPr>
              <a:xfrm>
                <a:off x="2411760" y="2276872"/>
                <a:ext cx="5022621" cy="1399884"/>
              </a:xfrm>
              <a:custGeom>
                <a:avLst/>
                <a:gdLst>
                  <a:gd name="connsiteX0" fmla="*/ 3629025 w 4000500"/>
                  <a:gd name="connsiteY0" fmla="*/ 0 h 985838"/>
                  <a:gd name="connsiteX1" fmla="*/ 0 w 4000500"/>
                  <a:gd name="connsiteY1" fmla="*/ 957263 h 985838"/>
                  <a:gd name="connsiteX2" fmla="*/ 4000500 w 4000500"/>
                  <a:gd name="connsiteY2" fmla="*/ 985838 h 985838"/>
                  <a:gd name="connsiteX3" fmla="*/ 3629025 w 4000500"/>
                  <a:gd name="connsiteY3" fmla="*/ 0 h 985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0" h="985838">
                    <a:moveTo>
                      <a:pt x="3629025" y="0"/>
                    </a:moveTo>
                    <a:lnTo>
                      <a:pt x="0" y="957263"/>
                    </a:lnTo>
                    <a:lnTo>
                      <a:pt x="4000500" y="985838"/>
                    </a:lnTo>
                    <a:lnTo>
                      <a:pt x="3629025" y="0"/>
                    </a:lnTo>
                    <a:close/>
                  </a:path>
                </a:pathLst>
              </a:custGeom>
              <a:gradFill flip="none" rotWithShape="1">
                <a:gsLst>
                  <a:gs pos="21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200000" scaled="0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7" name="Volný tvar 16"/>
              <p:cNvSpPr/>
              <p:nvPr/>
            </p:nvSpPr>
            <p:spPr>
              <a:xfrm>
                <a:off x="2483768" y="2204864"/>
                <a:ext cx="5022621" cy="1460748"/>
              </a:xfrm>
              <a:custGeom>
                <a:avLst/>
                <a:gdLst>
                  <a:gd name="connsiteX0" fmla="*/ 3614738 w 4000500"/>
                  <a:gd name="connsiteY0" fmla="*/ 0 h 1028700"/>
                  <a:gd name="connsiteX1" fmla="*/ 0 w 4000500"/>
                  <a:gd name="connsiteY1" fmla="*/ 1000125 h 1028700"/>
                  <a:gd name="connsiteX2" fmla="*/ 4000500 w 4000500"/>
                  <a:gd name="connsiteY2" fmla="*/ 1028700 h 1028700"/>
                  <a:gd name="connsiteX3" fmla="*/ 4000500 w 4000500"/>
                  <a:gd name="connsiteY3" fmla="*/ 102870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0" h="1028700">
                    <a:moveTo>
                      <a:pt x="3614738" y="0"/>
                    </a:moveTo>
                    <a:lnTo>
                      <a:pt x="0" y="1000125"/>
                    </a:lnTo>
                    <a:lnTo>
                      <a:pt x="4000500" y="1028700"/>
                    </a:lnTo>
                    <a:lnTo>
                      <a:pt x="4000500" y="1028700"/>
                    </a:lnTo>
                  </a:path>
                </a:pathLst>
              </a:custGeom>
              <a:ln w="60325" cmpd="sng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9" name="Oblouk 18"/>
            <p:cNvSpPr/>
            <p:nvPr/>
          </p:nvSpPr>
          <p:spPr>
            <a:xfrm rot="1697182">
              <a:off x="5060466" y="3904032"/>
              <a:ext cx="1152128" cy="1440160"/>
            </a:xfrm>
            <a:prstGeom prst="arc">
              <a:avLst>
                <a:gd name="adj1" fmla="val 16200000"/>
                <a:gd name="adj2" fmla="val 20834015"/>
              </a:avLst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5508104" y="4149080"/>
              <a:ext cx="5002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accent3">
                      <a:lumMod val="50000"/>
                    </a:schemeClr>
                  </a:solidFill>
                  <a:latin typeface="Symbol" pitchFamily="18" charset="2"/>
                </a:rPr>
                <a:t>b</a:t>
              </a:r>
              <a:endParaRPr lang="cs-CZ" sz="2800" b="1" dirty="0">
                <a:solidFill>
                  <a:schemeClr val="accent3">
                    <a:lumMod val="50000"/>
                  </a:schemeClr>
                </a:solidFill>
                <a:latin typeface="Symbol" pitchFamily="18" charset="2"/>
              </a:endParaRPr>
            </a:p>
          </p:txBody>
        </p:sp>
      </p:grpSp>
      <p:grpSp>
        <p:nvGrpSpPr>
          <p:cNvPr id="4" name="Skupina 21"/>
          <p:cNvGrpSpPr/>
          <p:nvPr/>
        </p:nvGrpSpPr>
        <p:grpSpPr>
          <a:xfrm>
            <a:off x="827584" y="2348880"/>
            <a:ext cx="3384376" cy="1785521"/>
            <a:chOff x="827584" y="3645024"/>
            <a:chExt cx="3384376" cy="1785521"/>
          </a:xfrm>
        </p:grpSpPr>
        <p:grpSp>
          <p:nvGrpSpPr>
            <p:cNvPr id="5" name="Skupina 11"/>
            <p:cNvGrpSpPr/>
            <p:nvPr/>
          </p:nvGrpSpPr>
          <p:grpSpPr>
            <a:xfrm>
              <a:off x="827584" y="3645024"/>
              <a:ext cx="3384376" cy="1136401"/>
              <a:chOff x="2411760" y="2204864"/>
              <a:chExt cx="5094629" cy="1471892"/>
            </a:xfrm>
          </p:grpSpPr>
          <p:sp>
            <p:nvSpPr>
              <p:cNvPr id="8" name="Volný tvar 7"/>
              <p:cNvSpPr/>
              <p:nvPr/>
            </p:nvSpPr>
            <p:spPr>
              <a:xfrm>
                <a:off x="2411760" y="2276872"/>
                <a:ext cx="5022621" cy="1399884"/>
              </a:xfrm>
              <a:custGeom>
                <a:avLst/>
                <a:gdLst>
                  <a:gd name="connsiteX0" fmla="*/ 3629025 w 4000500"/>
                  <a:gd name="connsiteY0" fmla="*/ 0 h 985838"/>
                  <a:gd name="connsiteX1" fmla="*/ 0 w 4000500"/>
                  <a:gd name="connsiteY1" fmla="*/ 957263 h 985838"/>
                  <a:gd name="connsiteX2" fmla="*/ 4000500 w 4000500"/>
                  <a:gd name="connsiteY2" fmla="*/ 985838 h 985838"/>
                  <a:gd name="connsiteX3" fmla="*/ 3629025 w 4000500"/>
                  <a:gd name="connsiteY3" fmla="*/ 0 h 985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0" h="985838">
                    <a:moveTo>
                      <a:pt x="3629025" y="0"/>
                    </a:moveTo>
                    <a:lnTo>
                      <a:pt x="0" y="957263"/>
                    </a:lnTo>
                    <a:lnTo>
                      <a:pt x="4000500" y="985838"/>
                    </a:lnTo>
                    <a:lnTo>
                      <a:pt x="3629025" y="0"/>
                    </a:lnTo>
                    <a:close/>
                  </a:path>
                </a:pathLst>
              </a:custGeom>
              <a:gradFill flip="none" rotWithShape="1">
                <a:gsLst>
                  <a:gs pos="1100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Volný tvar 8"/>
              <p:cNvSpPr/>
              <p:nvPr/>
            </p:nvSpPr>
            <p:spPr>
              <a:xfrm>
                <a:off x="2483768" y="2204864"/>
                <a:ext cx="5022621" cy="1460748"/>
              </a:xfrm>
              <a:custGeom>
                <a:avLst/>
                <a:gdLst>
                  <a:gd name="connsiteX0" fmla="*/ 3614738 w 4000500"/>
                  <a:gd name="connsiteY0" fmla="*/ 0 h 1028700"/>
                  <a:gd name="connsiteX1" fmla="*/ 0 w 4000500"/>
                  <a:gd name="connsiteY1" fmla="*/ 1000125 h 1028700"/>
                  <a:gd name="connsiteX2" fmla="*/ 4000500 w 4000500"/>
                  <a:gd name="connsiteY2" fmla="*/ 1028700 h 1028700"/>
                  <a:gd name="connsiteX3" fmla="*/ 4000500 w 4000500"/>
                  <a:gd name="connsiteY3" fmla="*/ 102870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0" h="1028700">
                    <a:moveTo>
                      <a:pt x="3614738" y="0"/>
                    </a:moveTo>
                    <a:lnTo>
                      <a:pt x="0" y="1000125"/>
                    </a:lnTo>
                    <a:lnTo>
                      <a:pt x="4000500" y="1028700"/>
                    </a:lnTo>
                    <a:lnTo>
                      <a:pt x="4000500" y="1028700"/>
                    </a:lnTo>
                  </a:path>
                </a:pathLst>
              </a:custGeom>
              <a:ln w="60325" cmpd="sng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8" name="Oblouk 17"/>
            <p:cNvSpPr/>
            <p:nvPr/>
          </p:nvSpPr>
          <p:spPr>
            <a:xfrm rot="2183068">
              <a:off x="1646490" y="3990385"/>
              <a:ext cx="1152128" cy="1440160"/>
            </a:xfrm>
            <a:prstGeom prst="arc">
              <a:avLst>
                <a:gd name="adj1" fmla="val 16200000"/>
                <a:gd name="adj2" fmla="val 19687642"/>
              </a:avLst>
            </a:prstGeom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2123728" y="4149080"/>
              <a:ext cx="5002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tx2">
                      <a:lumMod val="75000"/>
                    </a:schemeClr>
                  </a:solidFill>
                  <a:latin typeface="Symbol" pitchFamily="18" charset="2"/>
                </a:rPr>
                <a:t>a</a:t>
              </a:r>
              <a:endParaRPr lang="cs-CZ" sz="2800" b="1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endParaRPr>
            </a:p>
          </p:txBody>
        </p:sp>
      </p:grpSp>
      <p:sp>
        <p:nvSpPr>
          <p:cNvPr id="22" name="TextovéPole 21"/>
          <p:cNvSpPr txBox="1"/>
          <p:nvPr/>
        </p:nvSpPr>
        <p:spPr>
          <a:xfrm>
            <a:off x="6228184" y="3933056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Symbol" pitchFamily="18" charset="2"/>
              </a:rPr>
              <a:t>a + b</a:t>
            </a:r>
            <a:endParaRPr lang="cs-CZ" sz="2800" b="1" dirty="0">
              <a:latin typeface="Symbol" pitchFamily="18" charset="2"/>
            </a:endParaRPr>
          </a:p>
        </p:txBody>
      </p:sp>
      <p:sp>
        <p:nvSpPr>
          <p:cNvPr id="23" name="Oblouk 22"/>
          <p:cNvSpPr/>
          <p:nvPr/>
        </p:nvSpPr>
        <p:spPr>
          <a:xfrm rot="2478485">
            <a:off x="4387559" y="1726875"/>
            <a:ext cx="2489413" cy="2343103"/>
          </a:xfrm>
          <a:prstGeom prst="arc">
            <a:avLst>
              <a:gd name="adj1" fmla="val 14631196"/>
              <a:gd name="adj2" fmla="val 2083401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98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L 0.35052 -0.10926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-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  <p:bldP spid="2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Zaoblený obdélník 45"/>
          <p:cNvSpPr/>
          <p:nvPr/>
        </p:nvSpPr>
        <p:spPr>
          <a:xfrm>
            <a:off x="249097" y="284337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Grafické sčítání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95536" y="4509120"/>
            <a:ext cx="8352928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1.  Přes oba úhly sestrojíme část kružnice se středem ve vrcholu a stejným poloměrem protínající obě ramena.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2" name="Skupina 23"/>
          <p:cNvGrpSpPr/>
          <p:nvPr/>
        </p:nvGrpSpPr>
        <p:grpSpPr>
          <a:xfrm>
            <a:off x="4479951" y="1556792"/>
            <a:ext cx="3476425" cy="2573128"/>
            <a:chOff x="4551959" y="2852936"/>
            <a:chExt cx="3476425" cy="2573128"/>
          </a:xfrm>
        </p:grpSpPr>
        <p:sp>
          <p:nvSpPr>
            <p:cNvPr id="17" name="Volný tvar 16"/>
            <p:cNvSpPr/>
            <p:nvPr/>
          </p:nvSpPr>
          <p:spPr>
            <a:xfrm>
              <a:off x="4691843" y="2852936"/>
              <a:ext cx="3336541" cy="1985351"/>
            </a:xfrm>
            <a:custGeom>
              <a:avLst/>
              <a:gdLst>
                <a:gd name="connsiteX0" fmla="*/ 3614738 w 4000500"/>
                <a:gd name="connsiteY0" fmla="*/ 0 h 1028700"/>
                <a:gd name="connsiteX1" fmla="*/ 0 w 4000500"/>
                <a:gd name="connsiteY1" fmla="*/ 1000125 h 1028700"/>
                <a:gd name="connsiteX2" fmla="*/ 4000500 w 4000500"/>
                <a:gd name="connsiteY2" fmla="*/ 1028700 h 1028700"/>
                <a:gd name="connsiteX3" fmla="*/ 4000500 w 4000500"/>
                <a:gd name="connsiteY3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0" h="1028700">
                  <a:moveTo>
                    <a:pt x="3614738" y="0"/>
                  </a:moveTo>
                  <a:lnTo>
                    <a:pt x="0" y="1000125"/>
                  </a:lnTo>
                  <a:lnTo>
                    <a:pt x="4000500" y="1028700"/>
                  </a:lnTo>
                  <a:lnTo>
                    <a:pt x="4000500" y="1028700"/>
                  </a:lnTo>
                </a:path>
              </a:pathLst>
            </a:custGeom>
            <a:ln w="44450" cmpd="sng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blouk 18"/>
            <p:cNvSpPr/>
            <p:nvPr/>
          </p:nvSpPr>
          <p:spPr>
            <a:xfrm rot="2685099">
              <a:off x="4551959" y="3985904"/>
              <a:ext cx="1152128" cy="1440160"/>
            </a:xfrm>
            <a:prstGeom prst="arc">
              <a:avLst>
                <a:gd name="adj1" fmla="val 16200000"/>
                <a:gd name="adj2" fmla="val 19416798"/>
              </a:avLst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5292080" y="4221088"/>
              <a:ext cx="5002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accent3">
                      <a:lumMod val="50000"/>
                    </a:schemeClr>
                  </a:solidFill>
                  <a:latin typeface="Symbol" pitchFamily="18" charset="2"/>
                </a:rPr>
                <a:t>b</a:t>
              </a:r>
              <a:endParaRPr lang="cs-CZ" sz="2800" b="1" dirty="0">
                <a:solidFill>
                  <a:schemeClr val="accent3">
                    <a:lumMod val="50000"/>
                  </a:schemeClr>
                </a:solidFill>
                <a:latin typeface="Symbol" pitchFamily="18" charset="2"/>
              </a:endParaRPr>
            </a:p>
          </p:txBody>
        </p:sp>
      </p:grpSp>
      <p:grpSp>
        <p:nvGrpSpPr>
          <p:cNvPr id="4" name="Skupina 21"/>
          <p:cNvGrpSpPr/>
          <p:nvPr/>
        </p:nvGrpSpPr>
        <p:grpSpPr>
          <a:xfrm>
            <a:off x="812851" y="2348880"/>
            <a:ext cx="3399109" cy="1682657"/>
            <a:chOff x="812851" y="3645024"/>
            <a:chExt cx="3399109" cy="1682657"/>
          </a:xfrm>
        </p:grpSpPr>
        <p:sp>
          <p:nvSpPr>
            <p:cNvPr id="9" name="Volný tvar 8"/>
            <p:cNvSpPr/>
            <p:nvPr/>
          </p:nvSpPr>
          <p:spPr>
            <a:xfrm>
              <a:off x="875419" y="3645024"/>
              <a:ext cx="3336541" cy="1127797"/>
            </a:xfrm>
            <a:custGeom>
              <a:avLst/>
              <a:gdLst>
                <a:gd name="connsiteX0" fmla="*/ 3614738 w 4000500"/>
                <a:gd name="connsiteY0" fmla="*/ 0 h 1028700"/>
                <a:gd name="connsiteX1" fmla="*/ 0 w 4000500"/>
                <a:gd name="connsiteY1" fmla="*/ 1000125 h 1028700"/>
                <a:gd name="connsiteX2" fmla="*/ 4000500 w 4000500"/>
                <a:gd name="connsiteY2" fmla="*/ 1028700 h 1028700"/>
                <a:gd name="connsiteX3" fmla="*/ 4000500 w 4000500"/>
                <a:gd name="connsiteY3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0" h="1028700">
                  <a:moveTo>
                    <a:pt x="3614738" y="0"/>
                  </a:moveTo>
                  <a:lnTo>
                    <a:pt x="0" y="1000125"/>
                  </a:lnTo>
                  <a:lnTo>
                    <a:pt x="4000500" y="1028700"/>
                  </a:lnTo>
                  <a:lnTo>
                    <a:pt x="4000500" y="1028700"/>
                  </a:lnTo>
                </a:path>
              </a:pathLst>
            </a:custGeom>
            <a:ln w="44450" cmpd="sng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blouk 17"/>
            <p:cNvSpPr/>
            <p:nvPr/>
          </p:nvSpPr>
          <p:spPr>
            <a:xfrm rot="3221925">
              <a:off x="956867" y="4031537"/>
              <a:ext cx="1152128" cy="1440160"/>
            </a:xfrm>
            <a:prstGeom prst="arc">
              <a:avLst>
                <a:gd name="adj1" fmla="val 16200000"/>
                <a:gd name="adj2" fmla="val 18397885"/>
              </a:avLst>
            </a:prstGeom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1691680" y="4293096"/>
              <a:ext cx="5002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tx2">
                      <a:lumMod val="75000"/>
                    </a:schemeClr>
                  </a:solidFill>
                  <a:latin typeface="Symbol" pitchFamily="18" charset="2"/>
                </a:rPr>
                <a:t>a</a:t>
              </a:r>
              <a:endParaRPr lang="cs-CZ" sz="2800" b="1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endParaRPr>
            </a:p>
          </p:txBody>
        </p:sp>
      </p:grpSp>
      <p:sp>
        <p:nvSpPr>
          <p:cNvPr id="22" name="TextovéPole 21"/>
          <p:cNvSpPr txBox="1"/>
          <p:nvPr/>
        </p:nvSpPr>
        <p:spPr>
          <a:xfrm>
            <a:off x="6588224" y="2348880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2"/>
                </a:solidFill>
                <a:latin typeface="Symbol" pitchFamily="18" charset="2"/>
              </a:rPr>
              <a:t>a + b</a:t>
            </a:r>
            <a:endParaRPr lang="cs-CZ" sz="2800" b="1" dirty="0">
              <a:solidFill>
                <a:schemeClr val="accent2"/>
              </a:solidFill>
              <a:latin typeface="Symbol" pitchFamily="18" charset="2"/>
            </a:endParaRPr>
          </a:p>
        </p:txBody>
      </p:sp>
      <p:sp>
        <p:nvSpPr>
          <p:cNvPr id="23" name="Oblouk 22"/>
          <p:cNvSpPr/>
          <p:nvPr/>
        </p:nvSpPr>
        <p:spPr>
          <a:xfrm rot="3503144">
            <a:off x="-716975" y="1820936"/>
            <a:ext cx="3240000" cy="3240000"/>
          </a:xfrm>
          <a:prstGeom prst="arc">
            <a:avLst>
              <a:gd name="adj1" fmla="val 15065727"/>
              <a:gd name="adj2" fmla="val 19139571"/>
            </a:avLst>
          </a:prstGeom>
          <a:noFill/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louk 23"/>
          <p:cNvSpPr/>
          <p:nvPr/>
        </p:nvSpPr>
        <p:spPr>
          <a:xfrm rot="3503144">
            <a:off x="3027023" y="1862132"/>
            <a:ext cx="3240000" cy="3240000"/>
          </a:xfrm>
          <a:prstGeom prst="arc">
            <a:avLst>
              <a:gd name="adj1" fmla="val 13662412"/>
              <a:gd name="adj2" fmla="val 18838733"/>
            </a:avLst>
          </a:prstGeom>
          <a:noFill/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louk 24"/>
          <p:cNvSpPr/>
          <p:nvPr/>
        </p:nvSpPr>
        <p:spPr>
          <a:xfrm rot="467766">
            <a:off x="1946932" y="2882317"/>
            <a:ext cx="1152000" cy="1152000"/>
          </a:xfrm>
          <a:prstGeom prst="arc">
            <a:avLst>
              <a:gd name="adj1" fmla="val 13096431"/>
              <a:gd name="adj2" fmla="val 17745559"/>
            </a:avLst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20188818">
            <a:off x="5415807" y="2033072"/>
            <a:ext cx="1152000" cy="1152000"/>
          </a:xfrm>
          <a:prstGeom prst="arc">
            <a:avLst>
              <a:gd name="adj1" fmla="val 12255154"/>
              <a:gd name="adj2" fmla="val 17337212"/>
            </a:avLst>
          </a:prstGeom>
          <a:noFill/>
          <a:ln w="317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1" name="Skupina 30"/>
          <p:cNvGrpSpPr/>
          <p:nvPr/>
        </p:nvGrpSpPr>
        <p:grpSpPr>
          <a:xfrm>
            <a:off x="2450427" y="3390898"/>
            <a:ext cx="144016" cy="144016"/>
            <a:chOff x="4499992" y="4509120"/>
            <a:chExt cx="144016" cy="144016"/>
          </a:xfrm>
        </p:grpSpPr>
        <p:cxnSp>
          <p:nvCxnSpPr>
            <p:cNvPr id="29" name="Přímá spojovací čára 28"/>
            <p:cNvCxnSpPr/>
            <p:nvPr/>
          </p:nvCxnSpPr>
          <p:spPr>
            <a:xfrm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římá spojovací čára 29"/>
            <p:cNvCxnSpPr/>
            <p:nvPr/>
          </p:nvCxnSpPr>
          <p:spPr>
            <a:xfrm flipV="1"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Skupina 31"/>
          <p:cNvGrpSpPr/>
          <p:nvPr/>
        </p:nvGrpSpPr>
        <p:grpSpPr>
          <a:xfrm>
            <a:off x="5930086" y="2522040"/>
            <a:ext cx="144016" cy="144016"/>
            <a:chOff x="4499992" y="4509120"/>
            <a:chExt cx="144016" cy="144016"/>
          </a:xfrm>
        </p:grpSpPr>
        <p:cxnSp>
          <p:nvCxnSpPr>
            <p:cNvPr id="34" name="Přímá spojovací čára 33"/>
            <p:cNvCxnSpPr/>
            <p:nvPr/>
          </p:nvCxnSpPr>
          <p:spPr>
            <a:xfrm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ovací čára 34"/>
            <p:cNvCxnSpPr/>
            <p:nvPr/>
          </p:nvCxnSpPr>
          <p:spPr>
            <a:xfrm flipV="1"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Skupina 38"/>
          <p:cNvGrpSpPr/>
          <p:nvPr/>
        </p:nvGrpSpPr>
        <p:grpSpPr>
          <a:xfrm>
            <a:off x="803769" y="3366518"/>
            <a:ext cx="144016" cy="144016"/>
            <a:chOff x="4499992" y="4509120"/>
            <a:chExt cx="144016" cy="144016"/>
          </a:xfrm>
        </p:grpSpPr>
        <p:cxnSp>
          <p:nvCxnSpPr>
            <p:cNvPr id="40" name="Přímá spojovací čára 39"/>
            <p:cNvCxnSpPr/>
            <p:nvPr/>
          </p:nvCxnSpPr>
          <p:spPr>
            <a:xfrm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ovací čára 40"/>
            <p:cNvCxnSpPr/>
            <p:nvPr/>
          </p:nvCxnSpPr>
          <p:spPr>
            <a:xfrm flipV="1"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ovéPole 42"/>
          <p:cNvSpPr txBox="1"/>
          <p:nvPr/>
        </p:nvSpPr>
        <p:spPr>
          <a:xfrm>
            <a:off x="395536" y="4519136"/>
            <a:ext cx="8352928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2. Do kružítka vezmeme velikost oblouku v úhlu </a:t>
            </a:r>
            <a:r>
              <a:rPr lang="cs-CZ" sz="2400" b="1" dirty="0" smtClean="0">
                <a:latin typeface="Symbol" pitchFamily="18" charset="2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 přeneseme jej na oblouk nad úhlem </a:t>
            </a:r>
            <a:r>
              <a:rPr lang="cs-CZ" sz="2400" b="1" dirty="0" smtClean="0">
                <a:latin typeface="Symbol" pitchFamily="18" charset="2"/>
              </a:rPr>
              <a:t>b</a:t>
            </a:r>
            <a:r>
              <a:rPr lang="cs-CZ" sz="2400" dirty="0" smtClean="0">
                <a:latin typeface="Comic Sans MS" pitchFamily="66" charset="0"/>
              </a:rPr>
              <a:t> .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47" name="Přímá spojovací čára 46"/>
          <p:cNvCxnSpPr>
            <a:stCxn id="17" idx="1"/>
          </p:cNvCxnSpPr>
          <p:nvPr/>
        </p:nvCxnSpPr>
        <p:spPr>
          <a:xfrm flipV="1">
            <a:off x="4619835" y="1124744"/>
            <a:ext cx="1752365" cy="236225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ovéPole 43"/>
          <p:cNvSpPr txBox="1"/>
          <p:nvPr/>
        </p:nvSpPr>
        <p:spPr>
          <a:xfrm>
            <a:off x="395536" y="4513654"/>
            <a:ext cx="8352928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3. Sestrojíme druhé rameno úhlu, který odpovídá součtu původních úhlů.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5" name="Oblouk 44"/>
          <p:cNvSpPr/>
          <p:nvPr/>
        </p:nvSpPr>
        <p:spPr>
          <a:xfrm rot="3503144">
            <a:off x="2762304" y="1636023"/>
            <a:ext cx="3744000" cy="3744000"/>
          </a:xfrm>
          <a:prstGeom prst="arc">
            <a:avLst>
              <a:gd name="adj1" fmla="val 14862193"/>
              <a:gd name="adj2" fmla="val 18109481"/>
            </a:avLst>
          </a:prstGeom>
          <a:noFill/>
          <a:ln w="412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36" name="Skupina 35"/>
          <p:cNvGrpSpPr/>
          <p:nvPr/>
        </p:nvGrpSpPr>
        <p:grpSpPr>
          <a:xfrm>
            <a:off x="4552948" y="3409948"/>
            <a:ext cx="144016" cy="144016"/>
            <a:chOff x="4499992" y="4509120"/>
            <a:chExt cx="144016" cy="144016"/>
          </a:xfrm>
        </p:grpSpPr>
        <p:cxnSp>
          <p:nvCxnSpPr>
            <p:cNvPr id="37" name="Přímá spojovací čára 36"/>
            <p:cNvCxnSpPr/>
            <p:nvPr/>
          </p:nvCxnSpPr>
          <p:spPr>
            <a:xfrm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ovací čára 37"/>
            <p:cNvCxnSpPr/>
            <p:nvPr/>
          </p:nvCxnSpPr>
          <p:spPr>
            <a:xfrm flipV="1"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8" name="Picture 4" descr="C:\Users\PC3\AppData\Local\Microsoft\Windows\Temporary Internet Files\Content.IE5\U6H3PKKA\MC90034040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2320" y="5663921"/>
            <a:ext cx="1691680" cy="11940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  <p:bldP spid="23" grpId="0" animBg="1"/>
      <p:bldP spid="24" grpId="0" animBg="1"/>
      <p:bldP spid="25" grpId="0" animBg="1"/>
      <p:bldP spid="26" grpId="0" animBg="1"/>
      <p:bldP spid="43" grpId="0" animBg="1"/>
      <p:bldP spid="44" grpId="0" animBg="1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aoblený obdélník 23"/>
          <p:cNvSpPr/>
          <p:nvPr/>
        </p:nvSpPr>
        <p:spPr>
          <a:xfrm>
            <a:off x="323528" y="188640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42146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Grafické sčítání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67544" y="1052736"/>
            <a:ext cx="8280920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Je možné také přenést oba úhly k nové polopřímce.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5940152" y="4437112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2">
                    <a:lumMod val="75000"/>
                  </a:schemeClr>
                </a:solidFill>
                <a:latin typeface="Symbol" pitchFamily="18" charset="2"/>
              </a:rPr>
              <a:t>a + b</a:t>
            </a:r>
            <a:endParaRPr lang="cs-CZ" sz="2800" b="1" dirty="0">
              <a:solidFill>
                <a:schemeClr val="accent2">
                  <a:lumMod val="75000"/>
                </a:schemeClr>
              </a:solidFill>
              <a:latin typeface="Symbol" pitchFamily="18" charset="2"/>
            </a:endParaRPr>
          </a:p>
        </p:txBody>
      </p:sp>
      <p:cxnSp>
        <p:nvCxnSpPr>
          <p:cNvPr id="31" name="Přímá spojovací čára 30"/>
          <p:cNvCxnSpPr/>
          <p:nvPr/>
        </p:nvCxnSpPr>
        <p:spPr>
          <a:xfrm>
            <a:off x="2843808" y="5733256"/>
            <a:ext cx="417646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Přímá spojovací čára 40"/>
          <p:cNvCxnSpPr/>
          <p:nvPr/>
        </p:nvCxnSpPr>
        <p:spPr>
          <a:xfrm flipH="1" flipV="1">
            <a:off x="2959248" y="5580856"/>
            <a:ext cx="8384" cy="2964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Skupina 54"/>
          <p:cNvGrpSpPr/>
          <p:nvPr/>
        </p:nvGrpSpPr>
        <p:grpSpPr>
          <a:xfrm>
            <a:off x="539552" y="1268760"/>
            <a:ext cx="4176464" cy="2102129"/>
            <a:chOff x="611560" y="2924944"/>
            <a:chExt cx="4176464" cy="2102129"/>
          </a:xfrm>
        </p:grpSpPr>
        <p:sp>
          <p:nvSpPr>
            <p:cNvPr id="20" name="TextovéPole 19"/>
            <p:cNvSpPr txBox="1"/>
            <p:nvPr/>
          </p:nvSpPr>
          <p:spPr>
            <a:xfrm>
              <a:off x="1691680" y="3759896"/>
              <a:ext cx="432048" cy="53963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latin typeface="Symbol" pitchFamily="18" charset="2"/>
                </a:rPr>
                <a:t>a</a:t>
              </a:r>
              <a:endParaRPr lang="cs-CZ" sz="2800" b="1" dirty="0">
                <a:latin typeface="Symbol" pitchFamily="18" charset="2"/>
              </a:endParaRPr>
            </a:p>
          </p:txBody>
        </p:sp>
        <p:grpSp>
          <p:nvGrpSpPr>
            <p:cNvPr id="3" name="Skupina 48"/>
            <p:cNvGrpSpPr/>
            <p:nvPr/>
          </p:nvGrpSpPr>
          <p:grpSpPr>
            <a:xfrm>
              <a:off x="611560" y="2924944"/>
              <a:ext cx="4176464" cy="2102129"/>
              <a:chOff x="2843808" y="2996952"/>
              <a:chExt cx="4176464" cy="2102129"/>
            </a:xfrm>
          </p:grpSpPr>
          <p:sp>
            <p:nvSpPr>
              <p:cNvPr id="18" name="Oblouk 17"/>
              <p:cNvSpPr/>
              <p:nvPr/>
            </p:nvSpPr>
            <p:spPr>
              <a:xfrm rot="2183068">
                <a:off x="3360395" y="3658921"/>
                <a:ext cx="1152128" cy="1440160"/>
              </a:xfrm>
              <a:prstGeom prst="arc">
                <a:avLst>
                  <a:gd name="adj1" fmla="val 16200000"/>
                  <a:gd name="adj2" fmla="val 19679706"/>
                </a:avLst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43" name="Přímá spojovací čára 42"/>
              <p:cNvCxnSpPr/>
              <p:nvPr/>
            </p:nvCxnSpPr>
            <p:spPr>
              <a:xfrm>
                <a:off x="2843808" y="4437112"/>
                <a:ext cx="41764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Přímá spojovací čára 43"/>
              <p:cNvCxnSpPr/>
              <p:nvPr/>
            </p:nvCxnSpPr>
            <p:spPr>
              <a:xfrm flipV="1">
                <a:off x="2843808" y="2996952"/>
                <a:ext cx="3312368" cy="144016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Skupina 56"/>
          <p:cNvGrpSpPr/>
          <p:nvPr/>
        </p:nvGrpSpPr>
        <p:grpSpPr>
          <a:xfrm>
            <a:off x="4967536" y="1196752"/>
            <a:ext cx="4176464" cy="2617602"/>
            <a:chOff x="4283968" y="2636912"/>
            <a:chExt cx="4176464" cy="2617602"/>
          </a:xfrm>
        </p:grpSpPr>
        <p:grpSp>
          <p:nvGrpSpPr>
            <p:cNvPr id="5" name="Skupina 55"/>
            <p:cNvGrpSpPr/>
            <p:nvPr/>
          </p:nvGrpSpPr>
          <p:grpSpPr>
            <a:xfrm>
              <a:off x="4283968" y="3764332"/>
              <a:ext cx="4176464" cy="1490182"/>
              <a:chOff x="4283968" y="3764332"/>
              <a:chExt cx="4176464" cy="1490182"/>
            </a:xfrm>
          </p:grpSpPr>
          <p:sp>
            <p:nvSpPr>
              <p:cNvPr id="27" name="TextovéPole 26"/>
              <p:cNvSpPr txBox="1"/>
              <p:nvPr/>
            </p:nvSpPr>
            <p:spPr>
              <a:xfrm>
                <a:off x="5364088" y="4221088"/>
                <a:ext cx="500288" cy="5232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sz="2800" b="1" dirty="0" smtClean="0">
                    <a:latin typeface="Symbol" pitchFamily="18" charset="2"/>
                  </a:rPr>
                  <a:t>b</a:t>
                </a:r>
                <a:endParaRPr lang="cs-CZ" sz="2800" b="1" dirty="0">
                  <a:latin typeface="Symbol" pitchFamily="18" charset="2"/>
                </a:endParaRPr>
              </a:p>
            </p:txBody>
          </p:sp>
          <p:sp>
            <p:nvSpPr>
              <p:cNvPr id="51" name="Oblouk 50"/>
              <p:cNvSpPr/>
              <p:nvPr/>
            </p:nvSpPr>
            <p:spPr>
              <a:xfrm rot="3556334">
                <a:off x="4682589" y="3789343"/>
                <a:ext cx="1490182" cy="1440160"/>
              </a:xfrm>
              <a:prstGeom prst="arc">
                <a:avLst>
                  <a:gd name="adj1" fmla="val 14457076"/>
                  <a:gd name="adj2" fmla="val 19679706"/>
                </a:avLst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cxnSp>
            <p:nvCxnSpPr>
              <p:cNvPr id="52" name="Přímá spojovací čára 51"/>
              <p:cNvCxnSpPr/>
              <p:nvPr/>
            </p:nvCxnSpPr>
            <p:spPr>
              <a:xfrm>
                <a:off x="4283968" y="4869160"/>
                <a:ext cx="417646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3" name="Přímá spojovací čára 52"/>
            <p:cNvCxnSpPr/>
            <p:nvPr/>
          </p:nvCxnSpPr>
          <p:spPr>
            <a:xfrm flipV="1">
              <a:off x="4283968" y="2636912"/>
              <a:ext cx="3384376" cy="223224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Oblouk 20"/>
          <p:cNvSpPr/>
          <p:nvPr/>
        </p:nvSpPr>
        <p:spPr>
          <a:xfrm rot="3503144">
            <a:off x="1922924" y="3682357"/>
            <a:ext cx="3720634" cy="3467430"/>
          </a:xfrm>
          <a:prstGeom prst="arc">
            <a:avLst>
              <a:gd name="adj1" fmla="val 13637426"/>
              <a:gd name="adj2" fmla="val 18654049"/>
            </a:avLst>
          </a:prstGeom>
          <a:ln w="41275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03704E-6 L 0.26771 0.44121 " pathEditMode="relative" ptsTypes="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22222E-6 L -0.28733 0.2291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" y="1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410000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192568" y="273704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Grafické odčítání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496120" y="4725144"/>
            <a:ext cx="8280920" cy="95410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… znamená přenést jeden úhel dovnitř druhého úhlu</a:t>
            </a:r>
            <a:endParaRPr lang="cs-CZ" sz="2800" dirty="0">
              <a:latin typeface="Comic Sans MS" pitchFamily="66" charset="0"/>
            </a:endParaRPr>
          </a:p>
        </p:txBody>
      </p:sp>
      <p:grpSp>
        <p:nvGrpSpPr>
          <p:cNvPr id="4" name="Skupina 23"/>
          <p:cNvGrpSpPr/>
          <p:nvPr/>
        </p:nvGrpSpPr>
        <p:grpSpPr>
          <a:xfrm>
            <a:off x="4572001" y="1556792"/>
            <a:ext cx="3384375" cy="2491256"/>
            <a:chOff x="4644009" y="2852936"/>
            <a:chExt cx="3384375" cy="2491256"/>
          </a:xfrm>
        </p:grpSpPr>
        <p:grpSp>
          <p:nvGrpSpPr>
            <p:cNvPr id="5" name="Skupina 13"/>
            <p:cNvGrpSpPr/>
            <p:nvPr/>
          </p:nvGrpSpPr>
          <p:grpSpPr>
            <a:xfrm>
              <a:off x="4644009" y="2852936"/>
              <a:ext cx="3384375" cy="2000497"/>
              <a:chOff x="2411762" y="2204864"/>
              <a:chExt cx="5094627" cy="1471892"/>
            </a:xfrm>
          </p:grpSpPr>
          <p:sp>
            <p:nvSpPr>
              <p:cNvPr id="15" name="Volný tvar 14"/>
              <p:cNvSpPr/>
              <p:nvPr/>
            </p:nvSpPr>
            <p:spPr>
              <a:xfrm>
                <a:off x="2411762" y="2522749"/>
                <a:ext cx="4119062" cy="1154007"/>
              </a:xfrm>
              <a:custGeom>
                <a:avLst/>
                <a:gdLst>
                  <a:gd name="connsiteX0" fmla="*/ 3629025 w 4000500"/>
                  <a:gd name="connsiteY0" fmla="*/ 0 h 985838"/>
                  <a:gd name="connsiteX1" fmla="*/ 0 w 4000500"/>
                  <a:gd name="connsiteY1" fmla="*/ 957263 h 985838"/>
                  <a:gd name="connsiteX2" fmla="*/ 4000500 w 4000500"/>
                  <a:gd name="connsiteY2" fmla="*/ 985838 h 985838"/>
                  <a:gd name="connsiteX3" fmla="*/ 3629025 w 4000500"/>
                  <a:gd name="connsiteY3" fmla="*/ 0 h 985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0" h="985838">
                    <a:moveTo>
                      <a:pt x="3629025" y="0"/>
                    </a:moveTo>
                    <a:lnTo>
                      <a:pt x="0" y="957263"/>
                    </a:lnTo>
                    <a:lnTo>
                      <a:pt x="4000500" y="985838"/>
                    </a:lnTo>
                    <a:lnTo>
                      <a:pt x="3629025" y="0"/>
                    </a:lnTo>
                    <a:close/>
                  </a:path>
                </a:pathLst>
              </a:custGeom>
              <a:gradFill flip="none" rotWithShape="1">
                <a:gsLst>
                  <a:gs pos="2400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0200000" scaled="0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17" name="Volný tvar 16"/>
              <p:cNvSpPr/>
              <p:nvPr/>
            </p:nvSpPr>
            <p:spPr>
              <a:xfrm>
                <a:off x="2483768" y="2204864"/>
                <a:ext cx="5022621" cy="1460748"/>
              </a:xfrm>
              <a:custGeom>
                <a:avLst/>
                <a:gdLst>
                  <a:gd name="connsiteX0" fmla="*/ 3614738 w 4000500"/>
                  <a:gd name="connsiteY0" fmla="*/ 0 h 1028700"/>
                  <a:gd name="connsiteX1" fmla="*/ 0 w 4000500"/>
                  <a:gd name="connsiteY1" fmla="*/ 1000125 h 1028700"/>
                  <a:gd name="connsiteX2" fmla="*/ 4000500 w 4000500"/>
                  <a:gd name="connsiteY2" fmla="*/ 1028700 h 1028700"/>
                  <a:gd name="connsiteX3" fmla="*/ 4000500 w 4000500"/>
                  <a:gd name="connsiteY3" fmla="*/ 102870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0" h="1028700">
                    <a:moveTo>
                      <a:pt x="3614738" y="0"/>
                    </a:moveTo>
                    <a:lnTo>
                      <a:pt x="0" y="1000125"/>
                    </a:lnTo>
                    <a:lnTo>
                      <a:pt x="4000500" y="1028700"/>
                    </a:lnTo>
                    <a:lnTo>
                      <a:pt x="4000500" y="1028700"/>
                    </a:lnTo>
                  </a:path>
                </a:pathLst>
              </a:custGeom>
              <a:ln w="60325" cmpd="sng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9" name="Oblouk 18"/>
            <p:cNvSpPr/>
            <p:nvPr/>
          </p:nvSpPr>
          <p:spPr>
            <a:xfrm rot="1697182">
              <a:off x="5060466" y="3904032"/>
              <a:ext cx="1152128" cy="1440160"/>
            </a:xfrm>
            <a:prstGeom prst="arc">
              <a:avLst>
                <a:gd name="adj1" fmla="val 16200000"/>
                <a:gd name="adj2" fmla="val 20834015"/>
              </a:avLst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5508104" y="4149080"/>
              <a:ext cx="5002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accent3">
                      <a:lumMod val="50000"/>
                    </a:schemeClr>
                  </a:solidFill>
                  <a:latin typeface="Symbol" pitchFamily="18" charset="2"/>
                </a:rPr>
                <a:t>b</a:t>
              </a:r>
              <a:endParaRPr lang="cs-CZ" sz="2800" b="1" dirty="0">
                <a:solidFill>
                  <a:schemeClr val="accent3">
                    <a:lumMod val="50000"/>
                  </a:schemeClr>
                </a:solidFill>
                <a:latin typeface="Symbol" pitchFamily="18" charset="2"/>
              </a:endParaRPr>
            </a:p>
          </p:txBody>
        </p:sp>
      </p:grpSp>
      <p:grpSp>
        <p:nvGrpSpPr>
          <p:cNvPr id="2" name="Skupina 21"/>
          <p:cNvGrpSpPr/>
          <p:nvPr/>
        </p:nvGrpSpPr>
        <p:grpSpPr>
          <a:xfrm>
            <a:off x="827584" y="2204864"/>
            <a:ext cx="3744416" cy="1929537"/>
            <a:chOff x="827584" y="3501008"/>
            <a:chExt cx="3744416" cy="1929537"/>
          </a:xfrm>
        </p:grpSpPr>
        <p:grpSp>
          <p:nvGrpSpPr>
            <p:cNvPr id="3" name="Skupina 11"/>
            <p:cNvGrpSpPr/>
            <p:nvPr/>
          </p:nvGrpSpPr>
          <p:grpSpPr>
            <a:xfrm>
              <a:off x="827584" y="3501008"/>
              <a:ext cx="3744416" cy="1280417"/>
              <a:chOff x="2411760" y="2018331"/>
              <a:chExt cx="5636611" cy="1658425"/>
            </a:xfrm>
          </p:grpSpPr>
          <p:sp>
            <p:nvSpPr>
              <p:cNvPr id="8" name="Volný tvar 7"/>
              <p:cNvSpPr/>
              <p:nvPr/>
            </p:nvSpPr>
            <p:spPr>
              <a:xfrm>
                <a:off x="2411760" y="2276872"/>
                <a:ext cx="5022621" cy="1399884"/>
              </a:xfrm>
              <a:custGeom>
                <a:avLst/>
                <a:gdLst>
                  <a:gd name="connsiteX0" fmla="*/ 3629025 w 4000500"/>
                  <a:gd name="connsiteY0" fmla="*/ 0 h 985838"/>
                  <a:gd name="connsiteX1" fmla="*/ 0 w 4000500"/>
                  <a:gd name="connsiteY1" fmla="*/ 957263 h 985838"/>
                  <a:gd name="connsiteX2" fmla="*/ 4000500 w 4000500"/>
                  <a:gd name="connsiteY2" fmla="*/ 985838 h 985838"/>
                  <a:gd name="connsiteX3" fmla="*/ 3629025 w 4000500"/>
                  <a:gd name="connsiteY3" fmla="*/ 0 h 9858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0" h="985838">
                    <a:moveTo>
                      <a:pt x="3629025" y="0"/>
                    </a:moveTo>
                    <a:lnTo>
                      <a:pt x="0" y="957263"/>
                    </a:lnTo>
                    <a:lnTo>
                      <a:pt x="4000500" y="985838"/>
                    </a:lnTo>
                    <a:lnTo>
                      <a:pt x="3629025" y="0"/>
                    </a:lnTo>
                    <a:close/>
                  </a:path>
                </a:pathLst>
              </a:custGeom>
              <a:gradFill flip="none" rotWithShape="1">
                <a:gsLst>
                  <a:gs pos="11000">
                    <a:schemeClr val="dk1">
                      <a:tint val="50000"/>
                      <a:satMod val="300000"/>
                    </a:schemeClr>
                  </a:gs>
                  <a:gs pos="35000">
                    <a:schemeClr val="dk1">
                      <a:tint val="37000"/>
                      <a:satMod val="300000"/>
                    </a:schemeClr>
                  </a:gs>
                  <a:gs pos="100000">
                    <a:schemeClr val="dk1">
                      <a:tint val="15000"/>
                      <a:satMod val="350000"/>
                    </a:schemeClr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Volný tvar 8"/>
              <p:cNvSpPr/>
              <p:nvPr/>
            </p:nvSpPr>
            <p:spPr>
              <a:xfrm>
                <a:off x="2483768" y="2018331"/>
                <a:ext cx="5564603" cy="1647281"/>
              </a:xfrm>
              <a:custGeom>
                <a:avLst/>
                <a:gdLst>
                  <a:gd name="connsiteX0" fmla="*/ 3614738 w 4000500"/>
                  <a:gd name="connsiteY0" fmla="*/ 0 h 1028700"/>
                  <a:gd name="connsiteX1" fmla="*/ 0 w 4000500"/>
                  <a:gd name="connsiteY1" fmla="*/ 1000125 h 1028700"/>
                  <a:gd name="connsiteX2" fmla="*/ 4000500 w 4000500"/>
                  <a:gd name="connsiteY2" fmla="*/ 1028700 h 1028700"/>
                  <a:gd name="connsiteX3" fmla="*/ 4000500 w 4000500"/>
                  <a:gd name="connsiteY3" fmla="*/ 1028700 h 10287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000500" h="1028700">
                    <a:moveTo>
                      <a:pt x="3614738" y="0"/>
                    </a:moveTo>
                    <a:lnTo>
                      <a:pt x="0" y="1000125"/>
                    </a:lnTo>
                    <a:lnTo>
                      <a:pt x="4000500" y="1028700"/>
                    </a:lnTo>
                    <a:lnTo>
                      <a:pt x="4000500" y="1028700"/>
                    </a:lnTo>
                  </a:path>
                </a:pathLst>
              </a:custGeom>
              <a:ln w="60325" cmpd="sng">
                <a:solidFill>
                  <a:srgbClr val="00206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18" name="Oblouk 17"/>
            <p:cNvSpPr/>
            <p:nvPr/>
          </p:nvSpPr>
          <p:spPr>
            <a:xfrm rot="2183068">
              <a:off x="1646490" y="3990385"/>
              <a:ext cx="1152128" cy="1440160"/>
            </a:xfrm>
            <a:prstGeom prst="arc">
              <a:avLst>
                <a:gd name="adj1" fmla="val 16200000"/>
                <a:gd name="adj2" fmla="val 19687642"/>
              </a:avLst>
            </a:prstGeom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2123728" y="4149080"/>
              <a:ext cx="5002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tx2">
                      <a:lumMod val="75000"/>
                    </a:schemeClr>
                  </a:solidFill>
                  <a:latin typeface="Symbol" pitchFamily="18" charset="2"/>
                </a:rPr>
                <a:t>a</a:t>
              </a:r>
              <a:endParaRPr lang="cs-CZ" sz="2800" b="1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endParaRPr>
            </a:p>
          </p:txBody>
        </p:sp>
      </p:grpSp>
      <p:sp>
        <p:nvSpPr>
          <p:cNvPr id="22" name="TextovéPole 21"/>
          <p:cNvSpPr txBox="1"/>
          <p:nvPr/>
        </p:nvSpPr>
        <p:spPr>
          <a:xfrm>
            <a:off x="7164288" y="2924944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latin typeface="Symbol" pitchFamily="18" charset="2"/>
              </a:rPr>
              <a:t>a - b</a:t>
            </a:r>
            <a:endParaRPr lang="cs-CZ" sz="2800" b="1" dirty="0">
              <a:latin typeface="Symbol" pitchFamily="18" charset="2"/>
            </a:endParaRPr>
          </a:p>
        </p:txBody>
      </p:sp>
      <p:sp>
        <p:nvSpPr>
          <p:cNvPr id="23" name="Oblouk 22"/>
          <p:cNvSpPr/>
          <p:nvPr/>
        </p:nvSpPr>
        <p:spPr>
          <a:xfrm rot="1604930">
            <a:off x="4326676" y="1968255"/>
            <a:ext cx="2728114" cy="2438309"/>
          </a:xfrm>
          <a:prstGeom prst="arc">
            <a:avLst>
              <a:gd name="adj1" fmla="val 19449989"/>
              <a:gd name="adj2" fmla="val 2083401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50000"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81481E-6 L 0.38993 -0.0463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5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  <p:bldP spid="2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Zaoblený obdélník 15"/>
          <p:cNvSpPr/>
          <p:nvPr/>
        </p:nvSpPr>
        <p:spPr>
          <a:xfrm>
            <a:off x="237232" y="231504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Grafické odčítání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395536" y="4509120"/>
            <a:ext cx="8352928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1.  Přes oba úhly sestrojíme část kružnice se středem ve vrcholu a stejným poloměrem protínající obě ramena.</a:t>
            </a:r>
            <a:endParaRPr lang="cs-CZ" sz="2400" dirty="0">
              <a:latin typeface="Comic Sans MS" pitchFamily="66" charset="0"/>
            </a:endParaRPr>
          </a:p>
        </p:txBody>
      </p:sp>
      <p:grpSp>
        <p:nvGrpSpPr>
          <p:cNvPr id="2" name="Skupina 23"/>
          <p:cNvGrpSpPr/>
          <p:nvPr/>
        </p:nvGrpSpPr>
        <p:grpSpPr>
          <a:xfrm>
            <a:off x="4479951" y="1556792"/>
            <a:ext cx="3476425" cy="2573128"/>
            <a:chOff x="4551959" y="2852936"/>
            <a:chExt cx="3476425" cy="2573128"/>
          </a:xfrm>
        </p:grpSpPr>
        <p:sp>
          <p:nvSpPr>
            <p:cNvPr id="17" name="Volný tvar 16"/>
            <p:cNvSpPr/>
            <p:nvPr/>
          </p:nvSpPr>
          <p:spPr>
            <a:xfrm>
              <a:off x="4691843" y="2852936"/>
              <a:ext cx="3336541" cy="1985351"/>
            </a:xfrm>
            <a:custGeom>
              <a:avLst/>
              <a:gdLst>
                <a:gd name="connsiteX0" fmla="*/ 3614738 w 4000500"/>
                <a:gd name="connsiteY0" fmla="*/ 0 h 1028700"/>
                <a:gd name="connsiteX1" fmla="*/ 0 w 4000500"/>
                <a:gd name="connsiteY1" fmla="*/ 1000125 h 1028700"/>
                <a:gd name="connsiteX2" fmla="*/ 4000500 w 4000500"/>
                <a:gd name="connsiteY2" fmla="*/ 1028700 h 1028700"/>
                <a:gd name="connsiteX3" fmla="*/ 4000500 w 4000500"/>
                <a:gd name="connsiteY3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0" h="1028700">
                  <a:moveTo>
                    <a:pt x="3614738" y="0"/>
                  </a:moveTo>
                  <a:lnTo>
                    <a:pt x="0" y="1000125"/>
                  </a:lnTo>
                  <a:lnTo>
                    <a:pt x="4000500" y="1028700"/>
                  </a:lnTo>
                  <a:lnTo>
                    <a:pt x="4000500" y="1028700"/>
                  </a:lnTo>
                </a:path>
              </a:pathLst>
            </a:custGeom>
            <a:ln w="44450" cmpd="sng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Oblouk 18"/>
            <p:cNvSpPr/>
            <p:nvPr/>
          </p:nvSpPr>
          <p:spPr>
            <a:xfrm rot="2685099">
              <a:off x="4551959" y="3985904"/>
              <a:ext cx="1152128" cy="1440160"/>
            </a:xfrm>
            <a:prstGeom prst="arc">
              <a:avLst>
                <a:gd name="adj1" fmla="val 16200000"/>
                <a:gd name="adj2" fmla="val 19416798"/>
              </a:avLst>
            </a:prstGeom>
            <a:ln w="25400">
              <a:solidFill>
                <a:schemeClr val="accent3">
                  <a:lumMod val="50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5292080" y="4221088"/>
              <a:ext cx="5002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accent3">
                      <a:lumMod val="50000"/>
                    </a:schemeClr>
                  </a:solidFill>
                  <a:latin typeface="Symbol" pitchFamily="18" charset="2"/>
                </a:rPr>
                <a:t>b</a:t>
              </a:r>
              <a:endParaRPr lang="cs-CZ" sz="2800" b="1" dirty="0">
                <a:solidFill>
                  <a:schemeClr val="accent3">
                    <a:lumMod val="50000"/>
                  </a:schemeClr>
                </a:solidFill>
                <a:latin typeface="Symbol" pitchFamily="18" charset="2"/>
              </a:endParaRPr>
            </a:p>
          </p:txBody>
        </p:sp>
      </p:grpSp>
      <p:grpSp>
        <p:nvGrpSpPr>
          <p:cNvPr id="3" name="Skupina 21"/>
          <p:cNvGrpSpPr/>
          <p:nvPr/>
        </p:nvGrpSpPr>
        <p:grpSpPr>
          <a:xfrm>
            <a:off x="812851" y="2348880"/>
            <a:ext cx="3399109" cy="1682657"/>
            <a:chOff x="812851" y="3645024"/>
            <a:chExt cx="3399109" cy="1682657"/>
          </a:xfrm>
        </p:grpSpPr>
        <p:sp>
          <p:nvSpPr>
            <p:cNvPr id="9" name="Volný tvar 8"/>
            <p:cNvSpPr/>
            <p:nvPr/>
          </p:nvSpPr>
          <p:spPr>
            <a:xfrm>
              <a:off x="875419" y="3645024"/>
              <a:ext cx="3336541" cy="1127797"/>
            </a:xfrm>
            <a:custGeom>
              <a:avLst/>
              <a:gdLst>
                <a:gd name="connsiteX0" fmla="*/ 3614738 w 4000500"/>
                <a:gd name="connsiteY0" fmla="*/ 0 h 1028700"/>
                <a:gd name="connsiteX1" fmla="*/ 0 w 4000500"/>
                <a:gd name="connsiteY1" fmla="*/ 1000125 h 1028700"/>
                <a:gd name="connsiteX2" fmla="*/ 4000500 w 4000500"/>
                <a:gd name="connsiteY2" fmla="*/ 1028700 h 1028700"/>
                <a:gd name="connsiteX3" fmla="*/ 4000500 w 4000500"/>
                <a:gd name="connsiteY3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00500" h="1028700">
                  <a:moveTo>
                    <a:pt x="3614738" y="0"/>
                  </a:moveTo>
                  <a:lnTo>
                    <a:pt x="0" y="1000125"/>
                  </a:lnTo>
                  <a:lnTo>
                    <a:pt x="4000500" y="1028700"/>
                  </a:lnTo>
                  <a:lnTo>
                    <a:pt x="4000500" y="1028700"/>
                  </a:lnTo>
                </a:path>
              </a:pathLst>
            </a:custGeom>
            <a:ln w="44450" cmpd="sng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Oblouk 17"/>
            <p:cNvSpPr/>
            <p:nvPr/>
          </p:nvSpPr>
          <p:spPr>
            <a:xfrm rot="3221925">
              <a:off x="956867" y="4031537"/>
              <a:ext cx="1152128" cy="1440160"/>
            </a:xfrm>
            <a:prstGeom prst="arc">
              <a:avLst>
                <a:gd name="adj1" fmla="val 16200000"/>
                <a:gd name="adj2" fmla="val 18397885"/>
              </a:avLst>
            </a:prstGeom>
            <a:ln w="254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TextovéPole 19"/>
            <p:cNvSpPr txBox="1"/>
            <p:nvPr/>
          </p:nvSpPr>
          <p:spPr>
            <a:xfrm>
              <a:off x="1691680" y="4293096"/>
              <a:ext cx="500288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>
                  <a:solidFill>
                    <a:schemeClr val="tx2">
                      <a:lumMod val="75000"/>
                    </a:schemeClr>
                  </a:solidFill>
                  <a:latin typeface="Symbol" pitchFamily="18" charset="2"/>
                </a:rPr>
                <a:t>a</a:t>
              </a:r>
              <a:endParaRPr lang="cs-CZ" sz="2800" b="1" dirty="0">
                <a:solidFill>
                  <a:schemeClr val="tx2">
                    <a:lumMod val="75000"/>
                  </a:schemeClr>
                </a:solidFill>
                <a:latin typeface="Symbol" pitchFamily="18" charset="2"/>
              </a:endParaRPr>
            </a:p>
          </p:txBody>
        </p:sp>
      </p:grpSp>
      <p:sp>
        <p:nvSpPr>
          <p:cNvPr id="22" name="TextovéPole 21"/>
          <p:cNvSpPr txBox="1"/>
          <p:nvPr/>
        </p:nvSpPr>
        <p:spPr>
          <a:xfrm>
            <a:off x="7308304" y="2996952"/>
            <a:ext cx="1512168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chemeClr val="accent2"/>
                </a:solidFill>
                <a:latin typeface="Symbol" pitchFamily="18" charset="2"/>
              </a:rPr>
              <a:t>a - b</a:t>
            </a:r>
            <a:endParaRPr lang="cs-CZ" sz="2800" b="1" dirty="0">
              <a:solidFill>
                <a:schemeClr val="accent2"/>
              </a:solidFill>
              <a:latin typeface="Symbol" pitchFamily="18" charset="2"/>
            </a:endParaRPr>
          </a:p>
        </p:txBody>
      </p:sp>
      <p:sp>
        <p:nvSpPr>
          <p:cNvPr id="23" name="Oblouk 22"/>
          <p:cNvSpPr/>
          <p:nvPr/>
        </p:nvSpPr>
        <p:spPr>
          <a:xfrm rot="3503144">
            <a:off x="-496412" y="1843132"/>
            <a:ext cx="3144302" cy="3213384"/>
          </a:xfrm>
          <a:prstGeom prst="arc">
            <a:avLst>
              <a:gd name="adj1" fmla="val 15065727"/>
              <a:gd name="adj2" fmla="val 19139571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4" name="Oblouk 23"/>
          <p:cNvSpPr/>
          <p:nvPr/>
        </p:nvSpPr>
        <p:spPr>
          <a:xfrm rot="3503144">
            <a:off x="3103989" y="1873493"/>
            <a:ext cx="3144302" cy="3213384"/>
          </a:xfrm>
          <a:prstGeom prst="arc">
            <a:avLst>
              <a:gd name="adj1" fmla="val 13662412"/>
              <a:gd name="adj2" fmla="val 18838733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5" name="Oblouk 24"/>
          <p:cNvSpPr/>
          <p:nvPr/>
        </p:nvSpPr>
        <p:spPr>
          <a:xfrm rot="467766">
            <a:off x="1986173" y="2826027"/>
            <a:ext cx="1470732" cy="1397592"/>
          </a:xfrm>
          <a:prstGeom prst="arc">
            <a:avLst>
              <a:gd name="adj1" fmla="val 13096431"/>
              <a:gd name="adj2" fmla="val 17745559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rot="20188818">
            <a:off x="5280838" y="1858451"/>
            <a:ext cx="1470732" cy="1397592"/>
          </a:xfrm>
          <a:prstGeom prst="arc">
            <a:avLst>
              <a:gd name="adj1" fmla="val 3232285"/>
              <a:gd name="adj2" fmla="val 8036949"/>
            </a:avLst>
          </a:prstGeom>
          <a:ln w="317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4" name="Skupina 30"/>
          <p:cNvGrpSpPr/>
          <p:nvPr/>
        </p:nvGrpSpPr>
        <p:grpSpPr>
          <a:xfrm>
            <a:off x="2598640" y="3395661"/>
            <a:ext cx="144016" cy="144016"/>
            <a:chOff x="4499992" y="4509120"/>
            <a:chExt cx="144016" cy="144016"/>
          </a:xfrm>
        </p:grpSpPr>
        <p:cxnSp>
          <p:nvCxnSpPr>
            <p:cNvPr id="29" name="Přímá spojovací čára 28"/>
            <p:cNvCxnSpPr/>
            <p:nvPr/>
          </p:nvCxnSpPr>
          <p:spPr>
            <a:xfrm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Přímá spojovací čára 29"/>
            <p:cNvCxnSpPr/>
            <p:nvPr/>
          </p:nvCxnSpPr>
          <p:spPr>
            <a:xfrm flipV="1"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Skupina 31"/>
          <p:cNvGrpSpPr/>
          <p:nvPr/>
        </p:nvGrpSpPr>
        <p:grpSpPr>
          <a:xfrm>
            <a:off x="5955008" y="2522040"/>
            <a:ext cx="144016" cy="144016"/>
            <a:chOff x="4499992" y="4509120"/>
            <a:chExt cx="144016" cy="144016"/>
          </a:xfrm>
        </p:grpSpPr>
        <p:cxnSp>
          <p:nvCxnSpPr>
            <p:cNvPr id="34" name="Přímá spojovací čára 33"/>
            <p:cNvCxnSpPr/>
            <p:nvPr/>
          </p:nvCxnSpPr>
          <p:spPr>
            <a:xfrm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ovací čára 34"/>
            <p:cNvCxnSpPr/>
            <p:nvPr/>
          </p:nvCxnSpPr>
          <p:spPr>
            <a:xfrm flipV="1"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Skupina 38"/>
          <p:cNvGrpSpPr/>
          <p:nvPr/>
        </p:nvGrpSpPr>
        <p:grpSpPr>
          <a:xfrm>
            <a:off x="803769" y="3366518"/>
            <a:ext cx="144016" cy="144016"/>
            <a:chOff x="4499992" y="4509120"/>
            <a:chExt cx="144016" cy="144016"/>
          </a:xfrm>
        </p:grpSpPr>
        <p:cxnSp>
          <p:nvCxnSpPr>
            <p:cNvPr id="40" name="Přímá spojovací čára 39"/>
            <p:cNvCxnSpPr/>
            <p:nvPr/>
          </p:nvCxnSpPr>
          <p:spPr>
            <a:xfrm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Přímá spojovací čára 40"/>
            <p:cNvCxnSpPr/>
            <p:nvPr/>
          </p:nvCxnSpPr>
          <p:spPr>
            <a:xfrm flipV="1"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ovéPole 42"/>
          <p:cNvSpPr txBox="1"/>
          <p:nvPr/>
        </p:nvSpPr>
        <p:spPr>
          <a:xfrm>
            <a:off x="395536" y="4513654"/>
            <a:ext cx="8352928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2. Do kružítka vezmeme velikost oblouku v úhlu </a:t>
            </a:r>
            <a:r>
              <a:rPr lang="cs-CZ" sz="2400" b="1" dirty="0" smtClean="0">
                <a:latin typeface="Symbol" pitchFamily="18" charset="2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 </a:t>
            </a:r>
            <a:r>
              <a:rPr lang="cs-CZ" sz="2400" dirty="0" err="1" smtClean="0">
                <a:latin typeface="Comic Sans MS" pitchFamily="66" charset="0"/>
              </a:rPr>
              <a:t>a</a:t>
            </a:r>
            <a:r>
              <a:rPr lang="cs-CZ" sz="2400" dirty="0" smtClean="0">
                <a:latin typeface="Comic Sans MS" pitchFamily="66" charset="0"/>
              </a:rPr>
              <a:t> přeneseme jej na oblouk dovnitř úhlu </a:t>
            </a:r>
            <a:r>
              <a:rPr lang="cs-CZ" sz="2400" b="1" dirty="0" smtClean="0">
                <a:latin typeface="Symbol" pitchFamily="18" charset="2"/>
              </a:rPr>
              <a:t>b</a:t>
            </a:r>
            <a:r>
              <a:rPr lang="cs-CZ" sz="2400" dirty="0" smtClean="0">
                <a:latin typeface="Comic Sans MS" pitchFamily="66" charset="0"/>
              </a:rPr>
              <a:t> .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47" name="Přímá spojovací čára 46"/>
          <p:cNvCxnSpPr>
            <a:stCxn id="17" idx="1"/>
          </p:cNvCxnSpPr>
          <p:nvPr/>
        </p:nvCxnSpPr>
        <p:spPr>
          <a:xfrm flipV="1">
            <a:off x="4619835" y="2924944"/>
            <a:ext cx="3408549" cy="56205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ovéPole 43"/>
          <p:cNvSpPr txBox="1"/>
          <p:nvPr/>
        </p:nvSpPr>
        <p:spPr>
          <a:xfrm>
            <a:off x="395536" y="4518188"/>
            <a:ext cx="8352928" cy="830997"/>
          </a:xfrm>
          <a:prstGeom prst="rect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3. Sestrojíme druhé rameno úhlu, který odpovídá rozdílu původních úhlů.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5" name="Oblouk 44"/>
          <p:cNvSpPr/>
          <p:nvPr/>
        </p:nvSpPr>
        <p:spPr>
          <a:xfrm rot="3503144">
            <a:off x="3536036" y="1671020"/>
            <a:ext cx="3446509" cy="3213384"/>
          </a:xfrm>
          <a:prstGeom prst="arc">
            <a:avLst>
              <a:gd name="adj1" fmla="val 17787392"/>
              <a:gd name="adj2" fmla="val 18654049"/>
            </a:avLst>
          </a:prstGeom>
          <a:ln w="57150">
            <a:solidFill>
              <a:schemeClr val="accent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7" name="Skupina 35"/>
          <p:cNvGrpSpPr/>
          <p:nvPr/>
        </p:nvGrpSpPr>
        <p:grpSpPr>
          <a:xfrm>
            <a:off x="4552948" y="3409948"/>
            <a:ext cx="144016" cy="144016"/>
            <a:chOff x="4499992" y="4509120"/>
            <a:chExt cx="144016" cy="144016"/>
          </a:xfrm>
        </p:grpSpPr>
        <p:cxnSp>
          <p:nvCxnSpPr>
            <p:cNvPr id="37" name="Přímá spojovací čára 36"/>
            <p:cNvCxnSpPr/>
            <p:nvPr/>
          </p:nvCxnSpPr>
          <p:spPr>
            <a:xfrm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Přímá spojovací čára 37"/>
            <p:cNvCxnSpPr/>
            <p:nvPr/>
          </p:nvCxnSpPr>
          <p:spPr>
            <a:xfrm flipV="1">
              <a:off x="4499992" y="4509120"/>
              <a:ext cx="144016" cy="144016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2" grpId="0"/>
      <p:bldP spid="23" grpId="0" animBg="1"/>
      <p:bldP spid="24" grpId="0" animBg="1"/>
      <p:bldP spid="25" grpId="0" animBg="1"/>
      <p:bldP spid="26" grpId="0" animBg="1"/>
      <p:bldP spid="43" grpId="0" animBg="1"/>
      <p:bldP spid="44" grpId="0" animBg="1"/>
      <p:bldP spid="4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aoblený obdélník 31"/>
          <p:cNvSpPr/>
          <p:nvPr/>
        </p:nvSpPr>
        <p:spPr>
          <a:xfrm>
            <a:off x="237232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Početní sčítání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043608" y="1268760"/>
            <a:ext cx="381642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45°12´+ 62°25´=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4860032" y="1268760"/>
            <a:ext cx="18002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107°37´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7" name="Oválný popisek 26"/>
          <p:cNvSpPr/>
          <p:nvPr/>
        </p:nvSpPr>
        <p:spPr>
          <a:xfrm>
            <a:off x="467544" y="2420888"/>
            <a:ext cx="8064896" cy="792088"/>
          </a:xfrm>
          <a:prstGeom prst="wedgeEllipseCallout">
            <a:avLst>
              <a:gd name="adj1" fmla="val -17643"/>
              <a:gd name="adj2" fmla="val -94429"/>
            </a:avLst>
          </a:prstGeom>
          <a:ln w="222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800" dirty="0" smtClean="0">
                <a:latin typeface="Comic Sans MS" pitchFamily="66" charset="0"/>
              </a:rPr>
              <a:t>Sečteme zvlášť stupně a minuty.</a:t>
            </a:r>
            <a:endParaRPr lang="cs-CZ" sz="2800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971600" y="3573016"/>
            <a:ext cx="367240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53°42´+ 57°35´=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4644008" y="3573016"/>
            <a:ext cx="208823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110°77´=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30" name="Oválný popisek 29"/>
          <p:cNvSpPr/>
          <p:nvPr/>
        </p:nvSpPr>
        <p:spPr>
          <a:xfrm>
            <a:off x="539552" y="4653136"/>
            <a:ext cx="8352928" cy="936104"/>
          </a:xfrm>
          <a:prstGeom prst="wedgeEllipseCallout">
            <a:avLst>
              <a:gd name="adj1" fmla="val -17643"/>
              <a:gd name="adj2" fmla="val -94429"/>
            </a:avLst>
          </a:prstGeom>
          <a:ln w="2222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2400" dirty="0" smtClean="0">
                <a:latin typeface="Comic Sans MS" pitchFamily="66" charset="0"/>
              </a:rPr>
              <a:t>Je-li ve výsledku více než 60 minut, převedeme je na stupně a minuty.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6732240" y="3573016"/>
            <a:ext cx="190872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111°17´</a:t>
            </a:r>
            <a:endParaRPr lang="cs-CZ" sz="28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7" grpId="0" animBg="1"/>
      <p:bldP spid="29" grpId="0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Zaoblený obdélník 31"/>
          <p:cNvSpPr/>
          <p:nvPr/>
        </p:nvSpPr>
        <p:spPr>
          <a:xfrm>
            <a:off x="251520" y="260648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1475656" y="188640"/>
            <a:ext cx="6336704" cy="707886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4000" dirty="0" smtClean="0">
                <a:solidFill>
                  <a:schemeClr val="tx1"/>
                </a:solidFill>
                <a:latin typeface="Comic Sans MS" pitchFamily="66" charset="0"/>
              </a:rPr>
              <a:t>Početní sčítání úhlů</a:t>
            </a:r>
            <a:endParaRPr lang="cs-CZ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395536" y="1268760"/>
            <a:ext cx="3816424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25°32´+ 52°15´=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3995936" y="1268760"/>
            <a:ext cx="180020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77°47´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8" name="TextovéPole 27"/>
          <p:cNvSpPr txBox="1"/>
          <p:nvPr/>
        </p:nvSpPr>
        <p:spPr>
          <a:xfrm>
            <a:off x="539552" y="2204864"/>
            <a:ext cx="367240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51°22´+ 17°45´=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3923928" y="2204864"/>
            <a:ext cx="352839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68°67´= 69°07´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923928" y="3212976"/>
            <a:ext cx="3240360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130°60´= 131°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39552" y="3212976"/>
            <a:ext cx="367240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73°25´+ 57°35´=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39552" y="4149080"/>
            <a:ext cx="367240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65°52´+ 44°09´=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39552" y="5157192"/>
            <a:ext cx="3672408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13°44´+ 66°47´=   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039368" y="4163368"/>
            <a:ext cx="341295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109°61´=110°01´</a:t>
            </a:r>
            <a:endParaRPr lang="cs-CZ" sz="2800" b="1" dirty="0">
              <a:latin typeface="Comic Sans MS" pitchFamily="66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067944" y="5157192"/>
            <a:ext cx="3168352" cy="52322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b="1" dirty="0" smtClean="0">
                <a:latin typeface="Comic Sans MS" pitchFamily="66" charset="0"/>
              </a:rPr>
              <a:t>79°91´= 80°31´</a:t>
            </a:r>
            <a:endParaRPr lang="cs-CZ" sz="2800" b="1" dirty="0">
              <a:latin typeface="Comic Sans MS" pitchFamily="66" charset="0"/>
            </a:endParaRPr>
          </a:p>
        </p:txBody>
      </p:sp>
      <p:pic>
        <p:nvPicPr>
          <p:cNvPr id="17" name="Picture 4" descr="C:\Users\PC3\AppData\Local\Microsoft\Windows\Temporary Internet Files\Content.IE5\70YSG2C6\MC900287335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5727498"/>
            <a:ext cx="1296144" cy="1130502"/>
          </a:xfrm>
          <a:prstGeom prst="rect">
            <a:avLst/>
          </a:prstGeom>
          <a:noFill/>
        </p:spPr>
      </p:pic>
      <p:sp>
        <p:nvSpPr>
          <p:cNvPr id="18" name="TextovéPole 17"/>
          <p:cNvSpPr txBox="1"/>
          <p:nvPr/>
        </p:nvSpPr>
        <p:spPr>
          <a:xfrm>
            <a:off x="7956376" y="1268760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7956376" y="2276872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7956376" y="3284984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7956376" y="4293096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7956376" y="5229200"/>
            <a:ext cx="864096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ysClr val="windowText" lastClr="000000"/>
                </a:solidFill>
              </a:rPr>
              <a:t>vyřešit</a:t>
            </a:r>
            <a:endParaRPr lang="cs-CZ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</p:childTnLst>
        </p:cTn>
      </p:par>
    </p:tnLst>
    <p:bldLst>
      <p:bldP spid="25" grpId="0" animBg="1"/>
      <p:bldP spid="29" grpId="0" animBg="1"/>
      <p:bldP spid="31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14068</TotalTime>
  <Words>533</Words>
  <Application>Microsoft Office PowerPoint</Application>
  <PresentationFormat>Předvádění na obrazovce (4:3)</PresentationFormat>
  <Paragraphs>132</Paragraphs>
  <Slides>13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337</cp:revision>
  <dcterms:created xsi:type="dcterms:W3CDTF">2012-09-23T08:27:50Z</dcterms:created>
  <dcterms:modified xsi:type="dcterms:W3CDTF">2014-01-25T19:39:50Z</dcterms:modified>
</cp:coreProperties>
</file>