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5" r:id="rId2"/>
    <p:sldId id="266" r:id="rId3"/>
    <p:sldId id="351" r:id="rId4"/>
    <p:sldId id="357" r:id="rId5"/>
    <p:sldId id="352" r:id="rId6"/>
    <p:sldId id="339" r:id="rId7"/>
    <p:sldId id="360" r:id="rId8"/>
    <p:sldId id="358" r:id="rId9"/>
    <p:sldId id="361" r:id="rId10"/>
    <p:sldId id="362" r:id="rId11"/>
    <p:sldId id="365" r:id="rId12"/>
    <p:sldId id="363" r:id="rId13"/>
    <p:sldId id="364" r:id="rId14"/>
    <p:sldId id="374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299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69" autoAdjust="0"/>
    <p:restoredTop sz="95733" autoAdjust="0"/>
  </p:normalViewPr>
  <p:slideViewPr>
    <p:cSldViewPr>
      <p:cViewPr varScale="1">
        <p:scale>
          <a:sx n="57" d="100"/>
          <a:sy n="57" d="100"/>
        </p:scale>
        <p:origin x="-9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7323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8491" y="2276872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88640"/>
            <a:ext cx="763284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Zkus odhadnout velikost úhlu. Pak přečti velikost na úhloměru.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874508" y="3773274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g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3" name="Oblouk 52"/>
          <p:cNvSpPr/>
          <p:nvPr/>
        </p:nvSpPr>
        <p:spPr>
          <a:xfrm rot="19187284">
            <a:off x="3653757" y="3667600"/>
            <a:ext cx="1082737" cy="1072045"/>
          </a:xfrm>
          <a:prstGeom prst="arc">
            <a:avLst>
              <a:gd name="adj1" fmla="val 12016100"/>
              <a:gd name="adj2" fmla="val 206645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/>
          <p:nvPr/>
        </p:nvCxnSpPr>
        <p:spPr>
          <a:xfrm>
            <a:off x="1960660" y="4407970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V="1">
            <a:off x="4260153" y="1916832"/>
            <a:ext cx="864096" cy="249045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1115616" y="5157192"/>
            <a:ext cx="61206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Velikost úhlu je ……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23" name="Picture 3" descr="C:\Users\PC3\AppData\Local\Microsoft\Windows\Temporary Internet Files\Content.IE5\PANVP2HF\MC9002339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5373216"/>
            <a:ext cx="1512168" cy="1231240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5508104" y="5158933"/>
            <a:ext cx="122413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110°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89755">
            <a:off x="1876688" y="2220382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88640"/>
            <a:ext cx="763284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Zkus odhadnout velikost úhlu. Pak přečti velikost na úhloměru.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895988" y="3849236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d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3" name="Oblouk 52"/>
          <p:cNvSpPr/>
          <p:nvPr/>
        </p:nvSpPr>
        <p:spPr>
          <a:xfrm rot="20472413">
            <a:off x="3851722" y="3574826"/>
            <a:ext cx="1082737" cy="1072045"/>
          </a:xfrm>
          <a:prstGeom prst="arc">
            <a:avLst>
              <a:gd name="adj1" fmla="val 9834775"/>
              <a:gd name="adj2" fmla="val 14978797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/>
          <p:nvPr/>
        </p:nvCxnSpPr>
        <p:spPr>
          <a:xfrm rot="20404278">
            <a:off x="2120712" y="4692480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H="1" flipV="1">
            <a:off x="3347864" y="2132856"/>
            <a:ext cx="1004344" cy="216024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1115616" y="5589240"/>
            <a:ext cx="61206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Velikost úhlu je ……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23" name="Picture 3" descr="C:\Users\PC3\AppData\Local\Microsoft\Windows\Temporary Internet Files\Content.IE5\PANVP2HF\MC9002339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5373216"/>
            <a:ext cx="1512168" cy="1231240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5508104" y="5590981"/>
            <a:ext cx="122413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85°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89755">
            <a:off x="1444189" y="2637497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88640"/>
            <a:ext cx="763284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Zkus odhadnout velikost úhlu. Pak přečti velikost na úhloměru.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851920" y="4005064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3" name="Oblouk 52"/>
          <p:cNvSpPr/>
          <p:nvPr/>
        </p:nvSpPr>
        <p:spPr>
          <a:xfrm rot="3321530">
            <a:off x="3483221" y="3931103"/>
            <a:ext cx="1082737" cy="1072045"/>
          </a:xfrm>
          <a:prstGeom prst="arc">
            <a:avLst>
              <a:gd name="adj1" fmla="val 9834775"/>
              <a:gd name="adj2" fmla="val 1819304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/>
          <p:nvPr/>
        </p:nvCxnSpPr>
        <p:spPr>
          <a:xfrm rot="20404278">
            <a:off x="3837260" y="4305105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H="1" flipV="1">
            <a:off x="2627784" y="2492896"/>
            <a:ext cx="1287520" cy="2200905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1115616" y="5589240"/>
            <a:ext cx="61206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Velikost úhlu je ……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23" name="Picture 3" descr="C:\Users\PC3\AppData\Local\Microsoft\Windows\Temporary Internet Files\Content.IE5\PANVP2HF\MC9002339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5373216"/>
            <a:ext cx="1512168" cy="1231240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5508104" y="5590981"/>
            <a:ext cx="122413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100°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89755">
            <a:off x="1876688" y="2220382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88640"/>
            <a:ext cx="763284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Zkus odhadnout velikost úhlu. Pak přečti velikost na úhloměru.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4067944" y="3717032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d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3" name="Oblouk 52"/>
          <p:cNvSpPr/>
          <p:nvPr/>
        </p:nvSpPr>
        <p:spPr>
          <a:xfrm rot="20472413">
            <a:off x="3851722" y="3574826"/>
            <a:ext cx="1082737" cy="1072045"/>
          </a:xfrm>
          <a:prstGeom prst="arc">
            <a:avLst>
              <a:gd name="adj1" fmla="val 9834775"/>
              <a:gd name="adj2" fmla="val 190541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/>
          <p:nvPr/>
        </p:nvCxnSpPr>
        <p:spPr>
          <a:xfrm rot="20404278">
            <a:off x="2120712" y="4692480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V="1">
            <a:off x="4352208" y="2060848"/>
            <a:ext cx="1011880" cy="223224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1115616" y="5589240"/>
            <a:ext cx="61206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Velikost úhlu je ……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23" name="Picture 3" descr="C:\Users\PC3\AppData\Local\Microsoft\Windows\Temporary Internet Files\Content.IE5\PANVP2HF\MC9002339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5373216"/>
            <a:ext cx="1512168" cy="1231240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5508104" y="5590981"/>
            <a:ext cx="122413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135°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ený obdélník 37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3275856" y="1124744"/>
            <a:ext cx="266429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1° = 60´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827584" y="404664"/>
            <a:ext cx="7632848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Menší jednotkou než stupeň je minuta.</a:t>
            </a:r>
            <a:endParaRPr lang="cs-CZ" sz="2800" dirty="0" smtClean="0">
              <a:latin typeface="Comic Sans MS" pitchFamily="66" charset="0"/>
            </a:endParaRPr>
          </a:p>
        </p:txBody>
      </p:sp>
      <p:pic>
        <p:nvPicPr>
          <p:cNvPr id="29700" name="Picture 4" descr="C:\Users\PC3\AppData\Local\Microsoft\Windows\Temporary Internet Files\Content.IE5\U6H3PKKA\MC9003404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5229200"/>
            <a:ext cx="1874520" cy="1323137"/>
          </a:xfrm>
          <a:prstGeom prst="rect">
            <a:avLst/>
          </a:prstGeom>
          <a:noFill/>
        </p:spPr>
      </p:pic>
      <p:sp>
        <p:nvSpPr>
          <p:cNvPr id="25" name="TextovéPole 24"/>
          <p:cNvSpPr txBox="1"/>
          <p:nvPr/>
        </p:nvSpPr>
        <p:spPr>
          <a:xfrm>
            <a:off x="323528" y="2924944"/>
            <a:ext cx="414096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4°20´ = 4.60´+ 20´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95536" y="2204864"/>
            <a:ext cx="36004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2"/>
                </a:solidFill>
                <a:latin typeface="Comic Sans MS" pitchFamily="66" charset="0"/>
              </a:rPr>
              <a:t>Převeď na minuty:</a:t>
            </a:r>
            <a:endParaRPr lang="cs-CZ" sz="28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4860032" y="2204864"/>
            <a:ext cx="36004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2"/>
                </a:solidFill>
                <a:latin typeface="Comic Sans MS" pitchFamily="66" charset="0"/>
              </a:rPr>
              <a:t>Převeď na stupně:</a:t>
            </a:r>
            <a:endParaRPr lang="cs-CZ" sz="28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51520" y="3572448"/>
            <a:ext cx="396044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10°25´ = …………………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251520" y="4221088"/>
            <a:ext cx="370892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12°5´ = ………………… 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4644008" y="2924944"/>
            <a:ext cx="410445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125´= 2.60´+5´=2°5´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680520" y="3573016"/>
            <a:ext cx="341987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361´ = …………………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788024" y="4220520"/>
            <a:ext cx="331236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666´ = ………………… </a:t>
            </a:r>
            <a:endParaRPr lang="cs-CZ" sz="28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Typy úhlů podle velikosti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Ostrý úhel</a:t>
            </a:r>
            <a:endParaRPr lang="cs-CZ" sz="2800" b="1" dirty="0">
              <a:latin typeface="Comic Sans MS" pitchFamily="66" charset="0"/>
            </a:endParaRPr>
          </a:p>
        </p:txBody>
      </p:sp>
      <p:grpSp>
        <p:nvGrpSpPr>
          <p:cNvPr id="2" name="Skupina 11"/>
          <p:cNvGrpSpPr/>
          <p:nvPr/>
        </p:nvGrpSpPr>
        <p:grpSpPr>
          <a:xfrm>
            <a:off x="2051720" y="2492896"/>
            <a:ext cx="4734589" cy="1136401"/>
            <a:chOff x="2411760" y="2204864"/>
            <a:chExt cx="5094629" cy="1471892"/>
          </a:xfrm>
        </p:grpSpPr>
        <p:sp>
          <p:nvSpPr>
            <p:cNvPr id="8" name="Volný tvar 7"/>
            <p:cNvSpPr/>
            <p:nvPr/>
          </p:nvSpPr>
          <p:spPr>
            <a:xfrm>
              <a:off x="2411760" y="2276872"/>
              <a:ext cx="5022621" cy="1399884"/>
            </a:xfrm>
            <a:custGeom>
              <a:avLst/>
              <a:gdLst>
                <a:gd name="connsiteX0" fmla="*/ 3629025 w 4000500"/>
                <a:gd name="connsiteY0" fmla="*/ 0 h 985838"/>
                <a:gd name="connsiteX1" fmla="*/ 0 w 4000500"/>
                <a:gd name="connsiteY1" fmla="*/ 957263 h 985838"/>
                <a:gd name="connsiteX2" fmla="*/ 4000500 w 4000500"/>
                <a:gd name="connsiteY2" fmla="*/ 985838 h 985838"/>
                <a:gd name="connsiteX3" fmla="*/ 3629025 w 4000500"/>
                <a:gd name="connsiteY3" fmla="*/ 0 h 98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985838">
                  <a:moveTo>
                    <a:pt x="3629025" y="0"/>
                  </a:moveTo>
                  <a:lnTo>
                    <a:pt x="0" y="957263"/>
                  </a:lnTo>
                  <a:lnTo>
                    <a:pt x="4000500" y="985838"/>
                  </a:lnTo>
                  <a:lnTo>
                    <a:pt x="3629025" y="0"/>
                  </a:lnTo>
                  <a:close/>
                </a:path>
              </a:pathLst>
            </a:custGeom>
            <a:gradFill flip="none" rotWithShape="1">
              <a:gsLst>
                <a:gs pos="1100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Volný tvar 8"/>
            <p:cNvSpPr/>
            <p:nvPr/>
          </p:nvSpPr>
          <p:spPr>
            <a:xfrm>
              <a:off x="2483768" y="2204864"/>
              <a:ext cx="5022621" cy="1460748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60325" cmpd="sng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4" name="Oblouk 13"/>
          <p:cNvSpPr/>
          <p:nvPr/>
        </p:nvSpPr>
        <p:spPr>
          <a:xfrm rot="8578454">
            <a:off x="4059221" y="2704107"/>
            <a:ext cx="1082737" cy="1072045"/>
          </a:xfrm>
          <a:prstGeom prst="arc">
            <a:avLst>
              <a:gd name="adj1" fmla="val 10328744"/>
              <a:gd name="adj2" fmla="val 1547148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067944" y="2996952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87624" y="4509120"/>
            <a:ext cx="6624736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Ostrý úhel je menší než 90°.</a:t>
            </a:r>
          </a:p>
          <a:p>
            <a:pPr algn="ctr"/>
            <a:r>
              <a:rPr lang="cs-CZ" sz="2800" b="1" dirty="0" smtClean="0">
                <a:latin typeface="Comic Sans MS" pitchFamily="66" charset="0"/>
              </a:rPr>
              <a:t>0° </a:t>
            </a:r>
            <a:r>
              <a:rPr lang="en-US" sz="3600" b="1" dirty="0" smtClean="0">
                <a:solidFill>
                  <a:schemeClr val="tx1"/>
                </a:solidFill>
                <a:latin typeface="Comic Sans MS" pitchFamily="66" charset="0"/>
              </a:rPr>
              <a:t>&lt;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omic Sans MS" pitchFamily="66" charset="0"/>
              </a:rPr>
              <a:t>&lt;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0</a:t>
            </a: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°</a:t>
            </a:r>
            <a:endParaRPr lang="cs-CZ" sz="2800" b="1" dirty="0">
              <a:latin typeface="Comic Sans MS" pitchFamily="66" charset="0"/>
            </a:endParaRPr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Typy úhlů podle velikosti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Tupý úhel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39552" y="4725144"/>
            <a:ext cx="8208912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Tupý úhel je větší než 90°a menší než 180°.</a:t>
            </a:r>
          </a:p>
          <a:p>
            <a:pPr algn="ctr"/>
            <a:r>
              <a:rPr lang="cs-CZ" sz="2800" b="1" dirty="0" smtClean="0">
                <a:latin typeface="Comic Sans MS" pitchFamily="66" charset="0"/>
              </a:rPr>
              <a:t>90° </a:t>
            </a:r>
            <a:r>
              <a:rPr lang="en-US" sz="3600" b="1" dirty="0" smtClean="0">
                <a:solidFill>
                  <a:schemeClr val="tx1"/>
                </a:solidFill>
                <a:latin typeface="Comic Sans MS" pitchFamily="66" charset="0"/>
              </a:rPr>
              <a:t>&lt;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omic Sans MS" pitchFamily="66" charset="0"/>
              </a:rPr>
              <a:t>&lt;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 180</a:t>
            </a: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°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2" name="Volný tvar 11"/>
          <p:cNvSpPr/>
          <p:nvPr/>
        </p:nvSpPr>
        <p:spPr>
          <a:xfrm>
            <a:off x="2267744" y="1772816"/>
            <a:ext cx="4300538" cy="1943100"/>
          </a:xfrm>
          <a:custGeom>
            <a:avLst/>
            <a:gdLst>
              <a:gd name="connsiteX0" fmla="*/ 3200400 w 4300538"/>
              <a:gd name="connsiteY0" fmla="*/ 1943100 h 1943100"/>
              <a:gd name="connsiteX1" fmla="*/ 0 w 4300538"/>
              <a:gd name="connsiteY1" fmla="*/ 1943100 h 1943100"/>
              <a:gd name="connsiteX2" fmla="*/ 4300538 w 4300538"/>
              <a:gd name="connsiteY2" fmla="*/ 0 h 1943100"/>
              <a:gd name="connsiteX3" fmla="*/ 3200400 w 4300538"/>
              <a:gd name="connsiteY3" fmla="*/ 1943100 h 194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00538" h="1943100">
                <a:moveTo>
                  <a:pt x="3200400" y="1943100"/>
                </a:moveTo>
                <a:lnTo>
                  <a:pt x="0" y="1943100"/>
                </a:lnTo>
                <a:lnTo>
                  <a:pt x="4300538" y="0"/>
                </a:lnTo>
                <a:lnTo>
                  <a:pt x="3200400" y="1943100"/>
                </a:lnTo>
                <a:close/>
              </a:path>
            </a:pathLst>
          </a:custGeom>
          <a:gradFill flip="none" rotWithShape="1">
            <a:gsLst>
              <a:gs pos="24000">
                <a:schemeClr val="bg1">
                  <a:lumMod val="75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14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5046912" y="3183832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4" name="Oblouk 13"/>
          <p:cNvSpPr/>
          <p:nvPr/>
        </p:nvSpPr>
        <p:spPr>
          <a:xfrm rot="1766412">
            <a:off x="4837564" y="3193826"/>
            <a:ext cx="1082737" cy="1072045"/>
          </a:xfrm>
          <a:prstGeom prst="arc">
            <a:avLst>
              <a:gd name="adj1" fmla="val 9253608"/>
              <a:gd name="adj2" fmla="val 16715042"/>
            </a:avLst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2276475" y="1714500"/>
            <a:ext cx="4333875" cy="2000250"/>
          </a:xfrm>
          <a:custGeom>
            <a:avLst/>
            <a:gdLst>
              <a:gd name="connsiteX0" fmla="*/ 0 w 4333875"/>
              <a:gd name="connsiteY0" fmla="*/ 1981200 h 2000250"/>
              <a:gd name="connsiteX1" fmla="*/ 3200400 w 4333875"/>
              <a:gd name="connsiteY1" fmla="*/ 2000250 h 2000250"/>
              <a:gd name="connsiteX2" fmla="*/ 4333875 w 4333875"/>
              <a:gd name="connsiteY2" fmla="*/ 0 h 2000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33875" h="2000250">
                <a:moveTo>
                  <a:pt x="0" y="1981200"/>
                </a:moveTo>
                <a:lnTo>
                  <a:pt x="3200400" y="2000250"/>
                </a:lnTo>
                <a:lnTo>
                  <a:pt x="4333875" y="0"/>
                </a:lnTo>
              </a:path>
            </a:pathLst>
          </a:custGeom>
          <a:ln w="412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235337"/>
            <a:ext cx="1728192" cy="1622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aoblený obdélník 2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Typy úhlů podle velikosti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Pravý úhel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2627784" y="2564904"/>
            <a:ext cx="2808312" cy="2592288"/>
          </a:xfrm>
          <a:prstGeom prst="ellipse">
            <a:avLst/>
          </a:prstGeo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seč 19"/>
          <p:cNvSpPr/>
          <p:nvPr/>
        </p:nvSpPr>
        <p:spPr>
          <a:xfrm>
            <a:off x="2267744" y="2420888"/>
            <a:ext cx="3384376" cy="3024336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Volný tvar 22"/>
          <p:cNvSpPr/>
          <p:nvPr/>
        </p:nvSpPr>
        <p:spPr>
          <a:xfrm>
            <a:off x="3951734" y="2522215"/>
            <a:ext cx="1533525" cy="1419225"/>
          </a:xfrm>
          <a:custGeom>
            <a:avLst/>
            <a:gdLst>
              <a:gd name="connsiteX0" fmla="*/ 0 w 1533525"/>
              <a:gd name="connsiteY0" fmla="*/ 0 h 1419225"/>
              <a:gd name="connsiteX1" fmla="*/ 0 w 1533525"/>
              <a:gd name="connsiteY1" fmla="*/ 1419225 h 1419225"/>
              <a:gd name="connsiteX2" fmla="*/ 1533525 w 1533525"/>
              <a:gd name="connsiteY2" fmla="*/ 1419225 h 1419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3525" h="1419225">
                <a:moveTo>
                  <a:pt x="0" y="0"/>
                </a:moveTo>
                <a:lnTo>
                  <a:pt x="0" y="1419225"/>
                </a:lnTo>
                <a:lnTo>
                  <a:pt x="1533525" y="1419225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louk 13"/>
          <p:cNvSpPr/>
          <p:nvPr/>
        </p:nvSpPr>
        <p:spPr>
          <a:xfrm rot="6382497">
            <a:off x="3484613" y="3450730"/>
            <a:ext cx="1082737" cy="985026"/>
          </a:xfrm>
          <a:prstGeom prst="arc">
            <a:avLst>
              <a:gd name="adj1" fmla="val 9253608"/>
              <a:gd name="adj2" fmla="val 15094659"/>
            </a:avLst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 flipH="1">
            <a:off x="4168527" y="3692649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691680" y="4797152"/>
            <a:ext cx="6264696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40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=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9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0</a:t>
            </a:r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°</a:t>
            </a:r>
            <a:endParaRPr lang="cs-CZ" sz="4000" dirty="0">
              <a:latin typeface="Comic Sans MS" pitchFamily="66" charset="0"/>
            </a:endParaRPr>
          </a:p>
        </p:txBody>
      </p:sp>
      <p:pic>
        <p:nvPicPr>
          <p:cNvPr id="26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aoblený obdélník 24"/>
          <p:cNvSpPr/>
          <p:nvPr/>
        </p:nvSpPr>
        <p:spPr>
          <a:xfrm>
            <a:off x="323528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Typy úhlů podle velikosti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Přímý úhel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2843808" y="2450032"/>
            <a:ext cx="2808312" cy="2592288"/>
          </a:xfrm>
          <a:prstGeom prst="ellipse">
            <a:avLst/>
          </a:prstGeom>
          <a:gradFill flip="none" rotWithShape="1">
            <a:gsLst>
              <a:gs pos="1000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ovací čára 11"/>
          <p:cNvCxnSpPr/>
          <p:nvPr/>
        </p:nvCxnSpPr>
        <p:spPr>
          <a:xfrm>
            <a:off x="2483768" y="3645024"/>
            <a:ext cx="3600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louk 12"/>
          <p:cNvSpPr/>
          <p:nvPr/>
        </p:nvSpPr>
        <p:spPr>
          <a:xfrm rot="16487309">
            <a:off x="3702378" y="3045910"/>
            <a:ext cx="1224136" cy="1224136"/>
          </a:xfrm>
          <a:prstGeom prst="arc">
            <a:avLst>
              <a:gd name="adj1" fmla="val 15879357"/>
              <a:gd name="adj2" fmla="val 5147467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1619672" y="3659880"/>
            <a:ext cx="5184576" cy="1656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ovací čára 14"/>
          <p:cNvCxnSpPr/>
          <p:nvPr/>
        </p:nvCxnSpPr>
        <p:spPr>
          <a:xfrm flipH="1" flipV="1">
            <a:off x="4283968" y="3573016"/>
            <a:ext cx="8384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1547664" y="4581128"/>
            <a:ext cx="6264696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40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=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180°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909640" y="2983232"/>
            <a:ext cx="711696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endParaRPr lang="cs-CZ" sz="3200" b="1" dirty="0">
              <a:latin typeface="Comic Sans MS" pitchFamily="66" charset="0"/>
            </a:endParaRPr>
          </a:p>
        </p:txBody>
      </p:sp>
      <p:pic>
        <p:nvPicPr>
          <p:cNvPr id="31746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Úhly podle vzájemné polohy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Vrcholové úhly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4" name="Oblouk 13"/>
          <p:cNvSpPr/>
          <p:nvPr/>
        </p:nvSpPr>
        <p:spPr>
          <a:xfrm rot="8578454">
            <a:off x="4641604" y="2278765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2915816" y="2780928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87624" y="4509120"/>
            <a:ext cx="6624736" cy="76944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4400" dirty="0" smtClean="0">
                <a:solidFill>
                  <a:srgbClr val="C00000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b</a:t>
            </a:r>
            <a:endParaRPr lang="cs-CZ" sz="4400" b="1" dirty="0">
              <a:latin typeface="Symbol" pitchFamily="18" charset="2"/>
            </a:endParaRPr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  <p:cxnSp>
        <p:nvCxnSpPr>
          <p:cNvPr id="13" name="Přímá spojovací čára 12"/>
          <p:cNvCxnSpPr/>
          <p:nvPr/>
        </p:nvCxnSpPr>
        <p:spPr>
          <a:xfrm flipV="1">
            <a:off x="1907704" y="1628800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19672" y="2636912"/>
            <a:ext cx="6120680" cy="86409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louk 21"/>
          <p:cNvSpPr/>
          <p:nvPr/>
        </p:nvSpPr>
        <p:spPr>
          <a:xfrm rot="19151252">
            <a:off x="2774481" y="2644386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5075488" y="2479176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Úhel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jeho velikost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VY_32_INOVACE_39.01.KUB.MA.6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05. 11. 2013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Úhly podle vzájemné polohy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Vedlejší úhly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4" name="Oblouk 13"/>
          <p:cNvSpPr/>
          <p:nvPr/>
        </p:nvSpPr>
        <p:spPr>
          <a:xfrm rot="10232616">
            <a:off x="3259264" y="2747257"/>
            <a:ext cx="2291263" cy="864096"/>
          </a:xfrm>
          <a:prstGeom prst="arc">
            <a:avLst>
              <a:gd name="adj1" fmla="val 11348015"/>
              <a:gd name="adj2" fmla="val 2127206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3059832" y="2780928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d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87624" y="4509120"/>
            <a:ext cx="6624736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Symbol" pitchFamily="18" charset="2"/>
              </a:rPr>
              <a:t>g</a:t>
            </a:r>
            <a:r>
              <a:rPr lang="en-US" sz="4000" dirty="0" smtClean="0">
                <a:solidFill>
                  <a:srgbClr val="C00000"/>
                </a:solidFill>
                <a:latin typeface="Symbol" pitchFamily="18" charset="2"/>
              </a:rPr>
              <a:t> </a:t>
            </a:r>
            <a:r>
              <a:rPr lang="cs-CZ" sz="4000" b="1" dirty="0" smtClean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sz="4000" b="1" dirty="0" smtClean="0">
                <a:solidFill>
                  <a:schemeClr val="tx1"/>
                </a:solidFill>
                <a:latin typeface="Symbol" pitchFamily="18" charset="2"/>
              </a:rPr>
              <a:t> </a:t>
            </a:r>
            <a:r>
              <a:rPr lang="cs-CZ" sz="4000" b="1" dirty="0" smtClean="0">
                <a:solidFill>
                  <a:schemeClr val="tx1"/>
                </a:solidFill>
                <a:latin typeface="Symbol" pitchFamily="18" charset="2"/>
              </a:rPr>
              <a:t>d = 180°</a:t>
            </a:r>
            <a:endParaRPr lang="cs-CZ" sz="4000" b="1" dirty="0">
              <a:latin typeface="Symbol" pitchFamily="18" charset="2"/>
            </a:endParaRPr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  <p:cxnSp>
        <p:nvCxnSpPr>
          <p:cNvPr id="13" name="Přímá spojovací čára 12"/>
          <p:cNvCxnSpPr/>
          <p:nvPr/>
        </p:nvCxnSpPr>
        <p:spPr>
          <a:xfrm flipV="1">
            <a:off x="1907704" y="1628800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19672" y="2636912"/>
            <a:ext cx="6120680" cy="86409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louk 21"/>
          <p:cNvSpPr/>
          <p:nvPr/>
        </p:nvSpPr>
        <p:spPr>
          <a:xfrm rot="19151252">
            <a:off x="2918497" y="2572378"/>
            <a:ext cx="1082737" cy="1072045"/>
          </a:xfrm>
          <a:prstGeom prst="arc">
            <a:avLst>
              <a:gd name="adj1" fmla="val 10328744"/>
              <a:gd name="adj2" fmla="val 15054826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4139952" y="2926685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g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Úhly podle vzájemné polohy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Souhlasné úhly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835696" y="3356992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15616" y="4797152"/>
            <a:ext cx="6624736" cy="76944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4400" dirty="0" smtClean="0">
                <a:solidFill>
                  <a:srgbClr val="C00000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b</a:t>
            </a:r>
            <a:endParaRPr lang="cs-CZ" sz="4400" b="1" dirty="0">
              <a:latin typeface="Symbol" pitchFamily="18" charset="2"/>
            </a:endParaRPr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  <p:cxnSp>
        <p:nvCxnSpPr>
          <p:cNvPr id="13" name="Přímá spojovací čára 12"/>
          <p:cNvCxnSpPr/>
          <p:nvPr/>
        </p:nvCxnSpPr>
        <p:spPr>
          <a:xfrm flipV="1">
            <a:off x="1331640" y="1916832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971600" y="3212976"/>
            <a:ext cx="6120680" cy="86409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louk 21"/>
          <p:cNvSpPr/>
          <p:nvPr/>
        </p:nvSpPr>
        <p:spPr>
          <a:xfrm rot="19151252">
            <a:off x="1686382" y="3148443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3635896" y="3645024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cxnSp>
        <p:nvCxnSpPr>
          <p:cNvPr id="15" name="Přímá spojovací čára 14"/>
          <p:cNvCxnSpPr/>
          <p:nvPr/>
        </p:nvCxnSpPr>
        <p:spPr>
          <a:xfrm flipV="1">
            <a:off x="2051720" y="2636912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louk 19"/>
          <p:cNvSpPr/>
          <p:nvPr/>
        </p:nvSpPr>
        <p:spPr>
          <a:xfrm rot="19151252">
            <a:off x="3508848" y="3430168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>
            <a:off x="7164288" y="2700536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7092280" y="2772544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6588224" y="1879872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6516216" y="1951880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Úhly podle vzájemné polohy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628800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Střídavé úhly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059832" y="2796352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15616" y="4797152"/>
            <a:ext cx="6624736" cy="76944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en-US" sz="4400" dirty="0" smtClean="0">
                <a:solidFill>
                  <a:srgbClr val="C00000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4400" b="1" dirty="0" smtClean="0">
                <a:solidFill>
                  <a:schemeClr val="tx1"/>
                </a:solidFill>
                <a:latin typeface="Symbol" pitchFamily="18" charset="2"/>
              </a:rPr>
              <a:t> </a:t>
            </a:r>
            <a:r>
              <a:rPr lang="cs-CZ" sz="4400" b="1" dirty="0" smtClean="0">
                <a:solidFill>
                  <a:schemeClr val="tx1"/>
                </a:solidFill>
                <a:latin typeface="Symbol" pitchFamily="18" charset="2"/>
              </a:rPr>
              <a:t>b</a:t>
            </a:r>
            <a:endParaRPr lang="cs-CZ" sz="4400" b="1" dirty="0">
              <a:latin typeface="Symbol" pitchFamily="18" charset="2"/>
            </a:endParaRPr>
          </a:p>
        </p:txBody>
      </p:sp>
      <p:pic>
        <p:nvPicPr>
          <p:cNvPr id="19" name="Picture 2" descr="C:\Users\PC3\AppData\Local\Microsoft\Windows\Temporary Internet Files\Content.IE5\U6H3PKKA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797152"/>
            <a:ext cx="1728192" cy="1622663"/>
          </a:xfrm>
          <a:prstGeom prst="rect">
            <a:avLst/>
          </a:prstGeom>
          <a:noFill/>
        </p:spPr>
      </p:pic>
      <p:cxnSp>
        <p:nvCxnSpPr>
          <p:cNvPr id="13" name="Přímá spojovací čára 12"/>
          <p:cNvCxnSpPr/>
          <p:nvPr/>
        </p:nvCxnSpPr>
        <p:spPr>
          <a:xfrm flipV="1">
            <a:off x="899592" y="1556792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971600" y="3212976"/>
            <a:ext cx="6120680" cy="86409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louk 21"/>
          <p:cNvSpPr/>
          <p:nvPr/>
        </p:nvSpPr>
        <p:spPr>
          <a:xfrm rot="2448748" flipH="1">
            <a:off x="2630465" y="2644386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3750200" y="3630736"/>
            <a:ext cx="5002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cs-CZ" sz="36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cxnSp>
        <p:nvCxnSpPr>
          <p:cNvPr id="15" name="Přímá spojovací čára 14"/>
          <p:cNvCxnSpPr/>
          <p:nvPr/>
        </p:nvCxnSpPr>
        <p:spPr>
          <a:xfrm flipV="1">
            <a:off x="2051720" y="2636912"/>
            <a:ext cx="5472608" cy="244827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louk 19"/>
          <p:cNvSpPr/>
          <p:nvPr/>
        </p:nvSpPr>
        <p:spPr>
          <a:xfrm rot="19151252">
            <a:off x="3508848" y="3430168"/>
            <a:ext cx="1082737" cy="1072045"/>
          </a:xfrm>
          <a:prstGeom prst="arc">
            <a:avLst>
              <a:gd name="adj1" fmla="val 10328744"/>
              <a:gd name="adj2" fmla="val 1573116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>
            <a:off x="7164288" y="2700536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7092280" y="2772544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6012160" y="1562696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5940152" y="1634704"/>
            <a:ext cx="0" cy="22440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40142"/>
            <a:ext cx="81369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lvl="0">
              <a:lnSpc>
                <a:spcPct val="9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8-13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cs-CZ" sz="1600" i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 2013-11-01].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WWW: &lt;http://commons.wikimedia.org/wiki/File:Protractor_Rapporteur_Degrees_V3.jpg&gt;.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obrazový materiál je použit z galerie obrázků        a klipartů Microsoft Office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O., KADLEČEK, J. MATEMATIKA pro 6.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2007. ISBN 978-80-7196-144-4. s. 3-17.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Úhel a jeho velikost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39552" y="5733256"/>
            <a:ext cx="7992888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Kde kolem sebe ještě můžeš vidět úhly?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1026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28613">
            <a:off x="2105250" y="1295118"/>
            <a:ext cx="1701258" cy="1068173"/>
          </a:xfrm>
          <a:prstGeom prst="rect">
            <a:avLst/>
          </a:prstGeom>
          <a:noFill/>
        </p:spPr>
      </p:pic>
      <p:grpSp>
        <p:nvGrpSpPr>
          <p:cNvPr id="12" name="Skupina 11"/>
          <p:cNvGrpSpPr/>
          <p:nvPr/>
        </p:nvGrpSpPr>
        <p:grpSpPr>
          <a:xfrm>
            <a:off x="467544" y="1916832"/>
            <a:ext cx="4734589" cy="1136401"/>
            <a:chOff x="2411760" y="2204864"/>
            <a:chExt cx="5094629" cy="1471892"/>
          </a:xfrm>
        </p:grpSpPr>
        <p:sp>
          <p:nvSpPr>
            <p:cNvPr id="8" name="Volný tvar 7"/>
            <p:cNvSpPr/>
            <p:nvPr/>
          </p:nvSpPr>
          <p:spPr>
            <a:xfrm>
              <a:off x="2411760" y="2276872"/>
              <a:ext cx="5022621" cy="1399884"/>
            </a:xfrm>
            <a:custGeom>
              <a:avLst/>
              <a:gdLst>
                <a:gd name="connsiteX0" fmla="*/ 3629025 w 4000500"/>
                <a:gd name="connsiteY0" fmla="*/ 0 h 985838"/>
                <a:gd name="connsiteX1" fmla="*/ 0 w 4000500"/>
                <a:gd name="connsiteY1" fmla="*/ 957263 h 985838"/>
                <a:gd name="connsiteX2" fmla="*/ 4000500 w 4000500"/>
                <a:gd name="connsiteY2" fmla="*/ 985838 h 985838"/>
                <a:gd name="connsiteX3" fmla="*/ 3629025 w 4000500"/>
                <a:gd name="connsiteY3" fmla="*/ 0 h 98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985838">
                  <a:moveTo>
                    <a:pt x="3629025" y="0"/>
                  </a:moveTo>
                  <a:lnTo>
                    <a:pt x="0" y="957263"/>
                  </a:lnTo>
                  <a:lnTo>
                    <a:pt x="4000500" y="985838"/>
                  </a:lnTo>
                  <a:lnTo>
                    <a:pt x="3629025" y="0"/>
                  </a:lnTo>
                  <a:close/>
                </a:path>
              </a:pathLst>
            </a:custGeom>
            <a:gradFill flip="none" rotWithShape="1">
              <a:gsLst>
                <a:gs pos="1100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Volný tvar 8"/>
            <p:cNvSpPr/>
            <p:nvPr/>
          </p:nvSpPr>
          <p:spPr>
            <a:xfrm>
              <a:off x="2483768" y="2204864"/>
              <a:ext cx="5022621" cy="1460748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60325" cmpd="sng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28" name="Picture 4" descr="C:\Users\PC3\AppData\Local\Microsoft\Windows\Temporary Internet Files\Content.IE5\U6H3PKKA\MC90029994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356992"/>
            <a:ext cx="2466455" cy="2088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3" name="Volný tvar 12"/>
          <p:cNvSpPr/>
          <p:nvPr/>
        </p:nvSpPr>
        <p:spPr>
          <a:xfrm>
            <a:off x="2935808" y="3903912"/>
            <a:ext cx="700088" cy="1300162"/>
          </a:xfrm>
          <a:custGeom>
            <a:avLst/>
            <a:gdLst>
              <a:gd name="connsiteX0" fmla="*/ 0 w 700088"/>
              <a:gd name="connsiteY0" fmla="*/ 1071562 h 1300162"/>
              <a:gd name="connsiteX1" fmla="*/ 485775 w 700088"/>
              <a:gd name="connsiteY1" fmla="*/ 0 h 1300162"/>
              <a:gd name="connsiteX2" fmla="*/ 700088 w 700088"/>
              <a:gd name="connsiteY2" fmla="*/ 1300162 h 1300162"/>
              <a:gd name="connsiteX3" fmla="*/ 700088 w 700088"/>
              <a:gd name="connsiteY3" fmla="*/ 1300162 h 130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0088" h="1300162">
                <a:moveTo>
                  <a:pt x="0" y="1071562"/>
                </a:moveTo>
                <a:lnTo>
                  <a:pt x="485775" y="0"/>
                </a:lnTo>
                <a:lnTo>
                  <a:pt x="700088" y="1300162"/>
                </a:lnTo>
                <a:lnTo>
                  <a:pt x="700088" y="1300162"/>
                </a:lnTo>
              </a:path>
            </a:pathLst>
          </a:cu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34" name="Tree"/>
          <p:cNvSpPr>
            <a:spLocks noEditPoints="1" noChangeArrowheads="1"/>
          </p:cNvSpPr>
          <p:nvPr/>
        </p:nvSpPr>
        <p:spPr bwMode="auto">
          <a:xfrm>
            <a:off x="5652120" y="1641986"/>
            <a:ext cx="2592288" cy="3299182"/>
          </a:xfrm>
          <a:custGeom>
            <a:avLst/>
            <a:gdLst>
              <a:gd name="G0" fmla="+- 0 0 0"/>
              <a:gd name="G1" fmla="*/ 18900 1 3"/>
              <a:gd name="G2" fmla="*/ 18900 2 3"/>
              <a:gd name="G3" fmla="+- 18900 0 0"/>
              <a:gd name="T0" fmla="*/ 10800 w 21600"/>
              <a:gd name="T1" fmla="*/ 0 h 21600"/>
              <a:gd name="T2" fmla="*/ 6171 w 21600"/>
              <a:gd name="T3" fmla="*/ 6300 h 21600"/>
              <a:gd name="T4" fmla="*/ 3086 w 21600"/>
              <a:gd name="T5" fmla="*/ 12600 h 21600"/>
              <a:gd name="T6" fmla="*/ 0 w 21600"/>
              <a:gd name="T7" fmla="*/ 18900 h 21600"/>
              <a:gd name="T8" fmla="*/ 15429 w 21600"/>
              <a:gd name="T9" fmla="*/ 6300 h 21600"/>
              <a:gd name="T10" fmla="*/ 18514 w 21600"/>
              <a:gd name="T11" fmla="*/ 12600 h 21600"/>
              <a:gd name="T12" fmla="*/ 21600 w 21600"/>
              <a:gd name="T13" fmla="*/ 18900 h 21600"/>
              <a:gd name="T14" fmla="*/ 17694720 60000 65536"/>
              <a:gd name="T15" fmla="*/ 11796480 60000 65536"/>
              <a:gd name="T16" fmla="*/ 11796480 60000 65536"/>
              <a:gd name="T17" fmla="*/ 11796480 60000 65536"/>
              <a:gd name="T18" fmla="*/ 0 60000 65536"/>
              <a:gd name="T19" fmla="*/ 0 60000 65536"/>
              <a:gd name="T20" fmla="*/ 0 60000 65536"/>
              <a:gd name="T21" fmla="*/ 761 w 21600"/>
              <a:gd name="T22" fmla="*/ 22454 h 21600"/>
              <a:gd name="T23" fmla="*/ 21069 w 21600"/>
              <a:gd name="T24" fmla="*/ 28282 h 216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6347092" y="1628800"/>
            <a:ext cx="1207460" cy="1063578"/>
          </a:xfrm>
          <a:custGeom>
            <a:avLst/>
            <a:gdLst>
              <a:gd name="connsiteX0" fmla="*/ 0 w 842962"/>
              <a:gd name="connsiteY0" fmla="*/ 671513 h 676275"/>
              <a:gd name="connsiteX1" fmla="*/ 419100 w 842962"/>
              <a:gd name="connsiteY1" fmla="*/ 0 h 676275"/>
              <a:gd name="connsiteX2" fmla="*/ 842962 w 842962"/>
              <a:gd name="connsiteY2" fmla="*/ 676275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2962" h="676275">
                <a:moveTo>
                  <a:pt x="0" y="671513"/>
                </a:moveTo>
                <a:lnTo>
                  <a:pt x="419100" y="0"/>
                </a:lnTo>
                <a:lnTo>
                  <a:pt x="842962" y="676275"/>
                </a:lnTo>
              </a:path>
            </a:pathLst>
          </a:cu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0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Zaoblený obdélník 73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82" name="Elipsa 81"/>
          <p:cNvSpPr/>
          <p:nvPr/>
        </p:nvSpPr>
        <p:spPr>
          <a:xfrm>
            <a:off x="4009656" y="1615080"/>
            <a:ext cx="3672408" cy="3240360"/>
          </a:xfrm>
          <a:prstGeom prst="ellipse">
            <a:avLst/>
          </a:prstGeom>
          <a:gradFill flip="none" rotWithShape="1">
            <a:gsLst>
              <a:gs pos="1800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827584" y="188640"/>
            <a:ext cx="763284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Úhel je část roviny ohraničená dvěma polopřímkami se stejným počátkem.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2843808" y="5229200"/>
            <a:ext cx="3600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Bod V… vrchol úhlu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827584" y="3212976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V</a:t>
            </a:r>
            <a:endParaRPr lang="cs-CZ" sz="2800" dirty="0">
              <a:latin typeface="Comic Sans MS" pitchFamily="66" charset="0"/>
            </a:endParaRPr>
          </a:p>
        </p:txBody>
      </p:sp>
      <p:grpSp>
        <p:nvGrpSpPr>
          <p:cNvPr id="2" name="Skupina 44"/>
          <p:cNvGrpSpPr/>
          <p:nvPr/>
        </p:nvGrpSpPr>
        <p:grpSpPr>
          <a:xfrm>
            <a:off x="1187624" y="1628800"/>
            <a:ext cx="2520280" cy="1656184"/>
            <a:chOff x="1187624" y="1628800"/>
            <a:chExt cx="2520280" cy="1656184"/>
          </a:xfrm>
        </p:grpSpPr>
        <p:cxnSp>
          <p:nvCxnSpPr>
            <p:cNvPr id="32" name="Přímá spojovací čára 31"/>
            <p:cNvCxnSpPr/>
            <p:nvPr/>
          </p:nvCxnSpPr>
          <p:spPr>
            <a:xfrm flipH="1">
              <a:off x="1187624" y="1628800"/>
              <a:ext cx="2016224" cy="158417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ovací čára 34"/>
            <p:cNvCxnSpPr/>
            <p:nvPr/>
          </p:nvCxnSpPr>
          <p:spPr>
            <a:xfrm>
              <a:off x="1187624" y="3212976"/>
              <a:ext cx="2520280" cy="7200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ovéPole 45"/>
          <p:cNvSpPr txBox="1"/>
          <p:nvPr/>
        </p:nvSpPr>
        <p:spPr>
          <a:xfrm>
            <a:off x="2986688" y="3314128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A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2296320" y="1542504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B</a:t>
            </a:r>
            <a:endParaRPr lang="cs-CZ" sz="2800" dirty="0">
              <a:latin typeface="Comic Sans MS" pitchFamily="66" charset="0"/>
            </a:endParaRPr>
          </a:p>
        </p:txBody>
      </p:sp>
      <p:grpSp>
        <p:nvGrpSpPr>
          <p:cNvPr id="3" name="Skupina 66"/>
          <p:cNvGrpSpPr/>
          <p:nvPr/>
        </p:nvGrpSpPr>
        <p:grpSpPr>
          <a:xfrm>
            <a:off x="4644008" y="1196752"/>
            <a:ext cx="3744416" cy="2683460"/>
            <a:chOff x="4788024" y="764704"/>
            <a:chExt cx="3744416" cy="2683460"/>
          </a:xfrm>
        </p:grpSpPr>
        <p:sp>
          <p:nvSpPr>
            <p:cNvPr id="55" name="TextovéPole 54"/>
            <p:cNvSpPr txBox="1"/>
            <p:nvPr/>
          </p:nvSpPr>
          <p:spPr>
            <a:xfrm>
              <a:off x="6084168" y="2132856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V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4" name="Skupina 65"/>
            <p:cNvGrpSpPr/>
            <p:nvPr/>
          </p:nvGrpSpPr>
          <p:grpSpPr>
            <a:xfrm>
              <a:off x="5292080" y="908720"/>
              <a:ext cx="3240360" cy="1944216"/>
              <a:chOff x="5292080" y="908720"/>
              <a:chExt cx="3240360" cy="1944216"/>
            </a:xfrm>
          </p:grpSpPr>
          <p:cxnSp>
            <p:nvCxnSpPr>
              <p:cNvPr id="62" name="Přímá spojovací čára 61"/>
              <p:cNvCxnSpPr/>
              <p:nvPr/>
            </p:nvCxnSpPr>
            <p:spPr>
              <a:xfrm>
                <a:off x="5292080" y="908720"/>
                <a:ext cx="720080" cy="188649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ovací čára 62"/>
              <p:cNvCxnSpPr/>
              <p:nvPr/>
            </p:nvCxnSpPr>
            <p:spPr>
              <a:xfrm>
                <a:off x="6012160" y="2780928"/>
                <a:ext cx="2520280" cy="7200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ovéPole 56"/>
            <p:cNvSpPr txBox="1"/>
            <p:nvPr/>
          </p:nvSpPr>
          <p:spPr>
            <a:xfrm>
              <a:off x="7740352" y="2924944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A</a:t>
              </a:r>
              <a:endParaRPr lang="cs-CZ" sz="2800" dirty="0">
                <a:latin typeface="Comic Sans MS" pitchFamily="66" charset="0"/>
              </a:endParaRPr>
            </a:p>
          </p:txBody>
        </p:sp>
        <p:sp>
          <p:nvSpPr>
            <p:cNvPr id="58" name="TextovéPole 57"/>
            <p:cNvSpPr txBox="1"/>
            <p:nvPr/>
          </p:nvSpPr>
          <p:spPr>
            <a:xfrm>
              <a:off x="4788024" y="764704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B</a:t>
              </a:r>
              <a:endParaRPr lang="cs-CZ" sz="2800" dirty="0">
                <a:latin typeface="Comic Sans MS" pitchFamily="66" charset="0"/>
              </a:endParaRPr>
            </a:p>
          </p:txBody>
        </p:sp>
        <p:cxnSp>
          <p:nvCxnSpPr>
            <p:cNvPr id="59" name="Přímá spojovací čára 58"/>
            <p:cNvCxnSpPr/>
            <p:nvPr/>
          </p:nvCxnSpPr>
          <p:spPr>
            <a:xfrm flipV="1">
              <a:off x="5248648" y="1052736"/>
              <a:ext cx="216024" cy="8629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blouk 60"/>
            <p:cNvSpPr/>
            <p:nvPr/>
          </p:nvSpPr>
          <p:spPr>
            <a:xfrm rot="7942494">
              <a:off x="5698014" y="2441758"/>
              <a:ext cx="700299" cy="628246"/>
            </a:xfrm>
            <a:prstGeom prst="arc">
              <a:avLst>
                <a:gd name="adj1" fmla="val 14168831"/>
                <a:gd name="adj2" fmla="val 643326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0" name="Přímá spojovací čára 59"/>
            <p:cNvCxnSpPr/>
            <p:nvPr/>
          </p:nvCxnSpPr>
          <p:spPr>
            <a:xfrm>
              <a:off x="8172400" y="2727972"/>
              <a:ext cx="0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Volný tvar 74"/>
          <p:cNvSpPr/>
          <p:nvPr/>
        </p:nvSpPr>
        <p:spPr>
          <a:xfrm>
            <a:off x="6672263" y="1528763"/>
            <a:ext cx="228600" cy="119062"/>
          </a:xfrm>
          <a:custGeom>
            <a:avLst/>
            <a:gdLst>
              <a:gd name="connsiteX0" fmla="*/ 0 w 228600"/>
              <a:gd name="connsiteY0" fmla="*/ 119062 h 119062"/>
              <a:gd name="connsiteX1" fmla="*/ 228600 w 228600"/>
              <a:gd name="connsiteY1" fmla="*/ 0 h 11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8600" h="119062">
                <a:moveTo>
                  <a:pt x="0" y="119062"/>
                </a:moveTo>
                <a:lnTo>
                  <a:pt x="22860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Volný tvar 75"/>
          <p:cNvSpPr/>
          <p:nvPr/>
        </p:nvSpPr>
        <p:spPr>
          <a:xfrm>
            <a:off x="1229294" y="1916832"/>
            <a:ext cx="2190578" cy="1340718"/>
          </a:xfrm>
          <a:custGeom>
            <a:avLst/>
            <a:gdLst>
              <a:gd name="connsiteX0" fmla="*/ 1571625 w 2062163"/>
              <a:gd name="connsiteY0" fmla="*/ 0 h 1281113"/>
              <a:gd name="connsiteX1" fmla="*/ 0 w 2062163"/>
              <a:gd name="connsiteY1" fmla="*/ 1228725 h 1281113"/>
              <a:gd name="connsiteX2" fmla="*/ 2062163 w 2062163"/>
              <a:gd name="connsiteY2" fmla="*/ 1281113 h 1281113"/>
              <a:gd name="connsiteX3" fmla="*/ 1571625 w 2062163"/>
              <a:gd name="connsiteY3" fmla="*/ 0 h 1281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2163" h="1281113">
                <a:moveTo>
                  <a:pt x="1571625" y="0"/>
                </a:moveTo>
                <a:lnTo>
                  <a:pt x="0" y="1228725"/>
                </a:lnTo>
                <a:lnTo>
                  <a:pt x="2062163" y="1281113"/>
                </a:lnTo>
                <a:lnTo>
                  <a:pt x="1571625" y="0"/>
                </a:lnTo>
                <a:close/>
              </a:path>
            </a:pathLst>
          </a:cu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Přímá spojovací čára 48"/>
          <p:cNvCxnSpPr/>
          <p:nvPr/>
        </p:nvCxnSpPr>
        <p:spPr>
          <a:xfrm>
            <a:off x="2555776" y="1988840"/>
            <a:ext cx="144016" cy="21602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>
            <a:off x="3131840" y="3155257"/>
            <a:ext cx="0" cy="21602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blouk 51"/>
          <p:cNvSpPr/>
          <p:nvPr/>
        </p:nvSpPr>
        <p:spPr>
          <a:xfrm>
            <a:off x="1509560" y="2842847"/>
            <a:ext cx="288032" cy="432048"/>
          </a:xfrm>
          <a:prstGeom prst="arc">
            <a:avLst>
              <a:gd name="adj1" fmla="val 16521187"/>
              <a:gd name="adj2" fmla="val 348334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Volný tvar 84"/>
          <p:cNvSpPr/>
          <p:nvPr/>
        </p:nvSpPr>
        <p:spPr>
          <a:xfrm>
            <a:off x="5248650" y="1153322"/>
            <a:ext cx="2762250" cy="2095500"/>
          </a:xfrm>
          <a:custGeom>
            <a:avLst/>
            <a:gdLst>
              <a:gd name="connsiteX0" fmla="*/ 0 w 2762250"/>
              <a:gd name="connsiteY0" fmla="*/ 371475 h 2095500"/>
              <a:gd name="connsiteX1" fmla="*/ 628650 w 2762250"/>
              <a:gd name="connsiteY1" fmla="*/ 2047875 h 2095500"/>
              <a:gd name="connsiteX2" fmla="*/ 2647950 w 2762250"/>
              <a:gd name="connsiteY2" fmla="*/ 2095500 h 2095500"/>
              <a:gd name="connsiteX3" fmla="*/ 2762250 w 2762250"/>
              <a:gd name="connsiteY3" fmla="*/ 0 h 2095500"/>
              <a:gd name="connsiteX4" fmla="*/ 0 w 2762250"/>
              <a:gd name="connsiteY4" fmla="*/ 371475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250" h="2095500">
                <a:moveTo>
                  <a:pt x="0" y="371475"/>
                </a:moveTo>
                <a:lnTo>
                  <a:pt x="628650" y="2047875"/>
                </a:lnTo>
                <a:lnTo>
                  <a:pt x="2647950" y="2095500"/>
                </a:lnTo>
                <a:lnTo>
                  <a:pt x="2762250" y="0"/>
                </a:lnTo>
                <a:lnTo>
                  <a:pt x="0" y="3714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TextovéPole 85"/>
          <p:cNvSpPr txBox="1"/>
          <p:nvPr/>
        </p:nvSpPr>
        <p:spPr>
          <a:xfrm>
            <a:off x="5940152" y="2564904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V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475656" y="5805264"/>
            <a:ext cx="640871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Polopřímky VA a VB … ramena úhlu</a:t>
            </a:r>
            <a:endParaRPr lang="cs-CZ" sz="2800" dirty="0">
              <a:latin typeface="Comic Sans MS" pitchFamily="66" charset="0"/>
            </a:endParaRPr>
          </a:p>
        </p:txBody>
      </p:sp>
      <p:grpSp>
        <p:nvGrpSpPr>
          <p:cNvPr id="5" name="Skupina 43"/>
          <p:cNvGrpSpPr/>
          <p:nvPr/>
        </p:nvGrpSpPr>
        <p:grpSpPr>
          <a:xfrm>
            <a:off x="467544" y="3933056"/>
            <a:ext cx="3488455" cy="1078798"/>
            <a:chOff x="1547664" y="6021288"/>
            <a:chExt cx="3488455" cy="1078798"/>
          </a:xfrm>
        </p:grpSpPr>
        <p:sp>
          <p:nvSpPr>
            <p:cNvPr id="37" name="Obdélník 36"/>
            <p:cNvSpPr/>
            <p:nvPr/>
          </p:nvSpPr>
          <p:spPr>
            <a:xfrm>
              <a:off x="1547664" y="6021288"/>
              <a:ext cx="3488455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cs-CZ" sz="3200" dirty="0" smtClean="0">
                  <a:latin typeface="Comic Sans MS" pitchFamily="66" charset="0"/>
                </a:rPr>
                <a:t>Značíme     AVB </a:t>
              </a:r>
            </a:p>
            <a:p>
              <a:pPr algn="ctr"/>
              <a:r>
                <a:rPr lang="cs-CZ" sz="3200" dirty="0" smtClean="0">
                  <a:latin typeface="Comic Sans MS" pitchFamily="66" charset="0"/>
                </a:rPr>
                <a:t>nebo      BVA</a:t>
              </a:r>
              <a:endParaRPr lang="cs-CZ" sz="3200" dirty="0"/>
            </a:p>
          </p:txBody>
        </p:sp>
        <p:grpSp>
          <p:nvGrpSpPr>
            <p:cNvPr id="6" name="Skupina 41"/>
            <p:cNvGrpSpPr/>
            <p:nvPr/>
          </p:nvGrpSpPr>
          <p:grpSpPr>
            <a:xfrm>
              <a:off x="2972875" y="6106448"/>
              <a:ext cx="806376" cy="993638"/>
              <a:chOff x="3001451" y="5373216"/>
              <a:chExt cx="806376" cy="993638"/>
            </a:xfrm>
          </p:grpSpPr>
          <p:grpSp>
            <p:nvGrpSpPr>
              <p:cNvPr id="7" name="Skupina 32"/>
              <p:cNvGrpSpPr/>
              <p:nvPr/>
            </p:nvGrpSpPr>
            <p:grpSpPr>
              <a:xfrm>
                <a:off x="3303771" y="5373216"/>
                <a:ext cx="504056" cy="504056"/>
                <a:chOff x="823997" y="2536290"/>
                <a:chExt cx="1141847" cy="914400"/>
              </a:xfrm>
            </p:grpSpPr>
            <p:sp>
              <p:nvSpPr>
                <p:cNvPr id="34" name="Volný tvar 33"/>
                <p:cNvSpPr/>
                <p:nvPr/>
              </p:nvSpPr>
              <p:spPr>
                <a:xfrm>
                  <a:off x="1137170" y="2643189"/>
                  <a:ext cx="828674" cy="614361"/>
                </a:xfrm>
                <a:custGeom>
                  <a:avLst/>
                  <a:gdLst>
                    <a:gd name="connsiteX0" fmla="*/ 814388 w 828675"/>
                    <a:gd name="connsiteY0" fmla="*/ 0 h 614362"/>
                    <a:gd name="connsiteX1" fmla="*/ 0 w 828675"/>
                    <a:gd name="connsiteY1" fmla="*/ 357187 h 614362"/>
                    <a:gd name="connsiteX2" fmla="*/ 828675 w 828675"/>
                    <a:gd name="connsiteY2" fmla="*/ 614362 h 614362"/>
                    <a:gd name="connsiteX3" fmla="*/ 828675 w 828675"/>
                    <a:gd name="connsiteY3" fmla="*/ 614362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28675" h="614362">
                      <a:moveTo>
                        <a:pt x="814388" y="0"/>
                      </a:moveTo>
                      <a:lnTo>
                        <a:pt x="0" y="357187"/>
                      </a:lnTo>
                      <a:lnTo>
                        <a:pt x="828675" y="614362"/>
                      </a:lnTo>
                      <a:lnTo>
                        <a:pt x="828675" y="614362"/>
                      </a:lnTo>
                    </a:path>
                  </a:pathLst>
                </a:cu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6" name="Oblouk 35"/>
                <p:cNvSpPr/>
                <p:nvPr/>
              </p:nvSpPr>
              <p:spPr>
                <a:xfrm rot="2431668">
                  <a:off x="823997" y="2536290"/>
                  <a:ext cx="914400" cy="914400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8" name="Skupina 37"/>
              <p:cNvGrpSpPr/>
              <p:nvPr/>
            </p:nvGrpSpPr>
            <p:grpSpPr>
              <a:xfrm>
                <a:off x="3001451" y="5862798"/>
                <a:ext cx="504056" cy="504056"/>
                <a:chOff x="-5733219" y="3424433"/>
                <a:chExt cx="1141848" cy="914400"/>
              </a:xfrm>
            </p:grpSpPr>
            <p:sp>
              <p:nvSpPr>
                <p:cNvPr id="39" name="Volný tvar 38"/>
                <p:cNvSpPr/>
                <p:nvPr/>
              </p:nvSpPr>
              <p:spPr>
                <a:xfrm>
                  <a:off x="-5420045" y="3531332"/>
                  <a:ext cx="828674" cy="614361"/>
                </a:xfrm>
                <a:custGeom>
                  <a:avLst/>
                  <a:gdLst>
                    <a:gd name="connsiteX0" fmla="*/ 814388 w 828675"/>
                    <a:gd name="connsiteY0" fmla="*/ 0 h 614362"/>
                    <a:gd name="connsiteX1" fmla="*/ 0 w 828675"/>
                    <a:gd name="connsiteY1" fmla="*/ 357187 h 614362"/>
                    <a:gd name="connsiteX2" fmla="*/ 828675 w 828675"/>
                    <a:gd name="connsiteY2" fmla="*/ 614362 h 614362"/>
                    <a:gd name="connsiteX3" fmla="*/ 828675 w 828675"/>
                    <a:gd name="connsiteY3" fmla="*/ 614362 h 614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28675" h="614362">
                      <a:moveTo>
                        <a:pt x="814388" y="0"/>
                      </a:moveTo>
                      <a:lnTo>
                        <a:pt x="0" y="357187"/>
                      </a:lnTo>
                      <a:lnTo>
                        <a:pt x="828675" y="614362"/>
                      </a:lnTo>
                      <a:lnTo>
                        <a:pt x="828675" y="614362"/>
                      </a:lnTo>
                    </a:path>
                  </a:pathLst>
                </a:cu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1" name="Oblouk 40"/>
                <p:cNvSpPr/>
                <p:nvPr/>
              </p:nvSpPr>
              <p:spPr>
                <a:xfrm rot="2431668">
                  <a:off x="-5733219" y="3424433"/>
                  <a:ext cx="914401" cy="914400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</p:grpSp>
      <p:grpSp>
        <p:nvGrpSpPr>
          <p:cNvPr id="73" name="Skupina 72"/>
          <p:cNvGrpSpPr/>
          <p:nvPr/>
        </p:nvGrpSpPr>
        <p:grpSpPr>
          <a:xfrm>
            <a:off x="4788024" y="4005064"/>
            <a:ext cx="3488455" cy="1077218"/>
            <a:chOff x="4788024" y="4005064"/>
            <a:chExt cx="3488455" cy="1077218"/>
          </a:xfrm>
        </p:grpSpPr>
        <p:sp>
          <p:nvSpPr>
            <p:cNvPr id="44" name="Obdélník 43"/>
            <p:cNvSpPr/>
            <p:nvPr/>
          </p:nvSpPr>
          <p:spPr>
            <a:xfrm>
              <a:off x="4788024" y="4005064"/>
              <a:ext cx="3488455" cy="10772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cs-CZ" sz="3200" dirty="0" smtClean="0">
                  <a:latin typeface="Comic Sans MS" pitchFamily="66" charset="0"/>
                </a:rPr>
                <a:t>Značíme     AVB </a:t>
              </a:r>
            </a:p>
            <a:p>
              <a:pPr algn="ctr"/>
              <a:r>
                <a:rPr lang="cs-CZ" sz="3200" dirty="0" smtClean="0">
                  <a:latin typeface="Comic Sans MS" pitchFamily="66" charset="0"/>
                </a:rPr>
                <a:t>nebo      BVA</a:t>
              </a:r>
              <a:endParaRPr lang="cs-CZ" sz="3200" dirty="0"/>
            </a:p>
          </p:txBody>
        </p:sp>
        <p:grpSp>
          <p:nvGrpSpPr>
            <p:cNvPr id="69" name="Skupina 68"/>
            <p:cNvGrpSpPr/>
            <p:nvPr/>
          </p:nvGrpSpPr>
          <p:grpSpPr>
            <a:xfrm>
              <a:off x="6708497" y="4135999"/>
              <a:ext cx="452476" cy="395459"/>
              <a:chOff x="6708497" y="4135999"/>
              <a:chExt cx="452476" cy="395459"/>
            </a:xfrm>
          </p:grpSpPr>
          <p:sp>
            <p:nvSpPr>
              <p:cNvPr id="56" name="Volný tvar 55"/>
              <p:cNvSpPr/>
              <p:nvPr/>
            </p:nvSpPr>
            <p:spPr>
              <a:xfrm>
                <a:off x="6795164" y="4135999"/>
                <a:ext cx="365809" cy="338662"/>
              </a:xfrm>
              <a:custGeom>
                <a:avLst/>
                <a:gdLst>
                  <a:gd name="connsiteX0" fmla="*/ 814388 w 828675"/>
                  <a:gd name="connsiteY0" fmla="*/ 0 h 614362"/>
                  <a:gd name="connsiteX1" fmla="*/ 0 w 828675"/>
                  <a:gd name="connsiteY1" fmla="*/ 357187 h 614362"/>
                  <a:gd name="connsiteX2" fmla="*/ 828675 w 828675"/>
                  <a:gd name="connsiteY2" fmla="*/ 614362 h 614362"/>
                  <a:gd name="connsiteX3" fmla="*/ 828675 w 828675"/>
                  <a:gd name="connsiteY3" fmla="*/ 614362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8675" h="614362">
                    <a:moveTo>
                      <a:pt x="814388" y="0"/>
                    </a:moveTo>
                    <a:lnTo>
                      <a:pt x="0" y="357187"/>
                    </a:lnTo>
                    <a:lnTo>
                      <a:pt x="828675" y="614362"/>
                    </a:lnTo>
                    <a:lnTo>
                      <a:pt x="828675" y="614362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4" name="Oblouk 63"/>
              <p:cNvSpPr/>
              <p:nvPr/>
            </p:nvSpPr>
            <p:spPr>
              <a:xfrm rot="2431668">
                <a:off x="6708497" y="4156271"/>
                <a:ext cx="382277" cy="375187"/>
              </a:xfrm>
              <a:prstGeom prst="arc">
                <a:avLst>
                  <a:gd name="adj1" fmla="val 21106519"/>
                  <a:gd name="adj2" fmla="val 16574033"/>
                </a:avLst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70" name="Skupina 69"/>
            <p:cNvGrpSpPr/>
            <p:nvPr/>
          </p:nvGrpSpPr>
          <p:grpSpPr>
            <a:xfrm>
              <a:off x="6372200" y="4600180"/>
              <a:ext cx="452476" cy="395459"/>
              <a:chOff x="6708497" y="4135999"/>
              <a:chExt cx="452476" cy="395459"/>
            </a:xfrm>
          </p:grpSpPr>
          <p:sp>
            <p:nvSpPr>
              <p:cNvPr id="71" name="Volný tvar 70"/>
              <p:cNvSpPr/>
              <p:nvPr/>
            </p:nvSpPr>
            <p:spPr>
              <a:xfrm>
                <a:off x="6795164" y="4135999"/>
                <a:ext cx="365809" cy="338662"/>
              </a:xfrm>
              <a:custGeom>
                <a:avLst/>
                <a:gdLst>
                  <a:gd name="connsiteX0" fmla="*/ 814388 w 828675"/>
                  <a:gd name="connsiteY0" fmla="*/ 0 h 614362"/>
                  <a:gd name="connsiteX1" fmla="*/ 0 w 828675"/>
                  <a:gd name="connsiteY1" fmla="*/ 357187 h 614362"/>
                  <a:gd name="connsiteX2" fmla="*/ 828675 w 828675"/>
                  <a:gd name="connsiteY2" fmla="*/ 614362 h 614362"/>
                  <a:gd name="connsiteX3" fmla="*/ 828675 w 828675"/>
                  <a:gd name="connsiteY3" fmla="*/ 614362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8675" h="614362">
                    <a:moveTo>
                      <a:pt x="814388" y="0"/>
                    </a:moveTo>
                    <a:lnTo>
                      <a:pt x="0" y="357187"/>
                    </a:lnTo>
                    <a:lnTo>
                      <a:pt x="828675" y="614362"/>
                    </a:lnTo>
                    <a:lnTo>
                      <a:pt x="828675" y="614362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2" name="Oblouk 71"/>
              <p:cNvSpPr/>
              <p:nvPr/>
            </p:nvSpPr>
            <p:spPr>
              <a:xfrm rot="2431668">
                <a:off x="6708497" y="4156271"/>
                <a:ext cx="382277" cy="375187"/>
              </a:xfrm>
              <a:prstGeom prst="arc">
                <a:avLst>
                  <a:gd name="adj1" fmla="val 21106519"/>
                  <a:gd name="adj2" fmla="val 16574033"/>
                </a:avLst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Zaoblený obdélník 73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11560" y="188640"/>
            <a:ext cx="7848872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Přiřaď správné označení k jednotlivým úhlům.</a:t>
            </a:r>
          </a:p>
        </p:txBody>
      </p:sp>
      <p:grpSp>
        <p:nvGrpSpPr>
          <p:cNvPr id="48" name="Skupina 47"/>
          <p:cNvGrpSpPr/>
          <p:nvPr/>
        </p:nvGrpSpPr>
        <p:grpSpPr>
          <a:xfrm>
            <a:off x="323528" y="908720"/>
            <a:ext cx="2666573" cy="2160240"/>
            <a:chOff x="827584" y="1542504"/>
            <a:chExt cx="2880320" cy="2294844"/>
          </a:xfrm>
        </p:grpSpPr>
        <p:sp>
          <p:nvSpPr>
            <p:cNvPr id="76" name="Volný tvar 75"/>
            <p:cNvSpPr/>
            <p:nvPr/>
          </p:nvSpPr>
          <p:spPr>
            <a:xfrm>
              <a:off x="1263353" y="1771988"/>
              <a:ext cx="2364311" cy="1499850"/>
            </a:xfrm>
            <a:custGeom>
              <a:avLst/>
              <a:gdLst>
                <a:gd name="connsiteX0" fmla="*/ 1571625 w 2062163"/>
                <a:gd name="connsiteY0" fmla="*/ 0 h 1281113"/>
                <a:gd name="connsiteX1" fmla="*/ 0 w 2062163"/>
                <a:gd name="connsiteY1" fmla="*/ 1228725 h 1281113"/>
                <a:gd name="connsiteX2" fmla="*/ 2062163 w 2062163"/>
                <a:gd name="connsiteY2" fmla="*/ 1281113 h 1281113"/>
                <a:gd name="connsiteX3" fmla="*/ 1571625 w 2062163"/>
                <a:gd name="connsiteY3" fmla="*/ 0 h 1281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2163" h="1281113">
                  <a:moveTo>
                    <a:pt x="1571625" y="0"/>
                  </a:moveTo>
                  <a:lnTo>
                    <a:pt x="0" y="1228725"/>
                  </a:lnTo>
                  <a:lnTo>
                    <a:pt x="2062163" y="1281113"/>
                  </a:lnTo>
                  <a:lnTo>
                    <a:pt x="1571625" y="0"/>
                  </a:lnTo>
                  <a:close/>
                </a:path>
              </a:pathLst>
            </a:custGeom>
            <a:gradFill>
              <a:gsLst>
                <a:gs pos="2700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827584" y="3212976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D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45" name="Skupina 44"/>
            <p:cNvGrpSpPr/>
            <p:nvPr/>
          </p:nvGrpSpPr>
          <p:grpSpPr>
            <a:xfrm>
              <a:off x="1187624" y="1628800"/>
              <a:ext cx="2520280" cy="1656184"/>
              <a:chOff x="1187624" y="1628800"/>
              <a:chExt cx="2520280" cy="1656184"/>
            </a:xfrm>
          </p:grpSpPr>
          <p:cxnSp>
            <p:nvCxnSpPr>
              <p:cNvPr id="32" name="Přímá spojovací čára 31"/>
              <p:cNvCxnSpPr/>
              <p:nvPr/>
            </p:nvCxnSpPr>
            <p:spPr>
              <a:xfrm flipH="1">
                <a:off x="1187624" y="1628800"/>
                <a:ext cx="2016224" cy="158417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ovací čára 34"/>
              <p:cNvCxnSpPr/>
              <p:nvPr/>
            </p:nvCxnSpPr>
            <p:spPr>
              <a:xfrm>
                <a:off x="1187624" y="3212976"/>
                <a:ext cx="2520280" cy="7200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ovéPole 45"/>
            <p:cNvSpPr txBox="1"/>
            <p:nvPr/>
          </p:nvSpPr>
          <p:spPr>
            <a:xfrm>
              <a:off x="2986688" y="3314128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E</a:t>
              </a:r>
              <a:endParaRPr lang="cs-CZ" sz="2800" dirty="0">
                <a:latin typeface="Comic Sans MS" pitchFamily="66" charset="0"/>
              </a:endParaRPr>
            </a:p>
          </p:txBody>
        </p:sp>
        <p:sp>
          <p:nvSpPr>
            <p:cNvPr id="47" name="TextovéPole 46"/>
            <p:cNvSpPr txBox="1"/>
            <p:nvPr/>
          </p:nvSpPr>
          <p:spPr>
            <a:xfrm>
              <a:off x="2296320" y="1542504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C</a:t>
              </a:r>
              <a:endParaRPr lang="cs-CZ" sz="2800" dirty="0">
                <a:latin typeface="Comic Sans MS" pitchFamily="66" charset="0"/>
              </a:endParaRPr>
            </a:p>
          </p:txBody>
        </p:sp>
        <p:cxnSp>
          <p:nvCxnSpPr>
            <p:cNvPr id="49" name="Přímá spojovací čára 48"/>
            <p:cNvCxnSpPr/>
            <p:nvPr/>
          </p:nvCxnSpPr>
          <p:spPr>
            <a:xfrm>
              <a:off x="2555776" y="1988840"/>
              <a:ext cx="144016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římá spojovací čára 49"/>
            <p:cNvCxnSpPr/>
            <p:nvPr/>
          </p:nvCxnSpPr>
          <p:spPr>
            <a:xfrm>
              <a:off x="3131840" y="3155257"/>
              <a:ext cx="0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blouk 51"/>
            <p:cNvSpPr/>
            <p:nvPr/>
          </p:nvSpPr>
          <p:spPr>
            <a:xfrm>
              <a:off x="1509560" y="2842847"/>
              <a:ext cx="288032" cy="432048"/>
            </a:xfrm>
            <a:prstGeom prst="arc">
              <a:avLst>
                <a:gd name="adj1" fmla="val 16521187"/>
                <a:gd name="adj2" fmla="val 348334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1" name="Skupina 50"/>
          <p:cNvGrpSpPr/>
          <p:nvPr/>
        </p:nvGrpSpPr>
        <p:grpSpPr>
          <a:xfrm>
            <a:off x="2915816" y="1700808"/>
            <a:ext cx="2599909" cy="2246520"/>
            <a:chOff x="827584" y="1542504"/>
            <a:chExt cx="2880320" cy="2309516"/>
          </a:xfrm>
        </p:grpSpPr>
        <p:sp>
          <p:nvSpPr>
            <p:cNvPr id="65" name="Volný tvar 64"/>
            <p:cNvSpPr/>
            <p:nvPr/>
          </p:nvSpPr>
          <p:spPr>
            <a:xfrm>
              <a:off x="1229294" y="1838613"/>
              <a:ext cx="2230844" cy="1433226"/>
            </a:xfrm>
            <a:custGeom>
              <a:avLst/>
              <a:gdLst>
                <a:gd name="connsiteX0" fmla="*/ 1571625 w 2062163"/>
                <a:gd name="connsiteY0" fmla="*/ 0 h 1281113"/>
                <a:gd name="connsiteX1" fmla="*/ 0 w 2062163"/>
                <a:gd name="connsiteY1" fmla="*/ 1228725 h 1281113"/>
                <a:gd name="connsiteX2" fmla="*/ 2062163 w 2062163"/>
                <a:gd name="connsiteY2" fmla="*/ 1281113 h 1281113"/>
                <a:gd name="connsiteX3" fmla="*/ 1571625 w 2062163"/>
                <a:gd name="connsiteY3" fmla="*/ 0 h 1281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2163" h="1281113">
                  <a:moveTo>
                    <a:pt x="1571625" y="0"/>
                  </a:moveTo>
                  <a:lnTo>
                    <a:pt x="0" y="1228725"/>
                  </a:lnTo>
                  <a:lnTo>
                    <a:pt x="2062163" y="1281113"/>
                  </a:lnTo>
                  <a:lnTo>
                    <a:pt x="1571625" y="0"/>
                  </a:lnTo>
                  <a:close/>
                </a:path>
              </a:pathLst>
            </a:custGeom>
            <a:gradFill>
              <a:gsLst>
                <a:gs pos="2700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827584" y="3212976"/>
              <a:ext cx="504056" cy="5378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E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54" name="Skupina 44"/>
            <p:cNvGrpSpPr/>
            <p:nvPr/>
          </p:nvGrpSpPr>
          <p:grpSpPr>
            <a:xfrm>
              <a:off x="1187624" y="1628800"/>
              <a:ext cx="2520280" cy="1656184"/>
              <a:chOff x="1187624" y="1628800"/>
              <a:chExt cx="2520280" cy="1656184"/>
            </a:xfrm>
          </p:grpSpPr>
          <p:cxnSp>
            <p:nvCxnSpPr>
              <p:cNvPr id="71" name="Přímá spojovací čára 70"/>
              <p:cNvCxnSpPr/>
              <p:nvPr/>
            </p:nvCxnSpPr>
            <p:spPr>
              <a:xfrm flipH="1">
                <a:off x="1187624" y="1628800"/>
                <a:ext cx="2016224" cy="158417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Přímá spojovací čára 71"/>
              <p:cNvCxnSpPr/>
              <p:nvPr/>
            </p:nvCxnSpPr>
            <p:spPr>
              <a:xfrm>
                <a:off x="1187624" y="3212976"/>
                <a:ext cx="2520280" cy="7200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ovéPole 55"/>
            <p:cNvSpPr txBox="1"/>
            <p:nvPr/>
          </p:nvSpPr>
          <p:spPr>
            <a:xfrm>
              <a:off x="2986688" y="3314128"/>
              <a:ext cx="504056" cy="5378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C</a:t>
              </a:r>
              <a:endParaRPr lang="cs-CZ" sz="2800" dirty="0">
                <a:latin typeface="Comic Sans MS" pitchFamily="66" charset="0"/>
              </a:endParaRPr>
            </a:p>
          </p:txBody>
        </p:sp>
        <p:sp>
          <p:nvSpPr>
            <p:cNvPr id="64" name="TextovéPole 63"/>
            <p:cNvSpPr txBox="1"/>
            <p:nvPr/>
          </p:nvSpPr>
          <p:spPr>
            <a:xfrm>
              <a:off x="2296320" y="1542504"/>
              <a:ext cx="504056" cy="5378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D</a:t>
              </a:r>
              <a:endParaRPr lang="cs-CZ" sz="2800" dirty="0">
                <a:latin typeface="Comic Sans MS" pitchFamily="66" charset="0"/>
              </a:endParaRPr>
            </a:p>
          </p:txBody>
        </p:sp>
        <p:cxnSp>
          <p:nvCxnSpPr>
            <p:cNvPr id="68" name="Přímá spojovací čára 67"/>
            <p:cNvCxnSpPr/>
            <p:nvPr/>
          </p:nvCxnSpPr>
          <p:spPr>
            <a:xfrm>
              <a:off x="2555776" y="1988840"/>
              <a:ext cx="144016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ovací čára 68"/>
            <p:cNvCxnSpPr/>
            <p:nvPr/>
          </p:nvCxnSpPr>
          <p:spPr>
            <a:xfrm>
              <a:off x="3131840" y="3155257"/>
              <a:ext cx="0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blouk 69"/>
            <p:cNvSpPr/>
            <p:nvPr/>
          </p:nvSpPr>
          <p:spPr>
            <a:xfrm>
              <a:off x="1509560" y="2842847"/>
              <a:ext cx="288032" cy="432048"/>
            </a:xfrm>
            <a:prstGeom prst="arc">
              <a:avLst>
                <a:gd name="adj1" fmla="val 16521187"/>
                <a:gd name="adj2" fmla="val 348334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3" name="Skupina 72"/>
          <p:cNvGrpSpPr/>
          <p:nvPr/>
        </p:nvGrpSpPr>
        <p:grpSpPr>
          <a:xfrm>
            <a:off x="5724128" y="908720"/>
            <a:ext cx="2666573" cy="2190930"/>
            <a:chOff x="827584" y="1542504"/>
            <a:chExt cx="2880320" cy="2327446"/>
          </a:xfrm>
        </p:grpSpPr>
        <p:sp>
          <p:nvSpPr>
            <p:cNvPr id="81" name="Volný tvar 80"/>
            <p:cNvSpPr/>
            <p:nvPr/>
          </p:nvSpPr>
          <p:spPr>
            <a:xfrm>
              <a:off x="1229294" y="1760285"/>
              <a:ext cx="2476151" cy="1499849"/>
            </a:xfrm>
            <a:custGeom>
              <a:avLst/>
              <a:gdLst>
                <a:gd name="connsiteX0" fmla="*/ 1571625 w 2062163"/>
                <a:gd name="connsiteY0" fmla="*/ 0 h 1281113"/>
                <a:gd name="connsiteX1" fmla="*/ 0 w 2062163"/>
                <a:gd name="connsiteY1" fmla="*/ 1228725 h 1281113"/>
                <a:gd name="connsiteX2" fmla="*/ 2062163 w 2062163"/>
                <a:gd name="connsiteY2" fmla="*/ 1281113 h 1281113"/>
                <a:gd name="connsiteX3" fmla="*/ 1571625 w 2062163"/>
                <a:gd name="connsiteY3" fmla="*/ 0 h 1281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62163" h="1281113">
                  <a:moveTo>
                    <a:pt x="1571625" y="0"/>
                  </a:moveTo>
                  <a:lnTo>
                    <a:pt x="0" y="1228725"/>
                  </a:lnTo>
                  <a:lnTo>
                    <a:pt x="2062163" y="1281113"/>
                  </a:lnTo>
                  <a:lnTo>
                    <a:pt x="1571625" y="0"/>
                  </a:lnTo>
                  <a:close/>
                </a:path>
              </a:pathLst>
            </a:custGeom>
            <a:gradFill>
              <a:gsLst>
                <a:gs pos="2700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7" name="TextovéPole 76"/>
            <p:cNvSpPr txBox="1"/>
            <p:nvPr/>
          </p:nvSpPr>
          <p:spPr>
            <a:xfrm>
              <a:off x="827584" y="3212977"/>
              <a:ext cx="504056" cy="555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C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78" name="Skupina 44"/>
            <p:cNvGrpSpPr/>
            <p:nvPr/>
          </p:nvGrpSpPr>
          <p:grpSpPr>
            <a:xfrm>
              <a:off x="1187624" y="1628800"/>
              <a:ext cx="2520280" cy="1656184"/>
              <a:chOff x="1187624" y="1628800"/>
              <a:chExt cx="2520280" cy="1656184"/>
            </a:xfrm>
          </p:grpSpPr>
          <p:cxnSp>
            <p:nvCxnSpPr>
              <p:cNvPr id="88" name="Přímá spojovací čára 87"/>
              <p:cNvCxnSpPr/>
              <p:nvPr/>
            </p:nvCxnSpPr>
            <p:spPr>
              <a:xfrm flipH="1">
                <a:off x="1187624" y="1628800"/>
                <a:ext cx="2016224" cy="158417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ovací čára 88"/>
              <p:cNvCxnSpPr/>
              <p:nvPr/>
            </p:nvCxnSpPr>
            <p:spPr>
              <a:xfrm>
                <a:off x="1187624" y="3212976"/>
                <a:ext cx="2520280" cy="7200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ovéPole 78"/>
            <p:cNvSpPr txBox="1"/>
            <p:nvPr/>
          </p:nvSpPr>
          <p:spPr>
            <a:xfrm>
              <a:off x="2986688" y="3314128"/>
              <a:ext cx="504056" cy="555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D</a:t>
              </a:r>
              <a:endParaRPr lang="cs-CZ" sz="2800" dirty="0">
                <a:latin typeface="Comic Sans MS" pitchFamily="66" charset="0"/>
              </a:endParaRPr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2296320" y="1542504"/>
              <a:ext cx="504056" cy="555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E</a:t>
              </a:r>
              <a:endParaRPr lang="cs-CZ" sz="2800" dirty="0">
                <a:latin typeface="Comic Sans MS" pitchFamily="66" charset="0"/>
              </a:endParaRPr>
            </a:p>
          </p:txBody>
        </p:sp>
        <p:cxnSp>
          <p:nvCxnSpPr>
            <p:cNvPr id="83" name="Přímá spojovací čára 82"/>
            <p:cNvCxnSpPr/>
            <p:nvPr/>
          </p:nvCxnSpPr>
          <p:spPr>
            <a:xfrm>
              <a:off x="2555776" y="1988840"/>
              <a:ext cx="144016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ovací čára 83"/>
            <p:cNvCxnSpPr/>
            <p:nvPr/>
          </p:nvCxnSpPr>
          <p:spPr>
            <a:xfrm>
              <a:off x="3131840" y="3155257"/>
              <a:ext cx="0" cy="2160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blouk 86"/>
            <p:cNvSpPr/>
            <p:nvPr/>
          </p:nvSpPr>
          <p:spPr>
            <a:xfrm>
              <a:off x="1509560" y="2842847"/>
              <a:ext cx="288032" cy="432048"/>
            </a:xfrm>
            <a:prstGeom prst="arc">
              <a:avLst>
                <a:gd name="adj1" fmla="val 16521187"/>
                <a:gd name="adj2" fmla="val 348334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01" name="Skupina 100"/>
          <p:cNvGrpSpPr/>
          <p:nvPr/>
        </p:nvGrpSpPr>
        <p:grpSpPr>
          <a:xfrm>
            <a:off x="1331640" y="5229200"/>
            <a:ext cx="1296144" cy="523220"/>
            <a:chOff x="4355976" y="4725144"/>
            <a:chExt cx="1296144" cy="523220"/>
          </a:xfrm>
        </p:grpSpPr>
        <p:sp>
          <p:nvSpPr>
            <p:cNvPr id="93" name="TextovéPole 92"/>
            <p:cNvSpPr txBox="1"/>
            <p:nvPr/>
          </p:nvSpPr>
          <p:spPr>
            <a:xfrm>
              <a:off x="4644008" y="4725144"/>
              <a:ext cx="100811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DCE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98" name="Skupina 97"/>
            <p:cNvGrpSpPr/>
            <p:nvPr/>
          </p:nvGrpSpPr>
          <p:grpSpPr>
            <a:xfrm>
              <a:off x="4355976" y="4869160"/>
              <a:ext cx="360040" cy="360040"/>
              <a:chOff x="6900069" y="3782804"/>
              <a:chExt cx="558020" cy="504056"/>
            </a:xfrm>
          </p:grpSpPr>
          <p:sp>
            <p:nvSpPr>
              <p:cNvPr id="99" name="Volný tvar 98"/>
              <p:cNvSpPr/>
              <p:nvPr/>
            </p:nvSpPr>
            <p:spPr>
              <a:xfrm>
                <a:off x="7092280" y="3789040"/>
                <a:ext cx="365809" cy="338662"/>
              </a:xfrm>
              <a:custGeom>
                <a:avLst/>
                <a:gdLst>
                  <a:gd name="connsiteX0" fmla="*/ 814388 w 828675"/>
                  <a:gd name="connsiteY0" fmla="*/ 0 h 614362"/>
                  <a:gd name="connsiteX1" fmla="*/ 0 w 828675"/>
                  <a:gd name="connsiteY1" fmla="*/ 357187 h 614362"/>
                  <a:gd name="connsiteX2" fmla="*/ 828675 w 828675"/>
                  <a:gd name="connsiteY2" fmla="*/ 614362 h 614362"/>
                  <a:gd name="connsiteX3" fmla="*/ 828675 w 828675"/>
                  <a:gd name="connsiteY3" fmla="*/ 614362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8675" h="614362">
                    <a:moveTo>
                      <a:pt x="814388" y="0"/>
                    </a:moveTo>
                    <a:lnTo>
                      <a:pt x="0" y="357187"/>
                    </a:lnTo>
                    <a:lnTo>
                      <a:pt x="828675" y="614362"/>
                    </a:lnTo>
                    <a:lnTo>
                      <a:pt x="828675" y="614362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0" name="Oblouk 99"/>
              <p:cNvSpPr/>
              <p:nvPr/>
            </p:nvSpPr>
            <p:spPr>
              <a:xfrm rot="1710596">
                <a:off x="6900069" y="3782804"/>
                <a:ext cx="403652" cy="504056"/>
              </a:xfrm>
              <a:prstGeom prst="arc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102" name="Skupina 101"/>
          <p:cNvGrpSpPr/>
          <p:nvPr/>
        </p:nvGrpSpPr>
        <p:grpSpPr>
          <a:xfrm>
            <a:off x="3851920" y="4797152"/>
            <a:ext cx="1296144" cy="523220"/>
            <a:chOff x="4355976" y="4725144"/>
            <a:chExt cx="1296144" cy="523220"/>
          </a:xfrm>
        </p:grpSpPr>
        <p:sp>
          <p:nvSpPr>
            <p:cNvPr id="103" name="TextovéPole 102"/>
            <p:cNvSpPr txBox="1"/>
            <p:nvPr/>
          </p:nvSpPr>
          <p:spPr>
            <a:xfrm>
              <a:off x="4644008" y="4725144"/>
              <a:ext cx="100811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CDE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104" name="Skupina 97"/>
            <p:cNvGrpSpPr/>
            <p:nvPr/>
          </p:nvGrpSpPr>
          <p:grpSpPr>
            <a:xfrm>
              <a:off x="4355976" y="4869160"/>
              <a:ext cx="360040" cy="360040"/>
              <a:chOff x="6900069" y="3782804"/>
              <a:chExt cx="558020" cy="504056"/>
            </a:xfrm>
          </p:grpSpPr>
          <p:sp>
            <p:nvSpPr>
              <p:cNvPr id="105" name="Volný tvar 104"/>
              <p:cNvSpPr/>
              <p:nvPr/>
            </p:nvSpPr>
            <p:spPr>
              <a:xfrm>
                <a:off x="7092280" y="3789040"/>
                <a:ext cx="365809" cy="338662"/>
              </a:xfrm>
              <a:custGeom>
                <a:avLst/>
                <a:gdLst>
                  <a:gd name="connsiteX0" fmla="*/ 814388 w 828675"/>
                  <a:gd name="connsiteY0" fmla="*/ 0 h 614362"/>
                  <a:gd name="connsiteX1" fmla="*/ 0 w 828675"/>
                  <a:gd name="connsiteY1" fmla="*/ 357187 h 614362"/>
                  <a:gd name="connsiteX2" fmla="*/ 828675 w 828675"/>
                  <a:gd name="connsiteY2" fmla="*/ 614362 h 614362"/>
                  <a:gd name="connsiteX3" fmla="*/ 828675 w 828675"/>
                  <a:gd name="connsiteY3" fmla="*/ 614362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8675" h="614362">
                    <a:moveTo>
                      <a:pt x="814388" y="0"/>
                    </a:moveTo>
                    <a:lnTo>
                      <a:pt x="0" y="357187"/>
                    </a:lnTo>
                    <a:lnTo>
                      <a:pt x="828675" y="614362"/>
                    </a:lnTo>
                    <a:lnTo>
                      <a:pt x="828675" y="614362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6" name="Oblouk 105"/>
              <p:cNvSpPr/>
              <p:nvPr/>
            </p:nvSpPr>
            <p:spPr>
              <a:xfrm rot="1710596">
                <a:off x="6900069" y="3782804"/>
                <a:ext cx="403652" cy="504056"/>
              </a:xfrm>
              <a:prstGeom prst="arc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grpSp>
        <p:nvGrpSpPr>
          <p:cNvPr id="107" name="Skupina 106"/>
          <p:cNvGrpSpPr/>
          <p:nvPr/>
        </p:nvGrpSpPr>
        <p:grpSpPr>
          <a:xfrm>
            <a:off x="6300192" y="5229200"/>
            <a:ext cx="1296144" cy="523220"/>
            <a:chOff x="4355976" y="4725144"/>
            <a:chExt cx="1296144" cy="523220"/>
          </a:xfrm>
        </p:grpSpPr>
        <p:sp>
          <p:nvSpPr>
            <p:cNvPr id="108" name="TextovéPole 107"/>
            <p:cNvSpPr txBox="1"/>
            <p:nvPr/>
          </p:nvSpPr>
          <p:spPr>
            <a:xfrm>
              <a:off x="4644008" y="4725144"/>
              <a:ext cx="100811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dirty="0" smtClean="0">
                  <a:latin typeface="Comic Sans MS" pitchFamily="66" charset="0"/>
                </a:rPr>
                <a:t>DEC</a:t>
              </a:r>
              <a:endParaRPr lang="cs-CZ" sz="2800" dirty="0">
                <a:latin typeface="Comic Sans MS" pitchFamily="66" charset="0"/>
              </a:endParaRPr>
            </a:p>
          </p:txBody>
        </p:sp>
        <p:grpSp>
          <p:nvGrpSpPr>
            <p:cNvPr id="109" name="Skupina 97"/>
            <p:cNvGrpSpPr/>
            <p:nvPr/>
          </p:nvGrpSpPr>
          <p:grpSpPr>
            <a:xfrm>
              <a:off x="4355976" y="4869160"/>
              <a:ext cx="360040" cy="360040"/>
              <a:chOff x="6900069" y="3782804"/>
              <a:chExt cx="558020" cy="504056"/>
            </a:xfrm>
          </p:grpSpPr>
          <p:sp>
            <p:nvSpPr>
              <p:cNvPr id="110" name="Volný tvar 109"/>
              <p:cNvSpPr/>
              <p:nvPr/>
            </p:nvSpPr>
            <p:spPr>
              <a:xfrm>
                <a:off x="7092280" y="3789040"/>
                <a:ext cx="365809" cy="338662"/>
              </a:xfrm>
              <a:custGeom>
                <a:avLst/>
                <a:gdLst>
                  <a:gd name="connsiteX0" fmla="*/ 814388 w 828675"/>
                  <a:gd name="connsiteY0" fmla="*/ 0 h 614362"/>
                  <a:gd name="connsiteX1" fmla="*/ 0 w 828675"/>
                  <a:gd name="connsiteY1" fmla="*/ 357187 h 614362"/>
                  <a:gd name="connsiteX2" fmla="*/ 828675 w 828675"/>
                  <a:gd name="connsiteY2" fmla="*/ 614362 h 614362"/>
                  <a:gd name="connsiteX3" fmla="*/ 828675 w 828675"/>
                  <a:gd name="connsiteY3" fmla="*/ 614362 h 614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28675" h="614362">
                    <a:moveTo>
                      <a:pt x="814388" y="0"/>
                    </a:moveTo>
                    <a:lnTo>
                      <a:pt x="0" y="357187"/>
                    </a:lnTo>
                    <a:lnTo>
                      <a:pt x="828675" y="614362"/>
                    </a:lnTo>
                    <a:lnTo>
                      <a:pt x="828675" y="614362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1" name="Oblouk 110"/>
              <p:cNvSpPr/>
              <p:nvPr/>
            </p:nvSpPr>
            <p:spPr>
              <a:xfrm rot="1710596">
                <a:off x="6900069" y="3782804"/>
                <a:ext cx="403652" cy="504056"/>
              </a:xfrm>
              <a:prstGeom prst="arc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pic>
        <p:nvPicPr>
          <p:cNvPr id="112" name="Picture 2" descr="C:\Users\PC3\AppData\Local\Microsoft\Windows\Temporary Internet Files\Content.IE5\U6H3PKKA\MC9002339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5488854"/>
            <a:ext cx="1681540" cy="1369146"/>
          </a:xfrm>
          <a:prstGeom prst="rect">
            <a:avLst/>
          </a:prstGeom>
          <a:noFill/>
        </p:spPr>
      </p:pic>
      <p:sp>
        <p:nvSpPr>
          <p:cNvPr id="55" name="TextovéPole 54"/>
          <p:cNvSpPr txBox="1"/>
          <p:nvPr/>
        </p:nvSpPr>
        <p:spPr>
          <a:xfrm>
            <a:off x="1331640" y="4293096"/>
            <a:ext cx="6120680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Písmeno označující vrchol musí být vždy uprostřed.</a:t>
            </a:r>
            <a:endParaRPr lang="cs-CZ" sz="28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C -0.13802 -0.1169 -0.27552 -0.23356 -0.33055 -0.27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29132 -0.227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0.05925 L 0.57483 -0.35324 " pathEditMode="relative" ptsTypes="AA">
                                      <p:cBhvr>
                                        <p:cTn id="1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Zaoblený obdélník 73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827584" y="188640"/>
            <a:ext cx="7632848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Úhly často označujeme řeckými písmeny.</a:t>
            </a:r>
          </a:p>
        </p:txBody>
      </p:sp>
      <p:grpSp>
        <p:nvGrpSpPr>
          <p:cNvPr id="56" name="Skupina 55"/>
          <p:cNvGrpSpPr/>
          <p:nvPr/>
        </p:nvGrpSpPr>
        <p:grpSpPr>
          <a:xfrm>
            <a:off x="683568" y="1340768"/>
            <a:ext cx="1914525" cy="1702543"/>
            <a:chOff x="928688" y="1314450"/>
            <a:chExt cx="1914525" cy="1702543"/>
          </a:xfrm>
        </p:grpSpPr>
        <p:sp>
          <p:nvSpPr>
            <p:cNvPr id="45" name="TextovéPole 44"/>
            <p:cNvSpPr txBox="1"/>
            <p:nvPr/>
          </p:nvSpPr>
          <p:spPr>
            <a:xfrm>
              <a:off x="1475656" y="2132856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rgbClr val="FF0000"/>
                  </a:solidFill>
                  <a:latin typeface="Symbol" pitchFamily="18" charset="2"/>
                </a:rPr>
                <a:t>a</a:t>
              </a:r>
              <a:endParaRPr lang="cs-CZ" sz="2800" b="1" dirty="0">
                <a:solidFill>
                  <a:srgbClr val="FF0000"/>
                </a:solidFill>
                <a:latin typeface="Symbol" pitchFamily="18" charset="2"/>
              </a:endParaRPr>
            </a:p>
          </p:txBody>
        </p:sp>
        <p:sp>
          <p:nvSpPr>
            <p:cNvPr id="46" name="Volný tvar 45"/>
            <p:cNvSpPr/>
            <p:nvPr/>
          </p:nvSpPr>
          <p:spPr>
            <a:xfrm>
              <a:off x="928688" y="1314450"/>
              <a:ext cx="1914525" cy="1628775"/>
            </a:xfrm>
            <a:custGeom>
              <a:avLst/>
              <a:gdLst>
                <a:gd name="connsiteX0" fmla="*/ 1600200 w 1914525"/>
                <a:gd name="connsiteY0" fmla="*/ 0 h 1628775"/>
                <a:gd name="connsiteX1" fmla="*/ 0 w 1914525"/>
                <a:gd name="connsiteY1" fmla="*/ 1314450 h 1628775"/>
                <a:gd name="connsiteX2" fmla="*/ 1914525 w 1914525"/>
                <a:gd name="connsiteY2" fmla="*/ 1628775 h 1628775"/>
                <a:gd name="connsiteX3" fmla="*/ 1914525 w 1914525"/>
                <a:gd name="connsiteY3" fmla="*/ 1628775 h 1628775"/>
                <a:gd name="connsiteX4" fmla="*/ 1914525 w 1914525"/>
                <a:gd name="connsiteY4" fmla="*/ 1628775 h 1628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4525" h="1628775">
                  <a:moveTo>
                    <a:pt x="1600200" y="0"/>
                  </a:moveTo>
                  <a:lnTo>
                    <a:pt x="0" y="1314450"/>
                  </a:lnTo>
                  <a:lnTo>
                    <a:pt x="1914525" y="1628775"/>
                  </a:lnTo>
                  <a:lnTo>
                    <a:pt x="1914525" y="1628775"/>
                  </a:lnTo>
                  <a:lnTo>
                    <a:pt x="1914525" y="1628775"/>
                  </a:lnTo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Oblouk 50"/>
            <p:cNvSpPr/>
            <p:nvPr/>
          </p:nvSpPr>
          <p:spPr>
            <a:xfrm rot="6051349">
              <a:off x="991641" y="1936873"/>
              <a:ext cx="1080120" cy="1080120"/>
            </a:xfrm>
            <a:prstGeom prst="arc">
              <a:avLst>
                <a:gd name="adj1" fmla="val 11580743"/>
                <a:gd name="adj2" fmla="val 17541401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7" name="Skupina 56"/>
          <p:cNvGrpSpPr/>
          <p:nvPr/>
        </p:nvGrpSpPr>
        <p:grpSpPr>
          <a:xfrm>
            <a:off x="1979712" y="2996952"/>
            <a:ext cx="1872208" cy="2435375"/>
            <a:chOff x="3419873" y="1196752"/>
            <a:chExt cx="1872208" cy="2435375"/>
          </a:xfrm>
        </p:grpSpPr>
        <p:sp>
          <p:nvSpPr>
            <p:cNvPr id="29" name="TextovéPole 28"/>
            <p:cNvSpPr txBox="1"/>
            <p:nvPr/>
          </p:nvSpPr>
          <p:spPr>
            <a:xfrm>
              <a:off x="4067944" y="2708920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  <p:sp>
          <p:nvSpPr>
            <p:cNvPr id="52" name="Volný tvar 51"/>
            <p:cNvSpPr/>
            <p:nvPr/>
          </p:nvSpPr>
          <p:spPr>
            <a:xfrm rot="19782776">
              <a:off x="3419873" y="1196752"/>
              <a:ext cx="1872208" cy="2376264"/>
            </a:xfrm>
            <a:custGeom>
              <a:avLst/>
              <a:gdLst>
                <a:gd name="connsiteX0" fmla="*/ 1600200 w 1914525"/>
                <a:gd name="connsiteY0" fmla="*/ 0 h 1628775"/>
                <a:gd name="connsiteX1" fmla="*/ 0 w 1914525"/>
                <a:gd name="connsiteY1" fmla="*/ 1314450 h 1628775"/>
                <a:gd name="connsiteX2" fmla="*/ 1914525 w 1914525"/>
                <a:gd name="connsiteY2" fmla="*/ 1628775 h 1628775"/>
                <a:gd name="connsiteX3" fmla="*/ 1914525 w 1914525"/>
                <a:gd name="connsiteY3" fmla="*/ 1628775 h 1628775"/>
                <a:gd name="connsiteX4" fmla="*/ 1914525 w 1914525"/>
                <a:gd name="connsiteY4" fmla="*/ 1628775 h 1628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4525" h="1628775">
                  <a:moveTo>
                    <a:pt x="1600200" y="0"/>
                  </a:moveTo>
                  <a:lnTo>
                    <a:pt x="0" y="1314450"/>
                  </a:lnTo>
                  <a:lnTo>
                    <a:pt x="1914525" y="1628775"/>
                  </a:lnTo>
                  <a:lnTo>
                    <a:pt x="1914525" y="1628775"/>
                  </a:lnTo>
                  <a:lnTo>
                    <a:pt x="1914525" y="1628775"/>
                  </a:lnTo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Oblouk 52"/>
            <p:cNvSpPr/>
            <p:nvPr/>
          </p:nvSpPr>
          <p:spPr>
            <a:xfrm rot="3499737">
              <a:off x="3695005" y="2552007"/>
              <a:ext cx="1080120" cy="1080120"/>
            </a:xfrm>
            <a:prstGeom prst="arc">
              <a:avLst>
                <a:gd name="adj1" fmla="val 11580743"/>
                <a:gd name="adj2" fmla="val 18921249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75" name="Skupina 74"/>
          <p:cNvGrpSpPr/>
          <p:nvPr/>
        </p:nvGrpSpPr>
        <p:grpSpPr>
          <a:xfrm rot="12704220">
            <a:off x="3636678" y="1695805"/>
            <a:ext cx="2563906" cy="1381330"/>
            <a:chOff x="3851920" y="1628800"/>
            <a:chExt cx="2563906" cy="1381330"/>
          </a:xfrm>
        </p:grpSpPr>
        <p:sp>
          <p:nvSpPr>
            <p:cNvPr id="44" name="TextovéPole 43"/>
            <p:cNvSpPr txBox="1"/>
            <p:nvPr/>
          </p:nvSpPr>
          <p:spPr>
            <a:xfrm rot="9140409">
              <a:off x="4606141" y="2273848"/>
              <a:ext cx="504056" cy="5539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3000" b="1" dirty="0" smtClean="0">
                  <a:solidFill>
                    <a:schemeClr val="accent3">
                      <a:lumMod val="75000"/>
                    </a:schemeClr>
                  </a:solidFill>
                  <a:latin typeface="Symbol" pitchFamily="18" charset="2"/>
                </a:rPr>
                <a:t>g</a:t>
              </a:r>
              <a:endParaRPr lang="cs-CZ" sz="3000" b="1" dirty="0">
                <a:solidFill>
                  <a:schemeClr val="accent3">
                    <a:lumMod val="75000"/>
                  </a:schemeClr>
                </a:solidFill>
                <a:latin typeface="Symbol" pitchFamily="18" charset="2"/>
              </a:endParaRPr>
            </a:p>
          </p:txBody>
        </p:sp>
        <p:sp>
          <p:nvSpPr>
            <p:cNvPr id="54" name="Volný tvar 53"/>
            <p:cNvSpPr/>
            <p:nvPr/>
          </p:nvSpPr>
          <p:spPr>
            <a:xfrm rot="21399375">
              <a:off x="3851920" y="1628800"/>
              <a:ext cx="2563906" cy="1321276"/>
            </a:xfrm>
            <a:custGeom>
              <a:avLst/>
              <a:gdLst>
                <a:gd name="connsiteX0" fmla="*/ 1600200 w 1914525"/>
                <a:gd name="connsiteY0" fmla="*/ 0 h 1628775"/>
                <a:gd name="connsiteX1" fmla="*/ 0 w 1914525"/>
                <a:gd name="connsiteY1" fmla="*/ 1314450 h 1628775"/>
                <a:gd name="connsiteX2" fmla="*/ 1914525 w 1914525"/>
                <a:gd name="connsiteY2" fmla="*/ 1628775 h 1628775"/>
                <a:gd name="connsiteX3" fmla="*/ 1914525 w 1914525"/>
                <a:gd name="connsiteY3" fmla="*/ 1628775 h 1628775"/>
                <a:gd name="connsiteX4" fmla="*/ 1914525 w 1914525"/>
                <a:gd name="connsiteY4" fmla="*/ 1628775 h 1628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4525" h="1628775">
                  <a:moveTo>
                    <a:pt x="1600200" y="0"/>
                  </a:moveTo>
                  <a:lnTo>
                    <a:pt x="0" y="1314450"/>
                  </a:lnTo>
                  <a:lnTo>
                    <a:pt x="1914525" y="1628775"/>
                  </a:lnTo>
                  <a:lnTo>
                    <a:pt x="1914525" y="1628775"/>
                  </a:lnTo>
                  <a:lnTo>
                    <a:pt x="1914525" y="1628775"/>
                  </a:lnTo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Oblouk 54"/>
            <p:cNvSpPr/>
            <p:nvPr/>
          </p:nvSpPr>
          <p:spPr>
            <a:xfrm rot="6672925">
              <a:off x="4334442" y="1930010"/>
              <a:ext cx="1080120" cy="1080120"/>
            </a:xfrm>
            <a:prstGeom prst="arc">
              <a:avLst>
                <a:gd name="adj1" fmla="val 11580743"/>
                <a:gd name="adj2" fmla="val 17541401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5" name="Skupina 64"/>
          <p:cNvGrpSpPr/>
          <p:nvPr/>
        </p:nvGrpSpPr>
        <p:grpSpPr>
          <a:xfrm>
            <a:off x="5652120" y="2852936"/>
            <a:ext cx="2463053" cy="2326778"/>
            <a:chOff x="4860032" y="3212976"/>
            <a:chExt cx="2463053" cy="2326778"/>
          </a:xfrm>
        </p:grpSpPr>
        <p:sp>
          <p:nvSpPr>
            <p:cNvPr id="32" name="TextovéPole 31"/>
            <p:cNvSpPr txBox="1"/>
            <p:nvPr/>
          </p:nvSpPr>
          <p:spPr>
            <a:xfrm>
              <a:off x="5724128" y="4653136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accent2"/>
                  </a:solidFill>
                  <a:latin typeface="Symbol" pitchFamily="18" charset="2"/>
                </a:rPr>
                <a:t>d</a:t>
              </a:r>
              <a:endParaRPr lang="cs-CZ" sz="2800" b="1" dirty="0">
                <a:solidFill>
                  <a:schemeClr val="accent2"/>
                </a:solidFill>
                <a:latin typeface="Symbol" pitchFamily="18" charset="2"/>
              </a:endParaRPr>
            </a:p>
          </p:txBody>
        </p:sp>
        <p:grpSp>
          <p:nvGrpSpPr>
            <p:cNvPr id="64" name="Skupina 63"/>
            <p:cNvGrpSpPr/>
            <p:nvPr/>
          </p:nvGrpSpPr>
          <p:grpSpPr>
            <a:xfrm>
              <a:off x="4860032" y="3212976"/>
              <a:ext cx="2463053" cy="2326778"/>
              <a:chOff x="4496572" y="3825628"/>
              <a:chExt cx="2463053" cy="2326778"/>
            </a:xfrm>
          </p:grpSpPr>
          <p:sp>
            <p:nvSpPr>
              <p:cNvPr id="61" name="Volný tvar 60"/>
              <p:cNvSpPr/>
              <p:nvPr/>
            </p:nvSpPr>
            <p:spPr>
              <a:xfrm rot="19782776">
                <a:off x="4496572" y="3825628"/>
                <a:ext cx="2463053" cy="2234042"/>
              </a:xfrm>
              <a:custGeom>
                <a:avLst/>
                <a:gdLst>
                  <a:gd name="connsiteX0" fmla="*/ 1600200 w 1914525"/>
                  <a:gd name="connsiteY0" fmla="*/ 0 h 1628775"/>
                  <a:gd name="connsiteX1" fmla="*/ 0 w 1914525"/>
                  <a:gd name="connsiteY1" fmla="*/ 1314450 h 1628775"/>
                  <a:gd name="connsiteX2" fmla="*/ 1914525 w 1914525"/>
                  <a:gd name="connsiteY2" fmla="*/ 1628775 h 1628775"/>
                  <a:gd name="connsiteX3" fmla="*/ 1914525 w 1914525"/>
                  <a:gd name="connsiteY3" fmla="*/ 1628775 h 1628775"/>
                  <a:gd name="connsiteX4" fmla="*/ 1914525 w 1914525"/>
                  <a:gd name="connsiteY4" fmla="*/ 1628775 h 1628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14525" h="1628775">
                    <a:moveTo>
                      <a:pt x="1600200" y="0"/>
                    </a:moveTo>
                    <a:lnTo>
                      <a:pt x="0" y="1314450"/>
                    </a:lnTo>
                    <a:lnTo>
                      <a:pt x="1914525" y="1628775"/>
                    </a:lnTo>
                    <a:lnTo>
                      <a:pt x="1914525" y="1628775"/>
                    </a:lnTo>
                    <a:lnTo>
                      <a:pt x="1914525" y="1628775"/>
                    </a:lnTo>
                  </a:path>
                </a:pathLst>
              </a:cu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3" name="Oblouk 62"/>
              <p:cNvSpPr/>
              <p:nvPr/>
            </p:nvSpPr>
            <p:spPr>
              <a:xfrm rot="3499737">
                <a:off x="4991150" y="5072286"/>
                <a:ext cx="1080120" cy="1080120"/>
              </a:xfrm>
              <a:prstGeom prst="arc">
                <a:avLst>
                  <a:gd name="adj1" fmla="val 11580743"/>
                  <a:gd name="adj2" fmla="val 18921249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70" name="TextovéPole 69"/>
          <p:cNvSpPr txBox="1"/>
          <p:nvPr/>
        </p:nvSpPr>
        <p:spPr>
          <a:xfrm>
            <a:off x="611560" y="2852936"/>
            <a:ext cx="122413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alfa</a:t>
            </a:r>
            <a:endParaRPr lang="cs-CZ" sz="3200" baseline="300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2195736" y="5445224"/>
            <a:ext cx="122413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beta</a:t>
            </a:r>
            <a:endParaRPr lang="cs-CZ" sz="3200" baseline="300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4257150" y="2780929"/>
            <a:ext cx="172819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gamma</a:t>
            </a:r>
            <a:endParaRPr lang="cs-CZ" sz="3200" baseline="30000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6372200" y="5157192"/>
            <a:ext cx="122413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accent2"/>
                </a:solidFill>
                <a:latin typeface="Comic Sans MS" pitchFamily="66" charset="0"/>
              </a:rPr>
              <a:t>delta</a:t>
            </a:r>
            <a:endParaRPr lang="cs-CZ" sz="3200" baseline="300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ený obdélník 37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2987824" y="1772816"/>
            <a:ext cx="122413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5°</a:t>
            </a:r>
            <a:endParaRPr lang="cs-CZ" sz="24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827584" y="188640"/>
            <a:ext cx="7632848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Velikost úhlů udáváme ve stupních.</a:t>
            </a:r>
          </a:p>
        </p:txBody>
      </p:sp>
      <p:grpSp>
        <p:nvGrpSpPr>
          <p:cNvPr id="30" name="Skupina 29"/>
          <p:cNvGrpSpPr/>
          <p:nvPr/>
        </p:nvGrpSpPr>
        <p:grpSpPr>
          <a:xfrm>
            <a:off x="1115616" y="1916832"/>
            <a:ext cx="2448272" cy="216024"/>
            <a:chOff x="827584" y="2276872"/>
            <a:chExt cx="2448272" cy="216024"/>
          </a:xfrm>
        </p:grpSpPr>
        <p:cxnSp>
          <p:nvCxnSpPr>
            <p:cNvPr id="11" name="Přímá spojovací čára 10"/>
            <p:cNvCxnSpPr/>
            <p:nvPr/>
          </p:nvCxnSpPr>
          <p:spPr>
            <a:xfrm>
              <a:off x="827584" y="2492896"/>
              <a:ext cx="244827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flipV="1">
              <a:off x="857080" y="2276872"/>
              <a:ext cx="2202752" cy="2096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Oblouk 52"/>
          <p:cNvSpPr/>
          <p:nvPr/>
        </p:nvSpPr>
        <p:spPr>
          <a:xfrm rot="4623183">
            <a:off x="4106653" y="2281935"/>
            <a:ext cx="1078485" cy="1155904"/>
          </a:xfrm>
          <a:prstGeom prst="arc">
            <a:avLst>
              <a:gd name="adj1" fmla="val 12782871"/>
              <a:gd name="adj2" fmla="val 17900786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1" name="Skupina 20"/>
          <p:cNvGrpSpPr/>
          <p:nvPr/>
        </p:nvGrpSpPr>
        <p:grpSpPr>
          <a:xfrm>
            <a:off x="4105836" y="1268760"/>
            <a:ext cx="2117728" cy="1757688"/>
            <a:chOff x="5190576" y="2204864"/>
            <a:chExt cx="2117728" cy="1757688"/>
          </a:xfrm>
        </p:grpSpPr>
        <p:cxnSp>
          <p:nvCxnSpPr>
            <p:cNvPr id="14" name="Přímá spojovací čára 13"/>
            <p:cNvCxnSpPr/>
            <p:nvPr/>
          </p:nvCxnSpPr>
          <p:spPr>
            <a:xfrm flipV="1">
              <a:off x="5190576" y="3933056"/>
              <a:ext cx="2117728" cy="2949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ovací čára 14"/>
            <p:cNvCxnSpPr/>
            <p:nvPr/>
          </p:nvCxnSpPr>
          <p:spPr>
            <a:xfrm flipV="1">
              <a:off x="5220072" y="2204864"/>
              <a:ext cx="1800200" cy="17513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ovéPole 33"/>
          <p:cNvSpPr txBox="1"/>
          <p:nvPr/>
        </p:nvSpPr>
        <p:spPr>
          <a:xfrm>
            <a:off x="5257964" y="1988840"/>
            <a:ext cx="1080120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45°</a:t>
            </a:r>
            <a:endParaRPr lang="cs-CZ" sz="24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 flipV="1">
            <a:off x="1177738" y="5013176"/>
            <a:ext cx="2448272" cy="294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H="1" flipV="1">
            <a:off x="1163449" y="2780928"/>
            <a:ext cx="29496" cy="22553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1883529" y="4293096"/>
            <a:ext cx="122413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90°</a:t>
            </a:r>
            <a:endParaRPr lang="cs-CZ" sz="24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Oblouk 35"/>
          <p:cNvSpPr/>
          <p:nvPr/>
        </p:nvSpPr>
        <p:spPr>
          <a:xfrm rot="3569462">
            <a:off x="851436" y="4452845"/>
            <a:ext cx="928940" cy="976644"/>
          </a:xfrm>
          <a:prstGeom prst="arc">
            <a:avLst>
              <a:gd name="adj1" fmla="val 11580743"/>
              <a:gd name="adj2" fmla="val 1869119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Elipsa 36"/>
          <p:cNvSpPr/>
          <p:nvPr/>
        </p:nvSpPr>
        <p:spPr>
          <a:xfrm flipH="1">
            <a:off x="1436625" y="4768008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6876256" y="3789040"/>
            <a:ext cx="122413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180°</a:t>
            </a:r>
            <a:endParaRPr lang="cs-CZ" sz="24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40" name="Přímá spojovací čára 39"/>
          <p:cNvCxnSpPr/>
          <p:nvPr/>
        </p:nvCxnSpPr>
        <p:spPr>
          <a:xfrm>
            <a:off x="5292080" y="4725144"/>
            <a:ext cx="29523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louk 44"/>
          <p:cNvSpPr/>
          <p:nvPr/>
        </p:nvSpPr>
        <p:spPr>
          <a:xfrm rot="16487309">
            <a:off x="6084168" y="4105648"/>
            <a:ext cx="1224136" cy="1224136"/>
          </a:xfrm>
          <a:prstGeom prst="arc">
            <a:avLst>
              <a:gd name="adj1" fmla="val 15879357"/>
              <a:gd name="adj2" fmla="val 5147467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Přímá spojovací čára 45"/>
          <p:cNvCxnSpPr/>
          <p:nvPr/>
        </p:nvCxnSpPr>
        <p:spPr>
          <a:xfrm flipH="1" flipV="1">
            <a:off x="6694136" y="4653715"/>
            <a:ext cx="8384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00" name="Picture 4" descr="C:\Users\PC3\AppData\Local\Microsoft\Windows\Temporary Internet Files\Content.IE5\U6H3PKKA\MC9003404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5229200"/>
            <a:ext cx="1874520" cy="1323137"/>
          </a:xfrm>
          <a:prstGeom prst="rect">
            <a:avLst/>
          </a:prstGeom>
          <a:noFill/>
        </p:spPr>
      </p:pic>
      <p:sp>
        <p:nvSpPr>
          <p:cNvPr id="23" name="Oblouk 22"/>
          <p:cNvSpPr/>
          <p:nvPr/>
        </p:nvSpPr>
        <p:spPr>
          <a:xfrm rot="5720928">
            <a:off x="1778140" y="1569610"/>
            <a:ext cx="1078485" cy="1155904"/>
          </a:xfrm>
          <a:prstGeom prst="arc">
            <a:avLst>
              <a:gd name="adj1" fmla="val 14778066"/>
              <a:gd name="adj2" fmla="val 1571193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3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16632"/>
            <a:ext cx="7632848" cy="523220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Velikost úhlů měříme úhloměrem.</a:t>
            </a:r>
          </a:p>
        </p:txBody>
      </p:sp>
      <p:grpSp>
        <p:nvGrpSpPr>
          <p:cNvPr id="3" name="Skupina 56"/>
          <p:cNvGrpSpPr/>
          <p:nvPr/>
        </p:nvGrpSpPr>
        <p:grpSpPr>
          <a:xfrm rot="1958983">
            <a:off x="2621352" y="4244464"/>
            <a:ext cx="1072045" cy="929174"/>
            <a:chOff x="3478508" y="2796721"/>
            <a:chExt cx="1080120" cy="1080120"/>
          </a:xfrm>
        </p:grpSpPr>
        <p:sp>
          <p:nvSpPr>
            <p:cNvPr id="29" name="TextovéPole 28"/>
            <p:cNvSpPr txBox="1"/>
            <p:nvPr/>
          </p:nvSpPr>
          <p:spPr>
            <a:xfrm rot="19641017">
              <a:off x="3827013" y="2886041"/>
              <a:ext cx="50405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  <p:sp>
          <p:nvSpPr>
            <p:cNvPr id="53" name="Oblouk 52"/>
            <p:cNvSpPr/>
            <p:nvPr/>
          </p:nvSpPr>
          <p:spPr>
            <a:xfrm rot="3499737">
              <a:off x="3478508" y="2796721"/>
              <a:ext cx="1080120" cy="1080120"/>
            </a:xfrm>
            <a:prstGeom prst="arc">
              <a:avLst>
                <a:gd name="adj1" fmla="val 11580743"/>
                <a:gd name="adj2" fmla="val 18019631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18" name="Přímá spojovací čára 17"/>
          <p:cNvCxnSpPr/>
          <p:nvPr/>
        </p:nvCxnSpPr>
        <p:spPr>
          <a:xfrm>
            <a:off x="2642074" y="4984034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V="1">
            <a:off x="2651949" y="2871987"/>
            <a:ext cx="1756984" cy="211136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2411760" y="980728"/>
            <a:ext cx="6408712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Úhloměr má dvě stupnice =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&gt;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použijeme tu, která má 0 na jednom z ramen.</a:t>
            </a:r>
            <a:endParaRPr lang="cs-CZ" sz="24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339752" y="5229200"/>
            <a:ext cx="6480720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Přečteme na této stupnici hodnotu, kterou protíná druhé rameno. </a:t>
            </a:r>
          </a:p>
        </p:txBody>
      </p:sp>
      <p:cxnSp>
        <p:nvCxnSpPr>
          <p:cNvPr id="30" name="Přímá spojovací šipka 29"/>
          <p:cNvCxnSpPr/>
          <p:nvPr/>
        </p:nvCxnSpPr>
        <p:spPr>
          <a:xfrm flipH="1">
            <a:off x="4427984" y="1988840"/>
            <a:ext cx="1368152" cy="2736304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ipsa 43"/>
          <p:cNvSpPr/>
          <p:nvPr/>
        </p:nvSpPr>
        <p:spPr>
          <a:xfrm>
            <a:off x="4067944" y="4797152"/>
            <a:ext cx="360040" cy="36004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Elipsa 44"/>
          <p:cNvSpPr/>
          <p:nvPr/>
        </p:nvSpPr>
        <p:spPr>
          <a:xfrm>
            <a:off x="3521024" y="3558160"/>
            <a:ext cx="360040" cy="36004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ovací šipka 47"/>
          <p:cNvCxnSpPr/>
          <p:nvPr/>
        </p:nvCxnSpPr>
        <p:spPr>
          <a:xfrm flipH="1" flipV="1">
            <a:off x="3923928" y="3861048"/>
            <a:ext cx="1800200" cy="1224136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C:\Users\PC3\AppData\Local\Microsoft\Windows\Temporary Internet Files\Content.IE5\PANVP2HF\MC9002506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276872"/>
            <a:ext cx="1917275" cy="1800200"/>
          </a:xfrm>
          <a:prstGeom prst="rect">
            <a:avLst/>
          </a:prstGeom>
          <a:noFill/>
        </p:spPr>
      </p:pic>
      <p:sp>
        <p:nvSpPr>
          <p:cNvPr id="57" name="TextovéPole 56"/>
          <p:cNvSpPr txBox="1"/>
          <p:nvPr/>
        </p:nvSpPr>
        <p:spPr>
          <a:xfrm>
            <a:off x="2627784" y="6021288"/>
            <a:ext cx="6120680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=</a:t>
            </a:r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&gt;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 velikost úhlu je 50°</a:t>
            </a:r>
            <a:endParaRPr lang="cs-CZ" sz="24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Oblouk 18"/>
          <p:cNvSpPr/>
          <p:nvPr/>
        </p:nvSpPr>
        <p:spPr>
          <a:xfrm rot="20383055">
            <a:off x="3479623" y="3813410"/>
            <a:ext cx="673681" cy="1296144"/>
          </a:xfrm>
          <a:prstGeom prst="arc">
            <a:avLst>
              <a:gd name="adj1" fmla="val 17306720"/>
              <a:gd name="adj2" fmla="val 3753069"/>
            </a:avLst>
          </a:prstGeom>
          <a:ln w="31750">
            <a:solidFill>
              <a:schemeClr val="accent2">
                <a:lumMod val="75000"/>
              </a:schemeClr>
            </a:solidFill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482 L 0.01962 0.319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44" grpId="0" animBg="1"/>
      <p:bldP spid="45" grpId="0" animBg="1"/>
      <p:bldP spid="5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Zaoblený obdélník 35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24" name="Picture 4" descr="File:Protractor Rapporteur Degree 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276872"/>
            <a:ext cx="4248472" cy="2246380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827584" y="188640"/>
            <a:ext cx="763284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Zkus odhadnout velikost úhlu. Pak přečti velikost na úhloměru.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779912" y="3789040"/>
            <a:ext cx="50028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  <a:latin typeface="Symbol" pitchFamily="18" charset="2"/>
              </a:rPr>
              <a:t>a</a:t>
            </a:r>
            <a:endParaRPr lang="cs-CZ" sz="2800" b="1" dirty="0">
              <a:solidFill>
                <a:schemeClr val="tx2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3" name="Oblouk 52"/>
          <p:cNvSpPr/>
          <p:nvPr/>
        </p:nvSpPr>
        <p:spPr>
          <a:xfrm rot="4517252">
            <a:off x="3246410" y="3696745"/>
            <a:ext cx="1082737" cy="1072045"/>
          </a:xfrm>
          <a:prstGeom prst="arc">
            <a:avLst>
              <a:gd name="adj1" fmla="val 11309738"/>
              <a:gd name="adj2" fmla="val 18193048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/>
          <p:nvPr/>
        </p:nvCxnSpPr>
        <p:spPr>
          <a:xfrm>
            <a:off x="3482005" y="4407970"/>
            <a:ext cx="2304256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V="1">
            <a:off x="3491880" y="1916832"/>
            <a:ext cx="864096" cy="249045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1115616" y="5157192"/>
            <a:ext cx="6120680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Velikost úhlu je ……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30723" name="Picture 3" descr="C:\Users\PC3\AppData\Local\Microsoft\Windows\Temporary Internet Files\Content.IE5\PANVP2HF\MC9002339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5373216"/>
            <a:ext cx="1512168" cy="1231240"/>
          </a:xfrm>
          <a:prstGeom prst="rect">
            <a:avLst/>
          </a:prstGeom>
          <a:noFill/>
        </p:spPr>
      </p:pic>
      <p:sp>
        <p:nvSpPr>
          <p:cNvPr id="22" name="TextovéPole 21"/>
          <p:cNvSpPr txBox="1"/>
          <p:nvPr/>
        </p:nvSpPr>
        <p:spPr>
          <a:xfrm>
            <a:off x="5508104" y="5158933"/>
            <a:ext cx="1224136" cy="6463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70°</a:t>
            </a:r>
            <a:endParaRPr lang="cs-CZ" sz="36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8"/>
          <p:cNvSpPr txBox="1">
            <a:spLocks noChangeArrowheads="1"/>
          </p:cNvSpPr>
          <p:nvPr/>
        </p:nvSpPr>
        <p:spPr bwMode="auto">
          <a:xfrm>
            <a:off x="468313" y="6237288"/>
            <a:ext cx="712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12514</TotalTime>
  <Words>591</Words>
  <Application>Microsoft Office PowerPoint</Application>
  <PresentationFormat>Předvádění na obrazovce (4:3)</PresentationFormat>
  <Paragraphs>176</Paragraphs>
  <Slides>23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322</cp:revision>
  <dcterms:created xsi:type="dcterms:W3CDTF">2012-09-23T08:27:50Z</dcterms:created>
  <dcterms:modified xsi:type="dcterms:W3CDTF">2014-01-22T18:24:16Z</dcterms:modified>
</cp:coreProperties>
</file>