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6"/>
  </p:notesMasterIdLst>
  <p:sldIdLst>
    <p:sldId id="296" r:id="rId2"/>
    <p:sldId id="297" r:id="rId3"/>
    <p:sldId id="283" r:id="rId4"/>
    <p:sldId id="282" r:id="rId5"/>
    <p:sldId id="279" r:id="rId6"/>
    <p:sldId id="289" r:id="rId7"/>
    <p:sldId id="290" r:id="rId8"/>
    <p:sldId id="292" r:id="rId9"/>
    <p:sldId id="291" r:id="rId10"/>
    <p:sldId id="295" r:id="rId11"/>
    <p:sldId id="293" r:id="rId12"/>
    <p:sldId id="287" r:id="rId13"/>
    <p:sldId id="288" r:id="rId14"/>
    <p:sldId id="29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CB74"/>
    <a:srgbClr val="7BD7BB"/>
    <a:srgbClr val="4DEE32"/>
    <a:srgbClr val="FFC50D"/>
    <a:srgbClr val="55CBA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F0B02-A747-4C62-80C6-6652E5ACF1D5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AC612-C3C1-4369-8867-84C613F7101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E9FF0FA-0182-47A8-BE98-CB542B03A162}" type="datetimeFigureOut">
              <a:rPr lang="cs-CZ" smtClean="0"/>
              <a:pPr/>
              <a:t>12.5.2014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dorovný svitek 6"/>
          <p:cNvSpPr/>
          <p:nvPr/>
        </p:nvSpPr>
        <p:spPr>
          <a:xfrm>
            <a:off x="755576" y="3140968"/>
            <a:ext cx="2664296" cy="1872208"/>
          </a:xfrm>
          <a:prstGeom prst="horizontalScroll">
            <a:avLst/>
          </a:prstGeom>
          <a:solidFill>
            <a:srgbClr val="7BD7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dorovný svitek 7"/>
          <p:cNvSpPr/>
          <p:nvPr/>
        </p:nvSpPr>
        <p:spPr>
          <a:xfrm>
            <a:off x="4211960" y="3140968"/>
            <a:ext cx="4680520" cy="1152128"/>
          </a:xfrm>
          <a:prstGeom prst="horizontalScroll">
            <a:avLst/>
          </a:prstGeom>
          <a:solidFill>
            <a:srgbClr val="55CB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se zakulaceným rohem na stejné straně 10"/>
          <p:cNvSpPr/>
          <p:nvPr/>
        </p:nvSpPr>
        <p:spPr>
          <a:xfrm>
            <a:off x="4572000" y="2348880"/>
            <a:ext cx="3888432" cy="720080"/>
          </a:xfrm>
          <a:prstGeom prst="round2Same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se zakulaceným rohem na stejné straně 9"/>
          <p:cNvSpPr/>
          <p:nvPr/>
        </p:nvSpPr>
        <p:spPr>
          <a:xfrm>
            <a:off x="611560" y="2348880"/>
            <a:ext cx="3312368" cy="720080"/>
          </a:xfrm>
          <a:prstGeom prst="round2Same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</a:t>
            </a:r>
            <a:r>
              <a:rPr lang="cs-CZ" sz="5400" dirty="0" smtClean="0">
                <a:latin typeface="Arial" pitchFamily="34" charset="0"/>
                <a:cs typeface="Arial" pitchFamily="34" charset="0"/>
              </a:rPr>
              <a:t>MINULÝ ČAS</a:t>
            </a:r>
            <a:endParaRPr lang="cs-CZ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09600" y="2276872"/>
            <a:ext cx="3886200" cy="266429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příčestí minulého</a:t>
            </a:r>
          </a:p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-l, -la, -</a:t>
            </a:r>
            <a:r>
              <a:rPr lang="cs-CZ" sz="4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lo</a:t>
            </a:r>
            <a:endParaRPr lang="cs-CZ" sz="40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-li, -</a:t>
            </a:r>
            <a:r>
              <a:rPr lang="cs-CZ" sz="4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ly</a:t>
            </a:r>
            <a:r>
              <a:rPr lang="cs-CZ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-la</a:t>
            </a:r>
          </a:p>
          <a:p>
            <a:pPr>
              <a:buNone/>
            </a:pPr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067944" y="2276872"/>
            <a:ext cx="4824536" cy="2016224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+  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pomocného slovesa</a:t>
            </a:r>
          </a:p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jsem, jsi, jsme, jste</a:t>
            </a:r>
            <a:endParaRPr lang="cs-CZ" sz="4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628800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tvary minulého času jsou složeny z: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láček 12"/>
          <p:cNvSpPr/>
          <p:nvPr/>
        </p:nvSpPr>
        <p:spPr>
          <a:xfrm>
            <a:off x="4067944" y="4077072"/>
            <a:ext cx="4248472" cy="2592288"/>
          </a:xfrm>
          <a:prstGeom prst="cloudCallout">
            <a:avLst>
              <a:gd name="adj1" fmla="val -71788"/>
              <a:gd name="adj2" fmla="val 19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Zvratná slovesa</a:t>
            </a:r>
          </a:p>
          <a:p>
            <a:pPr algn="ctr"/>
            <a:r>
              <a:rPr lang="cs-CZ" sz="2800" dirty="0" smtClean="0">
                <a:latin typeface="Arial" pitchFamily="34" charset="0"/>
                <a:cs typeface="Arial" pitchFamily="34" charset="0"/>
              </a:rPr>
              <a:t>ve 2. os. č.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cs-CZ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příčestí minulé </a:t>
            </a:r>
          </a:p>
          <a:p>
            <a:pPr algn="ctr"/>
            <a:r>
              <a:rPr lang="cs-CZ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ses, sis</a:t>
            </a:r>
            <a:endParaRPr lang="cs-CZ" sz="3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PC4\AppData\Local\Microsoft\Windows\Temporary Internet Files\Content.IE5\TZN0DDWF\MC9003294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83591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83237E-6 L 0.21164 0.7708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3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0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Tvary sloves v minulém čase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83568" y="1700808"/>
          <a:ext cx="7992888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6104"/>
                <a:gridCol w="1080120"/>
                <a:gridCol w="2952328"/>
                <a:gridCol w="3024336"/>
              </a:tblGrid>
              <a:tr h="370840">
                <a:tc>
                  <a:txBody>
                    <a:bodyPr/>
                    <a:lstStyle/>
                    <a:p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plavat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koupat se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cs-CZ" sz="24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č.</a:t>
                      </a:r>
                      <a:r>
                        <a:rPr lang="cs-CZ" sz="2400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2400" dirty="0" err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24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cs-CZ" sz="24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plaval jsem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koupal jsem 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plaval jsi,</a:t>
                      </a:r>
                      <a:r>
                        <a:rPr lang="cs-CZ" sz="3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plavals</a:t>
                      </a:r>
                      <a:endParaRPr lang="cs-CZ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koupal ses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plaval (a, o)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koupal (a, o) 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cs-CZ" sz="2400" dirty="0" err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č.mn</a:t>
                      </a:r>
                      <a:r>
                        <a:rPr lang="cs-CZ" sz="24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cs-CZ" sz="24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plavali jsme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koupali jsme 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plavali jste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koupali jste</a:t>
                      </a:r>
                      <a:r>
                        <a:rPr lang="cs-CZ" sz="3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plavali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koupali 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2699792" y="2276872"/>
            <a:ext cx="2952328" cy="345638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652120" y="2276872"/>
            <a:ext cx="3024336" cy="345638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52" name="Picture 4" descr="C:\Users\PC4\AppData\Local\Microsoft\Windows\Temporary Internet Files\Content.IE5\FLMSY49N\MC9003515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924944"/>
            <a:ext cx="2016224" cy="1749074"/>
          </a:xfrm>
          <a:prstGeom prst="rect">
            <a:avLst/>
          </a:prstGeom>
          <a:noFill/>
        </p:spPr>
      </p:pic>
      <p:pic>
        <p:nvPicPr>
          <p:cNvPr id="2055" name="Picture 7" descr="C:\Users\PC4\AppData\Local\Microsoft\Windows\Temporary Internet Files\Content.IE5\TZN0DDWF\MC90036164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140968"/>
            <a:ext cx="1466884" cy="13690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Tvary slovesa  BÝT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99592" y="1844824"/>
          <a:ext cx="7272808" cy="3992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80120"/>
                <a:gridCol w="2232248"/>
                <a:gridCol w="2088232"/>
                <a:gridCol w="1872208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MINULÉ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PŘÍTOMNÉ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BUDOUCÍ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byl(a) jsem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sem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budu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byl(a) jsi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si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budeš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byl</a:t>
                      </a:r>
                      <a:r>
                        <a:rPr lang="cs-CZ" sz="3200" baseline="0" dirty="0" smtClean="0">
                          <a:latin typeface="Arial" pitchFamily="34" charset="0"/>
                          <a:cs typeface="Arial" pitchFamily="34" charset="0"/>
                        </a:rPr>
                        <a:t> (a, o)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byli</a:t>
                      </a:r>
                      <a:r>
                        <a:rPr lang="cs-CZ" sz="3200" baseline="0" dirty="0" smtClean="0">
                          <a:latin typeface="Arial" pitchFamily="34" charset="0"/>
                          <a:cs typeface="Arial" pitchFamily="34" charset="0"/>
                        </a:rPr>
                        <a:t> jsme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sme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budeme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byli jste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ste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budete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byli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sou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budou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2051720" y="2420888"/>
            <a:ext cx="6048672" cy="5040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051720" y="4149080"/>
            <a:ext cx="6048672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051720" y="2996952"/>
            <a:ext cx="6048672" cy="5040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2051720" y="3573016"/>
            <a:ext cx="6048672" cy="5040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2051720" y="4725144"/>
            <a:ext cx="6048672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2051720" y="5301208"/>
            <a:ext cx="6048672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Doplň tvary slovesa  PSÁT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83568" y="1844824"/>
          <a:ext cx="8064896" cy="3992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60140"/>
                <a:gridCol w="2124236"/>
                <a:gridCol w="2088232"/>
                <a:gridCol w="2592288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MINULÉ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PŘÍTOMNÉ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BUDOUCÍ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psal jsem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píši (u)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budu psát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psal jsi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píšeš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budeš psát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psal</a:t>
                      </a:r>
                      <a:r>
                        <a:rPr lang="cs-CZ" sz="3200" baseline="0" dirty="0" smtClean="0">
                          <a:latin typeface="Arial" pitchFamily="34" charset="0"/>
                          <a:cs typeface="Arial" pitchFamily="34" charset="0"/>
                        </a:rPr>
                        <a:t> (a, o)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píše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bude psát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psali</a:t>
                      </a:r>
                      <a:r>
                        <a:rPr lang="cs-CZ" sz="3200" baseline="0" dirty="0" smtClean="0">
                          <a:latin typeface="Arial" pitchFamily="34" charset="0"/>
                          <a:cs typeface="Arial" pitchFamily="34" charset="0"/>
                        </a:rPr>
                        <a:t> jsme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píšeme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budeme psát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psali jste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píšete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budete psát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psali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píší (</a:t>
                      </a:r>
                      <a:r>
                        <a:rPr lang="cs-CZ" sz="3200" dirty="0" err="1" smtClean="0"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budou psát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7" name="Picture 3" descr="C:\Users\PC4\AppData\Local\Microsoft\Windows\Temporary Internet Files\Content.IE5\RT52BWQG\MM90028667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260648"/>
            <a:ext cx="1143000" cy="990600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1979712" y="2492896"/>
            <a:ext cx="2016224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051720" y="3068960"/>
            <a:ext cx="1944216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1979712" y="3573016"/>
            <a:ext cx="2016224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4139952" y="3573016"/>
            <a:ext cx="1944216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4139952" y="2996952"/>
            <a:ext cx="1944216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4139952" y="2420888"/>
            <a:ext cx="1944216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6372200" y="3573016"/>
            <a:ext cx="2232248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6300192" y="2996952"/>
            <a:ext cx="2232248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6300192" y="2420888"/>
            <a:ext cx="2304256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4139952" y="5301208"/>
            <a:ext cx="1944216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2051720" y="5301208"/>
            <a:ext cx="1944216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1979712" y="4725144"/>
            <a:ext cx="1944216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2051720" y="4149080"/>
            <a:ext cx="1872208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4139952" y="4725144"/>
            <a:ext cx="1944216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4211960" y="4149080"/>
            <a:ext cx="1872208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6372200" y="5301208"/>
            <a:ext cx="2232248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6228184" y="4725144"/>
            <a:ext cx="2376264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6300192" y="4149080"/>
            <a:ext cx="2304256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" dur="1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6" dur="1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1" dur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6" dur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1" dur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6" dur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1" dur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6" dur="1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51" dur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56" dur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1" dur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6" dur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1" dur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6" dur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81" dur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86" dur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91" dur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3568" y="2553289"/>
            <a:ext cx="813690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HOŠNOVÁ, E. a kol. Český jazyk 4 pro základní školy. 1.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2009. ISBN 978-80-7235-423-8.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142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–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144.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STYBLÍK, V. a kol. Český jazyk pro 4. ročník základní školy. 2.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2004. ISBN 80-7235-262-8.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88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-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94. 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Časování sloves 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VY_32_INOVACE_37.17.PLA.CJ.4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31. 03. 2014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1403648" y="3068960"/>
            <a:ext cx="7123113" cy="1673225"/>
          </a:xfrm>
        </p:spPr>
        <p:txBody>
          <a:bodyPr>
            <a:noAutofit/>
          </a:bodyPr>
          <a:lstStyle/>
          <a:p>
            <a:r>
              <a:rPr lang="cs-CZ" sz="6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sz="6600" b="1" dirty="0" smtClean="0">
                <a:latin typeface="Arial Black" pitchFamily="34" charset="0"/>
                <a:cs typeface="Arial" pitchFamily="34" charset="0"/>
              </a:rPr>
              <a:t>ČASOVÁNÍ       </a:t>
            </a:r>
          </a:p>
          <a:p>
            <a:r>
              <a:rPr lang="cs-CZ" sz="6600" b="1" dirty="0" smtClean="0">
                <a:latin typeface="Arial Black" pitchFamily="34" charset="0"/>
                <a:cs typeface="Arial" pitchFamily="34" charset="0"/>
              </a:rPr>
              <a:t>     SLOVES</a:t>
            </a:r>
            <a:endParaRPr lang="cs-CZ" sz="6600" b="1" dirty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</a:t>
            </a:r>
            <a:r>
              <a:rPr lang="cs-CZ" sz="5400" dirty="0" smtClean="0">
                <a:latin typeface="Arial" pitchFamily="34" charset="0"/>
                <a:cs typeface="Arial" pitchFamily="34" charset="0"/>
              </a:rPr>
              <a:t>Tvary sloves</a:t>
            </a:r>
            <a:endParaRPr lang="cs-CZ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609600" y="2348880"/>
            <a:ext cx="4322440" cy="432048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spal, čteme 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hraje si, učíme se</a:t>
            </a: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zaléval, uklízeli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budeme si hrát</a:t>
            </a: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5076056" y="2348879"/>
            <a:ext cx="3888432" cy="4320481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prosil jsem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nebudu lhát</a:t>
            </a: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hrát, učit se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malovat si, mýt</a:t>
            </a: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hnutý roh 5"/>
          <p:cNvSpPr/>
          <p:nvPr/>
        </p:nvSpPr>
        <p:spPr>
          <a:xfrm>
            <a:off x="1259632" y="1628800"/>
            <a:ext cx="2592288" cy="720080"/>
          </a:xfrm>
          <a:prstGeom prst="foldedCorne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jednoduché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hnutý roh 6"/>
          <p:cNvSpPr/>
          <p:nvPr/>
        </p:nvSpPr>
        <p:spPr>
          <a:xfrm>
            <a:off x="5796136" y="1628800"/>
            <a:ext cx="1872208" cy="720080"/>
          </a:xfrm>
          <a:prstGeom prst="foldedCorne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složené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hnutý roh 7"/>
          <p:cNvSpPr/>
          <p:nvPr/>
        </p:nvSpPr>
        <p:spPr>
          <a:xfrm>
            <a:off x="1619672" y="4005064"/>
            <a:ext cx="1656184" cy="720080"/>
          </a:xfrm>
          <a:prstGeom prst="foldedCorne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určité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hnutý roh 8"/>
          <p:cNvSpPr/>
          <p:nvPr/>
        </p:nvSpPr>
        <p:spPr>
          <a:xfrm>
            <a:off x="5796136" y="3933056"/>
            <a:ext cx="1944216" cy="720080"/>
          </a:xfrm>
          <a:prstGeom prst="foldedCorne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neurčité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8394136" cy="5112568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         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Slovesa svými tvary vyjadřují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minulost         přítomnost        budoucnost</a:t>
            </a:r>
          </a:p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děj se stal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cs-CZ" sz="32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děj probíhá       děj se stane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8" name="Rámeček 7"/>
          <p:cNvSpPr/>
          <p:nvPr/>
        </p:nvSpPr>
        <p:spPr>
          <a:xfrm>
            <a:off x="3059832" y="2348880"/>
            <a:ext cx="2376264" cy="86409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Rámeček 8"/>
          <p:cNvSpPr/>
          <p:nvPr/>
        </p:nvSpPr>
        <p:spPr>
          <a:xfrm>
            <a:off x="539552" y="2348880"/>
            <a:ext cx="1944216" cy="864096"/>
          </a:xfrm>
          <a:prstGeom prst="fram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0" name="Rámeček 9"/>
          <p:cNvSpPr/>
          <p:nvPr/>
        </p:nvSpPr>
        <p:spPr>
          <a:xfrm>
            <a:off x="5868144" y="2348880"/>
            <a:ext cx="2520280" cy="864096"/>
          </a:xfrm>
          <a:prstGeom prst="fra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3" name="Obdélník se zakulaceným rohem na stejné straně 12"/>
          <p:cNvSpPr/>
          <p:nvPr/>
        </p:nvSpPr>
        <p:spPr>
          <a:xfrm>
            <a:off x="3059832" y="5157192"/>
            <a:ext cx="2448272" cy="129614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PŘÍTOMNÝ</a:t>
            </a: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čas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élník se zakulaceným rohem na stejné straně 13"/>
          <p:cNvSpPr/>
          <p:nvPr/>
        </p:nvSpPr>
        <p:spPr>
          <a:xfrm>
            <a:off x="6012160" y="5157192"/>
            <a:ext cx="2232248" cy="1296144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BUDOUCÍ</a:t>
            </a: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čas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élník se zakulaceným rohem na stejné straně 14"/>
          <p:cNvSpPr/>
          <p:nvPr/>
        </p:nvSpPr>
        <p:spPr>
          <a:xfrm>
            <a:off x="539552" y="5157192"/>
            <a:ext cx="2016224" cy="1296144"/>
          </a:xfrm>
          <a:prstGeom prst="round2Same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MINULÝ</a:t>
            </a: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čas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Šipka doprava se zářezem 18"/>
          <p:cNvSpPr/>
          <p:nvPr/>
        </p:nvSpPr>
        <p:spPr>
          <a:xfrm rot="5400000">
            <a:off x="3923928" y="4077072"/>
            <a:ext cx="936104" cy="5040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Šipka doprava se zářezem 19"/>
          <p:cNvSpPr/>
          <p:nvPr/>
        </p:nvSpPr>
        <p:spPr>
          <a:xfrm rot="5400000">
            <a:off x="6732240" y="4077072"/>
            <a:ext cx="936104" cy="504056"/>
          </a:xfrm>
          <a:prstGeom prst="notched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Šipka doprava se zářezem 20"/>
          <p:cNvSpPr/>
          <p:nvPr/>
        </p:nvSpPr>
        <p:spPr>
          <a:xfrm rot="5400000">
            <a:off x="1043608" y="4077072"/>
            <a:ext cx="936104" cy="504056"/>
          </a:xfrm>
          <a:prstGeom prst="notch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</a:t>
            </a:r>
            <a:r>
              <a:rPr lang="cs-CZ" sz="5400" dirty="0" smtClean="0">
                <a:latin typeface="Arial" pitchFamily="34" charset="0"/>
                <a:cs typeface="Arial" pitchFamily="34" charset="0"/>
              </a:rPr>
              <a:t>Čas</a:t>
            </a:r>
            <a:endParaRPr lang="cs-CZ" sz="5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élník 17"/>
          <p:cNvSpPr/>
          <p:nvPr/>
        </p:nvSpPr>
        <p:spPr>
          <a:xfrm>
            <a:off x="5724128" y="6165304"/>
            <a:ext cx="576064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/>
          <p:nvPr/>
        </p:nvSpPr>
        <p:spPr>
          <a:xfrm>
            <a:off x="4067944" y="6165304"/>
            <a:ext cx="720080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délník 38"/>
          <p:cNvSpPr/>
          <p:nvPr/>
        </p:nvSpPr>
        <p:spPr>
          <a:xfrm>
            <a:off x="2627784" y="6165304"/>
            <a:ext cx="576064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délník 36"/>
          <p:cNvSpPr/>
          <p:nvPr/>
        </p:nvSpPr>
        <p:spPr>
          <a:xfrm>
            <a:off x="1547664" y="6165304"/>
            <a:ext cx="216024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7956376" y="5589240"/>
            <a:ext cx="576064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5796136" y="5589240"/>
            <a:ext cx="720080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3779912" y="5589240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2123728" y="5589240"/>
            <a:ext cx="14401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6372200" y="5013176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délník 28"/>
          <p:cNvSpPr/>
          <p:nvPr/>
        </p:nvSpPr>
        <p:spPr>
          <a:xfrm>
            <a:off x="4572000" y="5013176"/>
            <a:ext cx="720080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915816" y="5013176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1691680" y="5013176"/>
            <a:ext cx="216024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6732240" y="4437112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délník 35"/>
          <p:cNvSpPr/>
          <p:nvPr/>
        </p:nvSpPr>
        <p:spPr>
          <a:xfrm>
            <a:off x="4788024" y="4437112"/>
            <a:ext cx="792088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délník 33"/>
          <p:cNvSpPr/>
          <p:nvPr/>
        </p:nvSpPr>
        <p:spPr>
          <a:xfrm>
            <a:off x="3131840" y="4437112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délník 34"/>
          <p:cNvSpPr/>
          <p:nvPr/>
        </p:nvSpPr>
        <p:spPr>
          <a:xfrm>
            <a:off x="1835696" y="4437112"/>
            <a:ext cx="216024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5868144" y="3861048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4211960" y="3861048"/>
            <a:ext cx="720080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699792" y="3861048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1547664" y="3861048"/>
            <a:ext cx="216024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6516216" y="3284984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4716016" y="3284984"/>
            <a:ext cx="720080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059832" y="3284984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1763688" y="3284984"/>
            <a:ext cx="14401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6156176" y="2708920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4427984" y="2708920"/>
            <a:ext cx="675074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915816" y="2708920"/>
            <a:ext cx="504056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691681" y="2708920"/>
            <a:ext cx="216024" cy="4320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</a:t>
            </a:r>
            <a:r>
              <a:rPr lang="cs-CZ" sz="5400" dirty="0" smtClean="0">
                <a:latin typeface="Arial" pitchFamily="34" charset="0"/>
                <a:cs typeface="Arial" pitchFamily="34" charset="0"/>
              </a:rPr>
              <a:t>PŘÍTOMNÝ ČAS</a:t>
            </a:r>
            <a:endParaRPr lang="cs-CZ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4294967295"/>
          </p:nvPr>
        </p:nvSpPr>
        <p:spPr>
          <a:xfrm>
            <a:off x="430213" y="1484313"/>
            <a:ext cx="8713787" cy="537368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cs-CZ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 koncovkách přítomných tvarů sloves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píšeme vždy i, í</a:t>
            </a: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zlo</a:t>
            </a:r>
            <a:r>
              <a:rPr lang="cs-CZ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í , zlobím , zlobíme , zlobíte</a:t>
            </a: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mys</a:t>
            </a:r>
            <a:r>
              <a:rPr lang="cs-CZ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í , myslím , myslíme , myslíte</a:t>
            </a: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kr</a:t>
            </a:r>
            <a:r>
              <a:rPr lang="cs-CZ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í , krmím , krmíme , krmíte</a:t>
            </a: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kou</a:t>
            </a:r>
            <a:r>
              <a:rPr lang="cs-CZ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í , koupím , koupíme , koupíte</a:t>
            </a: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pro</a:t>
            </a:r>
            <a:r>
              <a:rPr lang="cs-CZ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í , prosím , prosíme , prosíte</a:t>
            </a: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vyprá</a:t>
            </a:r>
            <a:r>
              <a:rPr lang="cs-CZ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í , vyprávím , vyprávíme , vyprávíte</a:t>
            </a: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vo</a:t>
            </a:r>
            <a:r>
              <a:rPr lang="cs-CZ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í , vozím , vozíme , vozíte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8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0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3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6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6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9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2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5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8" grpId="0" animBg="1"/>
      <p:bldP spid="39" grpId="0" animBg="1"/>
      <p:bldP spid="37" grpId="0" animBg="1"/>
      <p:bldP spid="19" grpId="0" animBg="1"/>
      <p:bldP spid="30" grpId="0" animBg="1"/>
      <p:bldP spid="32" grpId="0" animBg="1"/>
      <p:bldP spid="14" grpId="0" animBg="1"/>
      <p:bldP spid="20" grpId="0" animBg="1"/>
      <p:bldP spid="29" grpId="0" animBg="1"/>
      <p:bldP spid="7" grpId="0" animBg="1"/>
      <p:bldP spid="13" grpId="0" animBg="1"/>
      <p:bldP spid="21" grpId="0" animBg="1"/>
      <p:bldP spid="36" grpId="0" animBg="1"/>
      <p:bldP spid="34" grpId="0" animBg="1"/>
      <p:bldP spid="35" grpId="0" animBg="1"/>
      <p:bldP spid="22" grpId="0" animBg="1"/>
      <p:bldP spid="27" grpId="0" animBg="1"/>
      <p:bldP spid="9" grpId="0" animBg="1"/>
      <p:bldP spid="17" grpId="0" animBg="1"/>
      <p:bldP spid="23" grpId="0" animBg="1"/>
      <p:bldP spid="26" grpId="0" animBg="1"/>
      <p:bldP spid="10" grpId="0" animBg="1"/>
      <p:bldP spid="16" grpId="0" animBg="1"/>
      <p:bldP spid="24" grpId="0" animBg="1"/>
      <p:bldP spid="25" grpId="0" animBg="1"/>
      <p:bldP spid="11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8424936" cy="9906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r>
              <a:rPr lang="cs-CZ" sz="4900" dirty="0" smtClean="0">
                <a:latin typeface="Arial" pitchFamily="34" charset="0"/>
                <a:cs typeface="Arial" pitchFamily="34" charset="0"/>
              </a:rPr>
              <a:t>Tvary sloves v přítomném čase</a:t>
            </a:r>
            <a:endParaRPr lang="cs-CZ" sz="49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11560" y="1772816"/>
          <a:ext cx="8136904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9582"/>
                <a:gridCol w="1392803"/>
                <a:gridCol w="2199163"/>
                <a:gridCol w="1573148"/>
                <a:gridCol w="1872208"/>
              </a:tblGrid>
              <a:tr h="370840">
                <a:tc>
                  <a:txBody>
                    <a:bodyPr/>
                    <a:lstStyle/>
                    <a:p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číst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kupovat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vozit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tleskat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čt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kupuj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voz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ím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tlesk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ám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čt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eš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kupuj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eš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voz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íš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tlesk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áš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čt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kupuj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voz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tlesk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á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čt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eme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kupuj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eme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voz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íme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tlesk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áme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čt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ete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kupuj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ete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voz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íte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tlesk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áte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čt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kupuj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cs-CZ" sz="3200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voz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tlesk</a:t>
                      </a:r>
                      <a:r>
                        <a:rPr lang="cs-CZ" sz="32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ají</a:t>
                      </a:r>
                      <a:endParaRPr lang="cs-CZ" sz="3200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1691680" y="2348880"/>
            <a:ext cx="1440160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5292080" y="2348880"/>
            <a:ext cx="1584176" cy="345638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131840" y="2348880"/>
            <a:ext cx="2160240" cy="34563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6876256" y="2348880"/>
            <a:ext cx="1872208" cy="345638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50" name="Picture 2" descr="C:\Users\PC4\AppData\Local\Microsoft\Windows\Temporary Internet Files\Content.IE5\TZN0DDWF\MM900395712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877272"/>
            <a:ext cx="1008112" cy="832789"/>
          </a:xfrm>
          <a:prstGeom prst="rect">
            <a:avLst/>
          </a:prstGeom>
          <a:noFill/>
        </p:spPr>
      </p:pic>
      <p:pic>
        <p:nvPicPr>
          <p:cNvPr id="2061" name="Picture 13" descr="C:\Users\PC4\AppData\Local\Microsoft\Windows\Temporary Internet Files\Content.IE5\RT52BWQG\MM90035678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5829300"/>
            <a:ext cx="952500" cy="1028700"/>
          </a:xfrm>
          <a:prstGeom prst="rect">
            <a:avLst/>
          </a:prstGeom>
          <a:noFill/>
        </p:spPr>
      </p:pic>
      <p:pic>
        <p:nvPicPr>
          <p:cNvPr id="2056" name="Picture 8" descr="C:\Users\PC4\AppData\Local\Microsoft\Windows\Temporary Internet Files\Content.IE5\RT52BWQG\MM900318090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5" y="5949280"/>
            <a:ext cx="1200133" cy="720080"/>
          </a:xfrm>
          <a:prstGeom prst="rect">
            <a:avLst/>
          </a:prstGeom>
          <a:noFill/>
        </p:spPr>
      </p:pic>
      <p:pic>
        <p:nvPicPr>
          <p:cNvPr id="2051" name="Picture 3" descr="C:\Users\PC4\AppData\Local\Microsoft\Windows\Temporary Internet Files\Content.IE5\FLMSY49N\MM900041090[1]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4328" y="5877272"/>
            <a:ext cx="864096" cy="8311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</a:t>
            </a:r>
            <a:r>
              <a:rPr lang="cs-CZ" sz="5400" dirty="0" smtClean="0">
                <a:latin typeface="Arial" pitchFamily="34" charset="0"/>
                <a:cs typeface="Arial" pitchFamily="34" charset="0"/>
              </a:rPr>
              <a:t>BUDOUCÍ ČAS</a:t>
            </a:r>
            <a:endParaRPr lang="cs-CZ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683568" y="1916832"/>
            <a:ext cx="3888432" cy="4176464"/>
          </a:xfrm>
        </p:spPr>
        <p:txBody>
          <a:bodyPr/>
          <a:lstStyle/>
          <a:p>
            <a:endParaRPr lang="cs-CZ" dirty="0" smtClean="0"/>
          </a:p>
          <a:p>
            <a:pPr>
              <a:buNone/>
            </a:pPr>
            <a:r>
              <a:rPr lang="cs-CZ" dirty="0" smtClean="0"/>
              <a:t> 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budu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stavět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budeme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zpívat</a:t>
            </a:r>
          </a:p>
          <a:p>
            <a:pPr>
              <a:buNone/>
            </a:pP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budeš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hasit</a:t>
            </a:r>
          </a:p>
          <a:p>
            <a:pPr>
              <a:buNone/>
            </a:pP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budou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se učit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844901" y="1916832"/>
            <a:ext cx="3886200" cy="4032448"/>
          </a:xfrm>
        </p:spPr>
        <p:txBody>
          <a:bodyPr/>
          <a:lstStyle/>
          <a:p>
            <a:endParaRPr lang="cs-CZ" dirty="0" smtClean="0"/>
          </a:p>
          <a:p>
            <a:pPr>
              <a:buNone/>
            </a:pPr>
            <a:r>
              <a:rPr lang="cs-CZ" dirty="0" smtClean="0"/>
              <a:t> 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postavím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zazpíváme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uhasíš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naučí se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547664" y="1484784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vyjadřuje se dvojími tvary</a:t>
            </a:r>
            <a:endParaRPr lang="cs-CZ" sz="32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899592" y="2132856"/>
            <a:ext cx="2664296" cy="72008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SLOŽENÝMI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4932040" y="2132856"/>
            <a:ext cx="3600400" cy="72008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JEDNODUCHÝMI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Elipsa 20"/>
          <p:cNvSpPr/>
          <p:nvPr/>
        </p:nvSpPr>
        <p:spPr>
          <a:xfrm>
            <a:off x="179512" y="5589240"/>
            <a:ext cx="2808312" cy="1080120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pomocné sloveso BÝT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Elipsa 21"/>
          <p:cNvSpPr/>
          <p:nvPr/>
        </p:nvSpPr>
        <p:spPr>
          <a:xfrm>
            <a:off x="3059832" y="5733256"/>
            <a:ext cx="1800200" cy="9087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infinitiv slovesa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Šipka doprava se zářezem 22"/>
          <p:cNvSpPr/>
          <p:nvPr/>
        </p:nvSpPr>
        <p:spPr>
          <a:xfrm>
            <a:off x="3923928" y="3140968"/>
            <a:ext cx="792088" cy="43204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 doprava se zářezem 23"/>
          <p:cNvSpPr/>
          <p:nvPr/>
        </p:nvSpPr>
        <p:spPr>
          <a:xfrm>
            <a:off x="4139952" y="3789040"/>
            <a:ext cx="792088" cy="43204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 doprava se zářezem 24"/>
          <p:cNvSpPr/>
          <p:nvPr/>
        </p:nvSpPr>
        <p:spPr>
          <a:xfrm>
            <a:off x="3923928" y="4365104"/>
            <a:ext cx="792088" cy="43204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 doprava se zářezem 25"/>
          <p:cNvSpPr/>
          <p:nvPr/>
        </p:nvSpPr>
        <p:spPr>
          <a:xfrm>
            <a:off x="4283968" y="5085184"/>
            <a:ext cx="792088" cy="43204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Zahnutá šipka doprava 26"/>
          <p:cNvSpPr/>
          <p:nvPr/>
        </p:nvSpPr>
        <p:spPr>
          <a:xfrm>
            <a:off x="467544" y="5229200"/>
            <a:ext cx="360040" cy="93610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8" name="Zahnutá šipka doleva 27"/>
          <p:cNvSpPr/>
          <p:nvPr/>
        </p:nvSpPr>
        <p:spPr>
          <a:xfrm>
            <a:off x="3707904" y="5229200"/>
            <a:ext cx="360040" cy="64807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r>
              <a:rPr lang="cs-CZ" sz="4900" dirty="0" smtClean="0">
                <a:latin typeface="Arial" pitchFamily="34" charset="0"/>
                <a:cs typeface="Arial" pitchFamily="34" charset="0"/>
              </a:rPr>
              <a:t>Tvary sloves v budoucím čase</a:t>
            </a:r>
            <a:endParaRPr lang="cs-CZ" sz="49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899592" y="1700808"/>
          <a:ext cx="7200800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/>
                <a:gridCol w="1152128"/>
                <a:gridCol w="2736304"/>
                <a:gridCol w="2232248"/>
              </a:tblGrid>
              <a:tr h="370840">
                <a:tc>
                  <a:txBody>
                    <a:bodyPr/>
                    <a:lstStyle/>
                    <a:p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vařit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uvařit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cs-CZ" sz="28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č.</a:t>
                      </a:r>
                      <a:r>
                        <a:rPr lang="cs-CZ" sz="2800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2800" dirty="0" err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28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cs-CZ" sz="28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budu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vařit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uvařím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budeš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vařit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uvaříš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bude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vařit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uvaří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cs-CZ" sz="2800" dirty="0" err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č.mn</a:t>
                      </a:r>
                      <a:r>
                        <a:rPr lang="cs-CZ" sz="28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cs-CZ" sz="28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budeme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vařit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uvaříme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budete</a:t>
                      </a:r>
                      <a:r>
                        <a:rPr lang="cs-CZ" sz="3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vařit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uvaříte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budou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vařit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uvaří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8" name="Picture 14" descr="C:\Users\PC4\AppData\Local\Microsoft\Windows\Temporary Internet Files\Content.IE5\S4H86BRK\MC9004280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5805264"/>
            <a:ext cx="1152128" cy="884671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3131840" y="2276872"/>
            <a:ext cx="2736304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131840" y="2852936"/>
            <a:ext cx="2736304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3131840" y="3429000"/>
            <a:ext cx="2736304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131840" y="5157192"/>
            <a:ext cx="2736304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3131840" y="4581128"/>
            <a:ext cx="2736304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3131840" y="4005064"/>
            <a:ext cx="2736304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5868144" y="2276872"/>
            <a:ext cx="2232248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5868144" y="3429000"/>
            <a:ext cx="2232248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5868144" y="4005064"/>
            <a:ext cx="2232248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5868144" y="4581128"/>
            <a:ext cx="2232248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5868144" y="5157192"/>
            <a:ext cx="2232248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5868144" y="2852936"/>
            <a:ext cx="2232248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4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9" dur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4" dur="1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4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7" dur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2" dur="1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4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5" dur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0" dur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4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3" dur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8" dur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4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1" dur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6" dur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4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9" dur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1032</TotalTime>
  <Words>734</Words>
  <Application>Microsoft Office PowerPoint</Application>
  <PresentationFormat>Předvádění na obrazovce (4:3)</PresentationFormat>
  <Paragraphs>256</Paragraphs>
  <Slides>14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Medián</vt:lpstr>
      <vt:lpstr>Snímek 1</vt:lpstr>
      <vt:lpstr>Snímek 2</vt:lpstr>
      <vt:lpstr>Snímek 3</vt:lpstr>
      <vt:lpstr>             Tvary sloves</vt:lpstr>
      <vt:lpstr>                    Čas</vt:lpstr>
      <vt:lpstr>        PŘÍTOMNÝ ČAS</vt:lpstr>
      <vt:lpstr> Tvary sloves v přítomném čase</vt:lpstr>
      <vt:lpstr>          BUDOUCÍ ČAS</vt:lpstr>
      <vt:lpstr> Tvary sloves v budoucím čase</vt:lpstr>
      <vt:lpstr>          MINULÝ ČAS</vt:lpstr>
      <vt:lpstr>   Tvary sloves v minulém čase</vt:lpstr>
      <vt:lpstr>          Tvary slovesa  BÝT</vt:lpstr>
      <vt:lpstr>  Doplň tvary slovesa  PSÁT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PODSTATNÁ        JMÉNA</dc:title>
  <dc:creator>PC4</dc:creator>
  <cp:lastModifiedBy>PC4</cp:lastModifiedBy>
  <cp:revision>208</cp:revision>
  <dcterms:created xsi:type="dcterms:W3CDTF">2013-10-06T11:27:12Z</dcterms:created>
  <dcterms:modified xsi:type="dcterms:W3CDTF">2014-05-12T17:40:29Z</dcterms:modified>
</cp:coreProperties>
</file>