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4"/>
  </p:notesMasterIdLst>
  <p:sldIdLst>
    <p:sldId id="283" r:id="rId2"/>
    <p:sldId id="284" r:id="rId3"/>
    <p:sldId id="256" r:id="rId4"/>
    <p:sldId id="257" r:id="rId5"/>
    <p:sldId id="275" r:id="rId6"/>
    <p:sldId id="276" r:id="rId7"/>
    <p:sldId id="277" r:id="rId8"/>
    <p:sldId id="279" r:id="rId9"/>
    <p:sldId id="280" r:id="rId10"/>
    <p:sldId id="281" r:id="rId11"/>
    <p:sldId id="282" r:id="rId12"/>
    <p:sldId id="285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EE32"/>
    <a:srgbClr val="FFC50D"/>
    <a:srgbClr val="7BD7BB"/>
    <a:srgbClr val="55CBA6"/>
    <a:srgbClr val="55CB7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F0B02-A747-4C62-80C6-6652E5ACF1D5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AC612-C3C1-4369-8867-84C613F7101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ený obdélník 4"/>
          <p:cNvSpPr/>
          <p:nvPr/>
        </p:nvSpPr>
        <p:spPr>
          <a:xfrm>
            <a:off x="6876256" y="5661248"/>
            <a:ext cx="151216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 13"/>
          <p:cNvSpPr/>
          <p:nvPr/>
        </p:nvSpPr>
        <p:spPr>
          <a:xfrm>
            <a:off x="7092280" y="4797152"/>
            <a:ext cx="1080120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6732240" y="4005064"/>
            <a:ext cx="180020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Zaoblený obdélník 24"/>
          <p:cNvSpPr/>
          <p:nvPr/>
        </p:nvSpPr>
        <p:spPr>
          <a:xfrm>
            <a:off x="6660232" y="3212976"/>
            <a:ext cx="2016224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Zaoblený obdélník 23"/>
          <p:cNvSpPr/>
          <p:nvPr/>
        </p:nvSpPr>
        <p:spPr>
          <a:xfrm>
            <a:off x="6839744" y="2348880"/>
            <a:ext cx="1548680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6732240" y="1556792"/>
            <a:ext cx="19442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4211960" y="5589240"/>
            <a:ext cx="1728192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Zaoblený obdélník 22"/>
          <p:cNvSpPr/>
          <p:nvPr/>
        </p:nvSpPr>
        <p:spPr>
          <a:xfrm>
            <a:off x="4067944" y="4797152"/>
            <a:ext cx="2160240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1547664" y="4797152"/>
            <a:ext cx="165618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4139952" y="4005064"/>
            <a:ext cx="187220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4139952" y="3212976"/>
            <a:ext cx="194421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4139952" y="2348880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Zaoblený obdélník 21"/>
          <p:cNvSpPr/>
          <p:nvPr/>
        </p:nvSpPr>
        <p:spPr>
          <a:xfrm>
            <a:off x="4067944" y="1556792"/>
            <a:ext cx="1872208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Zaoblený obdélník 20"/>
          <p:cNvSpPr/>
          <p:nvPr/>
        </p:nvSpPr>
        <p:spPr>
          <a:xfrm>
            <a:off x="1403648" y="3212976"/>
            <a:ext cx="2304256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1763688" y="2348880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1619672" y="1556792"/>
            <a:ext cx="1800200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/>
          <a:lstStyle/>
          <a:p>
            <a:r>
              <a:rPr lang="cs-CZ" dirty="0" smtClean="0"/>
              <a:t>   Roztřiď slovesa podle časů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412776"/>
            <a:ext cx="7602048" cy="5445224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malovali         napíšete          počítáme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sedíš            četli jsme          ukážu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bude mluvit      neběháte        zacvičí si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hlásit se          svačíme         přemýšlí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mýlil se          budou mít           řekli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vzít               opravila           prosím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ámeček 27"/>
          <p:cNvSpPr/>
          <p:nvPr/>
        </p:nvSpPr>
        <p:spPr>
          <a:xfrm>
            <a:off x="1547664" y="4005064"/>
            <a:ext cx="1800200" cy="648072"/>
          </a:xfrm>
          <a:prstGeom prst="frame">
            <a:avLst>
              <a:gd name="adj1" fmla="val 4031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0" name="Rámeček 29"/>
          <p:cNvSpPr/>
          <p:nvPr/>
        </p:nvSpPr>
        <p:spPr>
          <a:xfrm>
            <a:off x="1835696" y="5589240"/>
            <a:ext cx="1080120" cy="576064"/>
          </a:xfrm>
          <a:prstGeom prst="frame">
            <a:avLst>
              <a:gd name="adj1" fmla="val 4031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Ohnutý roh 31"/>
          <p:cNvSpPr/>
          <p:nvPr/>
        </p:nvSpPr>
        <p:spPr>
          <a:xfrm>
            <a:off x="1403648" y="188640"/>
            <a:ext cx="4032448" cy="1152128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Nemůžeme určit čas,</a:t>
            </a:r>
          </a:p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jsou to </a:t>
            </a:r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infinitivy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!</a:t>
            </a:r>
          </a:p>
        </p:txBody>
      </p:sp>
      <p:cxnSp>
        <p:nvCxnSpPr>
          <p:cNvPr id="47" name="Přímá spojovací šipka 46"/>
          <p:cNvCxnSpPr/>
          <p:nvPr/>
        </p:nvCxnSpPr>
        <p:spPr>
          <a:xfrm flipH="1">
            <a:off x="2771800" y="1412776"/>
            <a:ext cx="792088" cy="25922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9" name="Přímá spojovací šipka 48"/>
          <p:cNvCxnSpPr/>
          <p:nvPr/>
        </p:nvCxnSpPr>
        <p:spPr>
          <a:xfrm flipH="1">
            <a:off x="2483768" y="1412776"/>
            <a:ext cx="1296144" cy="41764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6" grpId="0" animBg="1"/>
      <p:bldP spid="25" grpId="0" animBg="1"/>
      <p:bldP spid="24" grpId="0" animBg="1"/>
      <p:bldP spid="7" grpId="0" animBg="1"/>
      <p:bldP spid="12" grpId="0" animBg="1"/>
      <p:bldP spid="23" grpId="0" animBg="1"/>
      <p:bldP spid="11" grpId="0" animBg="1"/>
      <p:bldP spid="9" grpId="0" animBg="1"/>
      <p:bldP spid="4" grpId="0" animBg="1"/>
      <p:bldP spid="13" grpId="0" animBg="1"/>
      <p:bldP spid="22" grpId="0" animBg="1"/>
      <p:bldP spid="21" grpId="0" animBg="1"/>
      <p:bldP spid="8" grpId="0" animBg="1"/>
      <p:bldP spid="10" grpId="0" animBg="1"/>
      <p:bldP spid="2" grpId="0"/>
      <p:bldP spid="28" grpId="0" animBg="1"/>
      <p:bldP spid="30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ln>
            <a:solidFill>
              <a:srgbClr val="0070C0"/>
            </a:solidFill>
          </a:ln>
        </p:spPr>
        <p:txBody>
          <a:bodyPr/>
          <a:lstStyle/>
          <a:p>
            <a:r>
              <a:rPr lang="cs-CZ" dirty="0" smtClean="0"/>
              <a:t>          </a:t>
            </a:r>
            <a:r>
              <a:rPr lang="cs-CZ" sz="4400" dirty="0" smtClean="0">
                <a:latin typeface="Arial" pitchFamily="34" charset="0"/>
                <a:cs typeface="Arial" pitchFamily="34" charset="0"/>
              </a:rPr>
              <a:t>Zvratná</a:t>
            </a:r>
            <a:r>
              <a:rPr lang="cs-CZ" dirty="0" smtClean="0"/>
              <a:t> </a:t>
            </a:r>
            <a:r>
              <a:rPr lang="cs-CZ" sz="4400" dirty="0" smtClean="0">
                <a:latin typeface="Arial" pitchFamily="34" charset="0"/>
                <a:cs typeface="Arial" pitchFamily="34" charset="0"/>
              </a:rPr>
              <a:t>slovesa</a:t>
            </a:r>
            <a:endParaRPr lang="cs-CZ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>
          <a:xfrm>
            <a:off x="1331640" y="1628800"/>
            <a:ext cx="7812360" cy="5040560"/>
          </a:xfrm>
        </p:spPr>
        <p:txBody>
          <a:bodyPr>
            <a:noAutofit/>
          </a:bodyPr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900" dirty="0" smtClean="0">
                <a:latin typeface="Arial" pitchFamily="34" charset="0"/>
                <a:cs typeface="Arial" pitchFamily="34" charset="0"/>
              </a:rPr>
              <a:t>slovesa spojená se </a:t>
            </a:r>
          </a:p>
          <a:p>
            <a:pPr>
              <a:buNone/>
            </a:pPr>
            <a:r>
              <a:rPr lang="cs-CZ" sz="3900" dirty="0" smtClean="0">
                <a:latin typeface="Arial" pitchFamily="34" charset="0"/>
                <a:cs typeface="Arial" pitchFamily="34" charset="0"/>
              </a:rPr>
              <a:t>   zvratným zájmenem      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                        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usmívat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, učil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, budou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zlobit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zpívat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, povídali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, nebudeš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 hrát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835696" y="2924944"/>
            <a:ext cx="4464496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Obdélník 8"/>
          <p:cNvSpPr/>
          <p:nvPr/>
        </p:nvSpPr>
        <p:spPr>
          <a:xfrm>
            <a:off x="6588224" y="2276872"/>
            <a:ext cx="1368152" cy="720080"/>
          </a:xfrm>
          <a:prstGeom prst="rect">
            <a:avLst/>
          </a:prstGeom>
          <a:solidFill>
            <a:srgbClr val="FFC50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se, si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3568" y="2553289"/>
            <a:ext cx="813690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HOŠNOVÁ, E. a kol. Český jazyk 4 pro základní školy. 1.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2009. ISBN 978-80-7235-423-8.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136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–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140.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STYBLÍK, V. a kol. Český jazyk pro 4. ročník základní školy. 2.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2004. ISBN 80-7235-262-8.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84 - 88. 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Slovesa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VY_32_INOVACE_37.16.PLA.CJ.4</a:t>
                      </a:r>
                      <a:endParaRPr lang="cs-CZ" sz="1600" i="1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26. 03. 2014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331640" y="1340768"/>
            <a:ext cx="7498080" cy="1143000"/>
          </a:xfrm>
        </p:spPr>
        <p:txBody>
          <a:bodyPr>
            <a:noAutofit/>
          </a:bodyPr>
          <a:lstStyle/>
          <a:p>
            <a:r>
              <a:rPr lang="cs-CZ" sz="7200" dirty="0" smtClean="0">
                <a:latin typeface="Arial" pitchFamily="34" charset="0"/>
                <a:cs typeface="Arial" pitchFamily="34" charset="0"/>
              </a:rPr>
              <a:t>   </a:t>
            </a:r>
            <a:br>
              <a:rPr lang="cs-CZ" sz="7200" dirty="0" smtClean="0">
                <a:latin typeface="Arial" pitchFamily="34" charset="0"/>
                <a:cs typeface="Arial" pitchFamily="34" charset="0"/>
              </a:rPr>
            </a:br>
            <a:r>
              <a:rPr lang="cs-CZ" sz="7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cs-CZ" sz="7200" dirty="0" smtClean="0">
                <a:latin typeface="Arial Rounded MT Bold" pitchFamily="34" charset="0"/>
                <a:cs typeface="Arial" pitchFamily="34" charset="0"/>
              </a:rPr>
              <a:t>SLOVESA</a:t>
            </a:r>
            <a:br>
              <a:rPr lang="cs-CZ" sz="7200" dirty="0" smtClean="0">
                <a:latin typeface="Arial Rounded MT Bold" pitchFamily="34" charset="0"/>
                <a:cs typeface="Arial" pitchFamily="34" charset="0"/>
              </a:rPr>
            </a:br>
            <a:endParaRPr lang="cs-CZ" sz="7200" dirty="0"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body" idx="4294967295"/>
          </p:nvPr>
        </p:nvSpPr>
        <p:spPr>
          <a:xfrm>
            <a:off x="0" y="328613"/>
            <a:ext cx="4022725" cy="639762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           </a:t>
            </a:r>
          </a:p>
          <a:p>
            <a:r>
              <a:rPr lang="cs-CZ" dirty="0" smtClean="0"/>
              <a:t>   </a:t>
            </a:r>
            <a:endParaRPr lang="cs-CZ" dirty="0"/>
          </a:p>
        </p:txBody>
      </p:sp>
      <p:sp>
        <p:nvSpPr>
          <p:cNvPr id="8" name="Zaoblený obdélník 7"/>
          <p:cNvSpPr/>
          <p:nvPr/>
        </p:nvSpPr>
        <p:spPr>
          <a:xfrm>
            <a:off x="1547664" y="3717032"/>
            <a:ext cx="237626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OSOBA</a:t>
            </a:r>
            <a:endParaRPr lang="cs-CZ" sz="4800" dirty="0"/>
          </a:p>
        </p:txBody>
      </p:sp>
      <p:sp>
        <p:nvSpPr>
          <p:cNvPr id="9" name="Zaoblený obdélník 8"/>
          <p:cNvSpPr/>
          <p:nvPr/>
        </p:nvSpPr>
        <p:spPr>
          <a:xfrm>
            <a:off x="4211960" y="3717032"/>
            <a:ext cx="2016224" cy="9361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ČÍSLO</a:t>
            </a:r>
            <a:endParaRPr lang="cs-CZ" sz="4800" dirty="0"/>
          </a:p>
        </p:txBody>
      </p:sp>
      <p:sp>
        <p:nvSpPr>
          <p:cNvPr id="10" name="Zaoblený obdélník 9"/>
          <p:cNvSpPr/>
          <p:nvPr/>
        </p:nvSpPr>
        <p:spPr>
          <a:xfrm>
            <a:off x="6444208" y="3717032"/>
            <a:ext cx="1656184" cy="9361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ČAS</a:t>
            </a:r>
            <a:endParaRPr lang="cs-CZ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cs-CZ" dirty="0" smtClean="0"/>
              <a:t>                  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ČÍSLO</a:t>
            </a:r>
            <a:endParaRPr lang="cs-CZ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1268760"/>
            <a:ext cx="7884368" cy="54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               děj vykonává  </a:t>
            </a:r>
          </a:p>
          <a:p>
            <a:pPr marL="596646" indent="-514350">
              <a:buNone/>
            </a:pPr>
            <a:r>
              <a:rPr lang="cs-CZ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cs-CZ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jedna                             dvě a více </a:t>
            </a:r>
          </a:p>
          <a:p>
            <a:pPr marL="596646" indent="-514350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 osoba, zvíře, věc</a:t>
            </a:r>
            <a:r>
              <a:rPr lang="cs-CZ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osob, zvířat, věcí</a:t>
            </a:r>
            <a:r>
              <a:rPr lang="cs-CZ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zpívám                              zpívám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poletuj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cs-C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       poletuj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í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mával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cs-C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       mával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zobe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š</a:t>
            </a:r>
            <a:r>
              <a:rPr lang="cs-C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         zobe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1403648" y="1196752"/>
            <a:ext cx="2304256" cy="72008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latin typeface="Arial" pitchFamily="34" charset="0"/>
                <a:cs typeface="Arial" pitchFamily="34" charset="0"/>
              </a:rPr>
              <a:t>JEDNOTNÉ</a:t>
            </a:r>
            <a:endParaRPr lang="cs-C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6444208" y="1196752"/>
            <a:ext cx="1944216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latin typeface="Arial" pitchFamily="34" charset="0"/>
                <a:cs typeface="Arial" pitchFamily="34" charset="0"/>
              </a:rPr>
              <a:t>MNOŽNÉ</a:t>
            </a:r>
            <a:endParaRPr lang="cs-CZ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3" descr="C:\Users\PC4\AppData\Local\Microsoft\Windows\Temporary Internet Files\Content.IE5\H1S92QZ2\MC9001512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2852936"/>
            <a:ext cx="701121" cy="936104"/>
          </a:xfrm>
          <a:prstGeom prst="rect">
            <a:avLst/>
          </a:prstGeom>
          <a:noFill/>
        </p:spPr>
      </p:pic>
      <p:pic>
        <p:nvPicPr>
          <p:cNvPr id="19" name="Picture 26" descr="C:\Users\PC4\AppData\Local\Microsoft\Windows\Temporary Internet Files\Content.IE5\BYA4SCU1\MC90015117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2924944"/>
            <a:ext cx="1008112" cy="621787"/>
          </a:xfrm>
          <a:prstGeom prst="rect">
            <a:avLst/>
          </a:prstGeom>
          <a:noFill/>
        </p:spPr>
      </p:pic>
      <p:pic>
        <p:nvPicPr>
          <p:cNvPr id="1026" name="Picture 2" descr="C:\Users\PC4\AppData\Local\Microsoft\Windows\Temporary Internet Files\Content.IE5\RT52BWQG\MC90015119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2852936"/>
            <a:ext cx="1224136" cy="758404"/>
          </a:xfrm>
          <a:prstGeom prst="rect">
            <a:avLst/>
          </a:prstGeom>
          <a:noFill/>
        </p:spPr>
      </p:pic>
      <p:cxnSp>
        <p:nvCxnSpPr>
          <p:cNvPr id="21" name="Přímá spojovací šipka 20"/>
          <p:cNvCxnSpPr/>
          <p:nvPr/>
        </p:nvCxnSpPr>
        <p:spPr>
          <a:xfrm>
            <a:off x="5292080" y="1844824"/>
            <a:ext cx="864096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Přímá spojovací šipka 23"/>
          <p:cNvCxnSpPr/>
          <p:nvPr/>
        </p:nvCxnSpPr>
        <p:spPr>
          <a:xfrm flipH="1">
            <a:off x="3779912" y="1844824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délník 29"/>
          <p:cNvSpPr/>
          <p:nvPr/>
        </p:nvSpPr>
        <p:spPr>
          <a:xfrm>
            <a:off x="6732240" y="1484784"/>
            <a:ext cx="2088232" cy="6480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délník 30"/>
          <p:cNvSpPr/>
          <p:nvPr/>
        </p:nvSpPr>
        <p:spPr>
          <a:xfrm>
            <a:off x="2771800" y="1484784"/>
            <a:ext cx="2232248" cy="64807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994440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cs-CZ" dirty="0" smtClean="0"/>
              <a:t>                  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OSOBA</a:t>
            </a:r>
            <a:endParaRPr lang="cs-CZ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187624" y="1412776"/>
            <a:ext cx="4176464" cy="5445224"/>
          </a:xfrm>
        </p:spPr>
        <p:txBody>
          <a:bodyPr>
            <a:normAutofit/>
          </a:bodyPr>
          <a:lstStyle/>
          <a:p>
            <a:pPr marL="825246" indent="-742950">
              <a:buNone/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200" b="1" dirty="0" smtClean="0">
                <a:latin typeface="Arial" pitchFamily="34" charset="0"/>
                <a:cs typeface="Arial" pitchFamily="34" charset="0"/>
              </a:rPr>
              <a:t>v čísle jednotném</a:t>
            </a:r>
          </a:p>
          <a:p>
            <a:pPr marL="825246" indent="-742950">
              <a:lnSpc>
                <a:spcPct val="20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osoba</a:t>
            </a:r>
          </a:p>
          <a:p>
            <a:pPr marL="825246" indent="-742950"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osoba</a:t>
            </a:r>
          </a:p>
          <a:p>
            <a:pPr marL="825246" indent="-742950"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osoba</a:t>
            </a:r>
          </a:p>
          <a:p>
            <a:pPr marL="825246" indent="-742950">
              <a:buAutoNum type="arabicPeriod"/>
            </a:pP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5276088" y="1484784"/>
            <a:ext cx="3657600" cy="5373216"/>
          </a:xfrm>
        </p:spPr>
        <p:txBody>
          <a:bodyPr/>
          <a:lstStyle/>
          <a:p>
            <a:pPr marL="825246" indent="-742950">
              <a:buNone/>
            </a:pPr>
            <a:r>
              <a:rPr lang="cs-CZ" sz="3200" b="1" dirty="0" smtClean="0">
                <a:latin typeface="Arial" pitchFamily="34" charset="0"/>
                <a:cs typeface="Arial" pitchFamily="34" charset="0"/>
              </a:rPr>
              <a:t>v čísle množném</a:t>
            </a:r>
          </a:p>
          <a:p>
            <a:pPr marL="825246" indent="-742950">
              <a:lnSpc>
                <a:spcPct val="20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osoba</a:t>
            </a:r>
          </a:p>
          <a:p>
            <a:pPr marL="825246" indent="-742950"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osoba</a:t>
            </a:r>
          </a:p>
          <a:p>
            <a:pPr marL="825246" indent="-742950"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osoba</a:t>
            </a:r>
          </a:p>
          <a:p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3347864" y="2348880"/>
            <a:ext cx="79208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JÁ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7452320" y="2348880"/>
            <a:ext cx="936104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MY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3347864" y="3284984"/>
            <a:ext cx="79208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TY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3275856" y="5085184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ONA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3275856" y="4221088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ON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3275856" y="5949280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ONO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7452320" y="4221088"/>
            <a:ext cx="1143744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ONI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7452320" y="3284984"/>
            <a:ext cx="936104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VY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2" name="Picture 3" descr="C:\Users\PC4\AppData\Local\Microsoft\Windows\Temporary Internet Files\Content.IE5\RT52BWQG\MC9004405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869160"/>
            <a:ext cx="1165225" cy="1828800"/>
          </a:xfrm>
          <a:prstGeom prst="rect">
            <a:avLst/>
          </a:prstGeom>
          <a:noFill/>
        </p:spPr>
      </p:pic>
      <p:pic>
        <p:nvPicPr>
          <p:cNvPr id="33" name="Picture 20" descr="C:\Users\PC4\AppData\Local\Microsoft\Windows\Temporary Internet Files\Content.IE5\FLMSY49N\MC9000897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5013176"/>
            <a:ext cx="1872208" cy="1561603"/>
          </a:xfrm>
          <a:prstGeom prst="rect">
            <a:avLst/>
          </a:prstGeom>
          <a:noFill/>
        </p:spPr>
      </p:pic>
      <p:sp>
        <p:nvSpPr>
          <p:cNvPr id="35" name="Obdélník 34"/>
          <p:cNvSpPr/>
          <p:nvPr/>
        </p:nvSpPr>
        <p:spPr>
          <a:xfrm>
            <a:off x="7452320" y="5085184"/>
            <a:ext cx="1287760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ONY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7452320" y="5949280"/>
            <a:ext cx="1386880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ONA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8" grpId="0" animBg="1"/>
      <p:bldP spid="12" grpId="0" animBg="1"/>
      <p:bldP spid="1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5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    Přidej ke slovesům zájmena </a:t>
            </a:r>
            <a:br>
              <a:rPr lang="cs-CZ" sz="3600" dirty="0" smtClean="0">
                <a:latin typeface="Arial" pitchFamily="34" charset="0"/>
                <a:cs typeface="Arial" pitchFamily="34" charset="0"/>
              </a:rPr>
            </a:br>
            <a:r>
              <a:rPr lang="cs-CZ" sz="3600" dirty="0" smtClean="0">
                <a:latin typeface="Arial" pitchFamily="34" charset="0"/>
                <a:cs typeface="Arial" pitchFamily="34" charset="0"/>
              </a:rPr>
              <a:t>                 a urči osobu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15616" y="1340768"/>
            <a:ext cx="3977592" cy="551723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učil se - 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svačíme -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zpívá -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malovaly -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hlásíš se -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šli jsme -</a:t>
            </a:r>
          </a:p>
          <a:p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76056" y="1340768"/>
            <a:ext cx="3857632" cy="55172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lyžovala -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běžím -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skáčou -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hraješ -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bruslíte -</a:t>
            </a:r>
          </a:p>
          <a:p>
            <a:pPr>
              <a:lnSpc>
                <a:spcPct val="150000"/>
              </a:lnSpc>
            </a:pPr>
            <a:r>
              <a:rPr lang="cs-CZ" sz="3600" dirty="0" smtClean="0">
                <a:latin typeface="Arial" pitchFamily="34" charset="0"/>
                <a:cs typeface="Arial" pitchFamily="34" charset="0"/>
              </a:rPr>
              <a:t>    plave -</a:t>
            </a:r>
          </a:p>
          <a:p>
            <a:pPr>
              <a:lnSpc>
                <a:spcPct val="150000"/>
              </a:lnSpc>
            </a:pPr>
            <a:endParaRPr lang="cs-CZ" sz="3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971600" y="1556792"/>
            <a:ext cx="79208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on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5148064" y="3356992"/>
            <a:ext cx="792088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oni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5148064" y="5157192"/>
            <a:ext cx="792088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vy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971600" y="6021288"/>
            <a:ext cx="792088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my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971600" y="2420888"/>
            <a:ext cx="792088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my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5004048" y="1556792"/>
            <a:ext cx="93610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ona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5148064" y="6021288"/>
            <a:ext cx="79208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on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971600" y="5157192"/>
            <a:ext cx="79208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5076056" y="2420888"/>
            <a:ext cx="79208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já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aoblený obdélník 16"/>
          <p:cNvSpPr/>
          <p:nvPr/>
        </p:nvSpPr>
        <p:spPr>
          <a:xfrm>
            <a:off x="5148064" y="4221088"/>
            <a:ext cx="79208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899592" y="4293096"/>
            <a:ext cx="936104" cy="50405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ony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aoblený obdélník 18"/>
          <p:cNvSpPr/>
          <p:nvPr/>
        </p:nvSpPr>
        <p:spPr>
          <a:xfrm>
            <a:off x="899592" y="3356992"/>
            <a:ext cx="93610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ono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3347864" y="1556792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3.os.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7380312" y="2420888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1.os.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7740352" y="1556792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3.os.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Zaoblený obdélník 22"/>
          <p:cNvSpPr/>
          <p:nvPr/>
        </p:nvSpPr>
        <p:spPr>
          <a:xfrm>
            <a:off x="7596336" y="5157192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2.os.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Zaoblený obdélník 23"/>
          <p:cNvSpPr/>
          <p:nvPr/>
        </p:nvSpPr>
        <p:spPr>
          <a:xfrm>
            <a:off x="3779912" y="4221088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3.os.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aoblený obdélník 24"/>
          <p:cNvSpPr/>
          <p:nvPr/>
        </p:nvSpPr>
        <p:spPr>
          <a:xfrm>
            <a:off x="3563888" y="6021288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1.os.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3707904" y="2420888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1.os.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3131840" y="3356992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3.os.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Zaoblený obdélník 27"/>
          <p:cNvSpPr/>
          <p:nvPr/>
        </p:nvSpPr>
        <p:spPr>
          <a:xfrm>
            <a:off x="7596336" y="3356992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3.os.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Zaoblený obdélník 28"/>
          <p:cNvSpPr/>
          <p:nvPr/>
        </p:nvSpPr>
        <p:spPr>
          <a:xfrm>
            <a:off x="7380312" y="4221088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2.os.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Zaoblený obdélník 29"/>
          <p:cNvSpPr/>
          <p:nvPr/>
        </p:nvSpPr>
        <p:spPr>
          <a:xfrm>
            <a:off x="3779912" y="5157192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2.os.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Zaoblený obdélník 30"/>
          <p:cNvSpPr/>
          <p:nvPr/>
        </p:nvSpPr>
        <p:spPr>
          <a:xfrm>
            <a:off x="7164288" y="6021288"/>
            <a:ext cx="115212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3.os.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994122"/>
          </a:xfrm>
        </p:spPr>
        <p:txBody>
          <a:bodyPr/>
          <a:lstStyle/>
          <a:p>
            <a:r>
              <a:rPr lang="cs-CZ" dirty="0" smtClean="0"/>
              <a:t>Najdi slovesa a urči osobu a číslo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 Neodevzdali jsme domácí úkol.</a:t>
            </a:r>
          </a:p>
          <a:p>
            <a:pPr>
              <a:buNone/>
            </a:pPr>
            <a:r>
              <a:rPr lang="cs-CZ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 1. osoba, číslo množné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 Celé odpoledne si hráli venku.</a:t>
            </a: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cs-CZ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3. osoba, číslo množné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 Proč s námi nejdeš do kina?</a:t>
            </a: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cs-CZ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2. osoba, číslo jednotné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 Zítra si půjdu koupit časopis.</a:t>
            </a: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cs-CZ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1. osoba, číslo jednotné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Mínus 8"/>
          <p:cNvSpPr/>
          <p:nvPr/>
        </p:nvSpPr>
        <p:spPr>
          <a:xfrm>
            <a:off x="1403648" y="1916832"/>
            <a:ext cx="4464496" cy="72008"/>
          </a:xfrm>
          <a:prstGeom prst="mathMin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Mínus 9"/>
          <p:cNvSpPr/>
          <p:nvPr/>
        </p:nvSpPr>
        <p:spPr>
          <a:xfrm>
            <a:off x="2915816" y="5301208"/>
            <a:ext cx="3024336" cy="72008"/>
          </a:xfrm>
          <a:prstGeom prst="mathMin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Mínus 10"/>
          <p:cNvSpPr/>
          <p:nvPr/>
        </p:nvSpPr>
        <p:spPr>
          <a:xfrm flipV="1">
            <a:off x="4716016" y="3068960"/>
            <a:ext cx="1656184" cy="72008"/>
          </a:xfrm>
          <a:prstGeom prst="mathMin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Mínus 11"/>
          <p:cNvSpPr/>
          <p:nvPr/>
        </p:nvSpPr>
        <p:spPr>
          <a:xfrm>
            <a:off x="3995936" y="4221088"/>
            <a:ext cx="1656184" cy="45719"/>
          </a:xfrm>
          <a:prstGeom prst="mathMin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 descr="C:\Users\PC4\AppData\Local\Microsoft\Windows\Temporary Internet Files\Content.IE5\TZN0DDWF\MC90007875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268760"/>
            <a:ext cx="948150" cy="1008112"/>
          </a:xfrm>
          <a:prstGeom prst="rect">
            <a:avLst/>
          </a:prstGeom>
          <a:noFill/>
        </p:spPr>
      </p:pic>
      <p:sp>
        <p:nvSpPr>
          <p:cNvPr id="15" name="Zaoblený obdélník 14"/>
          <p:cNvSpPr/>
          <p:nvPr/>
        </p:nvSpPr>
        <p:spPr>
          <a:xfrm>
            <a:off x="1115616" y="1484784"/>
            <a:ext cx="792088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my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1115616" y="2564904"/>
            <a:ext cx="792088" cy="57606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oni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aoblený obdélník 16"/>
          <p:cNvSpPr/>
          <p:nvPr/>
        </p:nvSpPr>
        <p:spPr>
          <a:xfrm>
            <a:off x="1115616" y="3717032"/>
            <a:ext cx="79208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1115616" y="4869160"/>
            <a:ext cx="79208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já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cs-CZ" dirty="0" smtClean="0"/>
              <a:t>                   ČAS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187624" y="1340768"/>
            <a:ext cx="7746064" cy="5256584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        Slovesa svými tvary vyjadřují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minulost         přítomnost        budoucnost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chemeClr val="bg2">
                    <a:lumMod val="25000"/>
                  </a:schemeClr>
                </a:solidFill>
              </a:rPr>
              <a:t>děj se stal</a:t>
            </a:r>
            <a:r>
              <a:rPr lang="cs-CZ" dirty="0" smtClean="0"/>
              <a:t>        </a:t>
            </a:r>
            <a:r>
              <a:rPr lang="cs-CZ" dirty="0" smtClean="0">
                <a:solidFill>
                  <a:schemeClr val="bg2">
                    <a:lumMod val="25000"/>
                  </a:schemeClr>
                </a:solidFill>
              </a:rPr>
              <a:t>děj probíhá        děj se stane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8" name="Rámeček 7"/>
          <p:cNvSpPr/>
          <p:nvPr/>
        </p:nvSpPr>
        <p:spPr>
          <a:xfrm>
            <a:off x="3635896" y="2348880"/>
            <a:ext cx="2304256" cy="86409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Rámeček 8"/>
          <p:cNvSpPr/>
          <p:nvPr/>
        </p:nvSpPr>
        <p:spPr>
          <a:xfrm>
            <a:off x="1259632" y="2348880"/>
            <a:ext cx="1800200" cy="864096"/>
          </a:xfrm>
          <a:prstGeom prst="fram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0" name="Rámeček 9"/>
          <p:cNvSpPr/>
          <p:nvPr/>
        </p:nvSpPr>
        <p:spPr>
          <a:xfrm>
            <a:off x="6444208" y="2348880"/>
            <a:ext cx="2376264" cy="864096"/>
          </a:xfrm>
          <a:prstGeom prst="fra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3" name="Obdélník se zakulaceným rohem na stejné straně 12"/>
          <p:cNvSpPr/>
          <p:nvPr/>
        </p:nvSpPr>
        <p:spPr>
          <a:xfrm>
            <a:off x="3635896" y="5157192"/>
            <a:ext cx="2448272" cy="129614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PŘÍTOMNÝ</a:t>
            </a: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čas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élník se zakulaceným rohem na stejné straně 13"/>
          <p:cNvSpPr/>
          <p:nvPr/>
        </p:nvSpPr>
        <p:spPr>
          <a:xfrm>
            <a:off x="6516216" y="5157192"/>
            <a:ext cx="2232248" cy="1296144"/>
          </a:xfrm>
          <a:prstGeom prst="round2Same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BUDOUCÍ</a:t>
            </a: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čas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élník se zakulaceným rohem na stejné straně 14"/>
          <p:cNvSpPr/>
          <p:nvPr/>
        </p:nvSpPr>
        <p:spPr>
          <a:xfrm>
            <a:off x="1187624" y="5157192"/>
            <a:ext cx="2016224" cy="1296144"/>
          </a:xfrm>
          <a:prstGeom prst="round2Same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MINULÝ</a:t>
            </a: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čas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Šipka doprava se zářezem 18"/>
          <p:cNvSpPr/>
          <p:nvPr/>
        </p:nvSpPr>
        <p:spPr>
          <a:xfrm rot="5400000">
            <a:off x="4355976" y="4077072"/>
            <a:ext cx="936104" cy="5040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Šipka doprava se zářezem 19"/>
          <p:cNvSpPr/>
          <p:nvPr/>
        </p:nvSpPr>
        <p:spPr>
          <a:xfrm rot="5400000">
            <a:off x="7164288" y="4077072"/>
            <a:ext cx="936104" cy="504056"/>
          </a:xfrm>
          <a:prstGeom prst="notch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Šipka doprava se zářezem 20"/>
          <p:cNvSpPr/>
          <p:nvPr/>
        </p:nvSpPr>
        <p:spPr>
          <a:xfrm rot="5400000">
            <a:off x="1691680" y="4077072"/>
            <a:ext cx="936104" cy="504056"/>
          </a:xfrm>
          <a:prstGeom prst="notch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>
            <a:off x="5076056" y="1916832"/>
            <a:ext cx="2160240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dorovný svitek 21"/>
          <p:cNvSpPr/>
          <p:nvPr/>
        </p:nvSpPr>
        <p:spPr>
          <a:xfrm>
            <a:off x="1187624" y="2924944"/>
            <a:ext cx="7632848" cy="792088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cs-CZ" dirty="0" smtClean="0"/>
              <a:t>           </a:t>
            </a:r>
            <a:r>
              <a:rPr lang="cs-CZ" sz="4400" dirty="0" smtClean="0">
                <a:latin typeface="Arial" pitchFamily="34" charset="0"/>
                <a:cs typeface="Arial" pitchFamily="34" charset="0"/>
              </a:rPr>
              <a:t>Neurčitá slovesa</a:t>
            </a:r>
            <a:endParaRPr lang="cs-CZ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187624" y="1340768"/>
            <a:ext cx="7704856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dirty="0" smtClean="0"/>
              <a:t>      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Slovesa zakončená na 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mají </a:t>
            </a:r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    tvar neurčitý =  INFINITIV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zpíva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,  plava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, koupa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, nevědě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, zlomi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si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      </a:t>
            </a:r>
            <a:r>
              <a:rPr lang="cs-C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 těchto sloves 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nejde určit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cs-C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ani osoba, ani číslo, ani čas.</a:t>
            </a:r>
          </a:p>
          <a:p>
            <a:pPr>
              <a:buNone/>
            </a:pPr>
            <a:r>
              <a:rPr lang="cs-CZ" dirty="0" smtClean="0"/>
              <a:t> </a:t>
            </a:r>
          </a:p>
          <a:p>
            <a:pPr>
              <a:buNone/>
            </a:pPr>
            <a:endParaRPr lang="cs-CZ" dirty="0" smtClean="0"/>
          </a:p>
        </p:txBody>
      </p:sp>
      <p:sp>
        <p:nvSpPr>
          <p:cNvPr id="19" name="Šipka doprava se zářezem 18"/>
          <p:cNvSpPr/>
          <p:nvPr/>
        </p:nvSpPr>
        <p:spPr>
          <a:xfrm rot="5400000">
            <a:off x="4463988" y="4041068"/>
            <a:ext cx="720080" cy="5040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7" name="Přímá spojovací čára 16"/>
          <p:cNvCxnSpPr/>
          <p:nvPr/>
        </p:nvCxnSpPr>
        <p:spPr>
          <a:xfrm>
            <a:off x="2411760" y="2420888"/>
            <a:ext cx="230425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8" name="Picture 5" descr="C:\Users\PC4\AppData\Local\Microsoft\Windows\Temporary Internet Files\Content.IE5\FLMSY49N\MC9004344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4509120"/>
            <a:ext cx="720080" cy="10087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664</TotalTime>
  <Words>535</Words>
  <Application>Microsoft Office PowerPoint</Application>
  <PresentationFormat>Předvádění na obrazovce (4:3)</PresentationFormat>
  <Paragraphs>170</Paragraphs>
  <Slides>12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Slunovrat</vt:lpstr>
      <vt:lpstr>Snímek 1</vt:lpstr>
      <vt:lpstr>Snímek 2</vt:lpstr>
      <vt:lpstr>          SLOVESA </vt:lpstr>
      <vt:lpstr>                  ČÍSLO</vt:lpstr>
      <vt:lpstr>                  OSOBA</vt:lpstr>
      <vt:lpstr>     Přidej ke slovesům zájmena                   a urči osobu</vt:lpstr>
      <vt:lpstr>Najdi slovesa a urči osobu a číslo</vt:lpstr>
      <vt:lpstr>                   ČAS</vt:lpstr>
      <vt:lpstr>           Neurčitá slovesa</vt:lpstr>
      <vt:lpstr>   Roztřiď slovesa podle časů</vt:lpstr>
      <vt:lpstr>          Zvratná slovesa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PODSTATNÁ        JMÉNA</dc:title>
  <dc:creator>PC4</dc:creator>
  <cp:lastModifiedBy>PC4</cp:lastModifiedBy>
  <cp:revision>137</cp:revision>
  <dcterms:created xsi:type="dcterms:W3CDTF">2013-10-06T11:27:12Z</dcterms:created>
  <dcterms:modified xsi:type="dcterms:W3CDTF">2014-04-15T14:33:49Z</dcterms:modified>
</cp:coreProperties>
</file>