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2"/>
  </p:notesMasterIdLst>
  <p:sldIdLst>
    <p:sldId id="273" r:id="rId2"/>
    <p:sldId id="275" r:id="rId3"/>
    <p:sldId id="281" r:id="rId4"/>
    <p:sldId id="283" r:id="rId5"/>
    <p:sldId id="295" r:id="rId6"/>
    <p:sldId id="276" r:id="rId7"/>
    <p:sldId id="297" r:id="rId8"/>
    <p:sldId id="296" r:id="rId9"/>
    <p:sldId id="286" r:id="rId10"/>
    <p:sldId id="284" r:id="rId11"/>
    <p:sldId id="292" r:id="rId12"/>
    <p:sldId id="293" r:id="rId13"/>
    <p:sldId id="279" r:id="rId14"/>
    <p:sldId id="288" r:id="rId15"/>
    <p:sldId id="298" r:id="rId16"/>
    <p:sldId id="302" r:id="rId17"/>
    <p:sldId id="300" r:id="rId18"/>
    <p:sldId id="301" r:id="rId19"/>
    <p:sldId id="304" r:id="rId20"/>
    <p:sldId id="274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CBA6"/>
    <a:srgbClr val="4DEE32"/>
    <a:srgbClr val="55CB74"/>
    <a:srgbClr val="E056A5"/>
    <a:srgbClr val="A5F9A5"/>
    <a:srgbClr val="7DF369"/>
    <a:srgbClr val="F298E5"/>
    <a:srgbClr val="FFC50D"/>
    <a:srgbClr val="7BD7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66" d="100"/>
          <a:sy n="66" d="100"/>
        </p:scale>
        <p:origin x="-1524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9FF0FA-0182-47A8-BE98-CB542B03A162}" type="datetimeFigureOut">
              <a:rPr lang="cs-CZ" smtClean="0"/>
              <a:pPr/>
              <a:t>15.4.2014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5004048" y="2348880"/>
            <a:ext cx="259228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4525963"/>
          </a:xfrm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STROJ se skloňují podstatná jména rodu mužského neživotného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/>
                </a:solidFill>
              </a:rPr>
              <a:t>2. pádě </a:t>
            </a:r>
            <a:r>
              <a:rPr lang="cs-CZ" sz="3600" dirty="0" smtClean="0"/>
              <a:t>na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                     STROJ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580112" y="3501008"/>
            <a:ext cx="1080120" cy="576064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347864" y="332656"/>
            <a:ext cx="2232248" cy="100811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115616" y="4437112"/>
            <a:ext cx="19442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pyte</a:t>
            </a:r>
            <a:r>
              <a:rPr lang="cs-CZ" sz="4400" dirty="0" smtClean="0">
                <a:solidFill>
                  <a:srgbClr val="00B050"/>
                </a:solidFill>
              </a:rPr>
              <a:t>l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pytl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3707904" y="4725144"/>
            <a:ext cx="1440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ter</a:t>
            </a:r>
            <a:r>
              <a:rPr lang="cs-CZ" sz="4400" dirty="0" smtClean="0">
                <a:solidFill>
                  <a:srgbClr val="00B050"/>
                </a:solidFill>
              </a:rPr>
              <a:t>č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terč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084168" y="5085184"/>
            <a:ext cx="16561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hrne</a:t>
            </a:r>
            <a:r>
              <a:rPr lang="cs-CZ" sz="4400" dirty="0" smtClean="0">
                <a:solidFill>
                  <a:srgbClr val="00B050"/>
                </a:solidFill>
              </a:rPr>
              <a:t>c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hrnc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4" name="Ohnutý roh 13"/>
          <p:cNvSpPr/>
          <p:nvPr/>
        </p:nvSpPr>
        <p:spPr>
          <a:xfrm>
            <a:off x="5580112" y="2852936"/>
            <a:ext cx="2880320" cy="576064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souhlásku</a:t>
            </a:r>
            <a:endParaRPr lang="cs-CZ" sz="4400" dirty="0"/>
          </a:p>
        </p:txBody>
      </p:sp>
      <p:pic>
        <p:nvPicPr>
          <p:cNvPr id="2050" name="Picture 2" descr="C:\Users\PC4\AppData\Local\Microsoft\Windows\Temporary Internet Files\Content.IE5\DP5MMC54\MC9002399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260648"/>
            <a:ext cx="1611989" cy="1224136"/>
          </a:xfrm>
          <a:prstGeom prst="rect">
            <a:avLst/>
          </a:prstGeom>
          <a:noFill/>
        </p:spPr>
      </p:pic>
      <p:pic>
        <p:nvPicPr>
          <p:cNvPr id="5125" name="Picture 5" descr="C:\Users\PC4\AppData\Local\Microsoft\Windows\Temporary Internet Files\Content.IE5\ETVXC568\MC9004119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293096"/>
            <a:ext cx="1691680" cy="1604984"/>
          </a:xfrm>
          <a:prstGeom prst="rect">
            <a:avLst/>
          </a:prstGeom>
          <a:noFill/>
        </p:spPr>
      </p:pic>
      <p:pic>
        <p:nvPicPr>
          <p:cNvPr id="5137" name="Picture 17" descr="C:\Users\PC4\AppData\Local\Microsoft\Windows\Temporary Internet Files\Content.IE5\7JU0RZG6\MC90038402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581128"/>
            <a:ext cx="1944014" cy="1596542"/>
          </a:xfrm>
          <a:prstGeom prst="rect">
            <a:avLst/>
          </a:prstGeom>
          <a:noFill/>
        </p:spPr>
      </p:pic>
      <p:pic>
        <p:nvPicPr>
          <p:cNvPr id="5148" name="Picture 28" descr="C:\Users\PC4\AppData\Local\Microsoft\Windows\Temporary Internet Files\Content.IE5\7JU0RZG6\MC9002394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4797152"/>
            <a:ext cx="1417320" cy="182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 animBg="1"/>
      <p:bldP spid="12" grpId="0"/>
      <p:bldP spid="13" grpId="0"/>
      <p:bldP spid="20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827584" y="2924944"/>
            <a:ext cx="20882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4525963"/>
          </a:xfrm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PŘEDSEDA se skloňují    podstatná jména rodu mužského životného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</a:p>
          <a:p>
            <a:pPr>
              <a:buNone/>
            </a:pPr>
            <a:r>
              <a:rPr lang="cs-CZ" sz="3600" dirty="0" smtClean="0">
                <a:solidFill>
                  <a:schemeClr val="accent1"/>
                </a:solidFill>
              </a:rPr>
              <a:t>     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                 PŘEDSEDA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652120" y="3501008"/>
            <a:ext cx="1080120" cy="576064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a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2771800" y="332656"/>
            <a:ext cx="3384376" cy="1008112"/>
          </a:xfrm>
          <a:prstGeom prst="fram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491880" y="5517232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houslist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Ohnutý roh 13"/>
          <p:cNvSpPr/>
          <p:nvPr/>
        </p:nvSpPr>
        <p:spPr>
          <a:xfrm>
            <a:off x="2123728" y="3501008"/>
            <a:ext cx="3275856" cy="576064"/>
          </a:xfrm>
          <a:prstGeom prst="foldedCorner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samohlásku</a:t>
            </a:r>
            <a:endParaRPr lang="cs-CZ" sz="4400" dirty="0"/>
          </a:p>
        </p:txBody>
      </p:sp>
      <p:pic>
        <p:nvPicPr>
          <p:cNvPr id="15" name="Picture 13" descr="C:\Users\PC4\AppData\Local\Microsoft\Windows\Temporary Internet Files\Content.IE5\DP5MMC54\MC9003013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8640"/>
            <a:ext cx="1008112" cy="1537642"/>
          </a:xfrm>
          <a:prstGeom prst="rect">
            <a:avLst/>
          </a:prstGeom>
          <a:noFill/>
        </p:spPr>
      </p:pic>
      <p:pic>
        <p:nvPicPr>
          <p:cNvPr id="1033" name="Picture 9" descr="C:\Users\PC4\AppData\Local\Microsoft\Windows\Temporary Internet Files\Content.IE5\WLL6ZU5R\MC90008876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149080"/>
            <a:ext cx="1757477" cy="1810512"/>
          </a:xfrm>
          <a:prstGeom prst="rect">
            <a:avLst/>
          </a:prstGeom>
          <a:noFill/>
        </p:spPr>
      </p:pic>
      <p:pic>
        <p:nvPicPr>
          <p:cNvPr id="1029" name="Picture 5" descr="C:\Users\PC4\AppData\Local\Microsoft\Windows\Temporary Internet Files\Content.IE5\ETVXC568\MC90029229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4581128"/>
            <a:ext cx="1224136" cy="2016224"/>
          </a:xfrm>
          <a:prstGeom prst="rect">
            <a:avLst/>
          </a:prstGeom>
          <a:noFill/>
        </p:spPr>
      </p:pic>
      <p:pic>
        <p:nvPicPr>
          <p:cNvPr id="4098" name="Picture 2" descr="C:\Users\PC4\AppData\Local\Microsoft\Windows\Temporary Internet Files\Content.IE5\DP5MMC54\MC90019860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4149080"/>
            <a:ext cx="1393244" cy="1800200"/>
          </a:xfrm>
          <a:prstGeom prst="rect">
            <a:avLst/>
          </a:prstGeom>
          <a:noFill/>
        </p:spPr>
      </p:pic>
      <p:sp>
        <p:nvSpPr>
          <p:cNvPr id="18" name="TextovéPole 17"/>
          <p:cNvSpPr txBox="1"/>
          <p:nvPr/>
        </p:nvSpPr>
        <p:spPr>
          <a:xfrm>
            <a:off x="899592" y="4797152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fotbalist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6084168" y="4869160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policist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 animBg="1"/>
      <p:bldP spid="12" grpId="0"/>
      <p:bldP spid="14" grpId="0" animBg="1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élník 17"/>
          <p:cNvSpPr/>
          <p:nvPr/>
        </p:nvSpPr>
        <p:spPr>
          <a:xfrm>
            <a:off x="827584" y="2924944"/>
            <a:ext cx="20882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4525963"/>
          </a:xfrm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SOUDCE se skloňují    podstatná jména rodu mužského</a:t>
            </a:r>
          </a:p>
          <a:p>
            <a:pPr>
              <a:buNone/>
            </a:pPr>
            <a:r>
              <a:rPr lang="cs-CZ" sz="3600" dirty="0" smtClean="0"/>
              <a:t>  životného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                   SOUDCE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652120" y="3501008"/>
            <a:ext cx="1080120" cy="576064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2987824" y="332656"/>
            <a:ext cx="2880320" cy="1008112"/>
          </a:xfrm>
          <a:prstGeom prst="fra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059832" y="5589240"/>
            <a:ext cx="2592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průvodc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" name="Ohnutý roh 13"/>
          <p:cNvSpPr/>
          <p:nvPr/>
        </p:nvSpPr>
        <p:spPr>
          <a:xfrm>
            <a:off x="2123728" y="3501008"/>
            <a:ext cx="3275856" cy="576064"/>
          </a:xfrm>
          <a:prstGeom prst="foldedCorne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samohlásku</a:t>
            </a:r>
            <a:endParaRPr lang="cs-CZ" sz="4400" dirty="0"/>
          </a:p>
        </p:txBody>
      </p:sp>
      <p:pic>
        <p:nvPicPr>
          <p:cNvPr id="16" name="Picture 4" descr="C:\Users\PC4\AppData\Local\Microsoft\Windows\Temporary Internet Files\Content.IE5\DP5MMC54\MC9003609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88641"/>
            <a:ext cx="1521996" cy="1440160"/>
          </a:xfrm>
          <a:prstGeom prst="rect">
            <a:avLst/>
          </a:prstGeom>
          <a:noFill/>
        </p:spPr>
      </p:pic>
      <p:pic>
        <p:nvPicPr>
          <p:cNvPr id="3074" name="Picture 2" descr="C:\Users\PC4\AppData\Local\Microsoft\Windows\Temporary Internet Files\Content.IE5\DP5MMC54\MC90022184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221088"/>
            <a:ext cx="2016224" cy="2132136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755576" y="4941168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vládc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5940152" y="4941168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dozorc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</a:p>
        </p:txBody>
      </p:sp>
      <p:pic>
        <p:nvPicPr>
          <p:cNvPr id="3075" name="Picture 3" descr="C:\Users\PC4\AppData\Local\Microsoft\Windows\Temporary Internet Files\Content.IE5\ETVXC568\MC9002810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861048"/>
            <a:ext cx="1230930" cy="2088232"/>
          </a:xfrm>
          <a:prstGeom prst="rect">
            <a:avLst/>
          </a:prstGeom>
          <a:noFill/>
        </p:spPr>
      </p:pic>
      <p:pic>
        <p:nvPicPr>
          <p:cNvPr id="3082" name="Picture 10" descr="C:\Users\PC4\AppData\Local\Microsoft\Windows\Temporary Internet Files\Content.IE5\WLL6ZU5R\MC90023344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4221088"/>
            <a:ext cx="1592774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9" grpId="0" animBg="1"/>
      <p:bldP spid="12" grpId="0"/>
      <p:bldP spid="14" grpId="0" animBg="1"/>
      <p:bldP spid="15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1143000"/>
          </a:xfrm>
        </p:spPr>
        <p:txBody>
          <a:bodyPr>
            <a:noAutofit/>
          </a:bodyPr>
          <a:lstStyle/>
          <a:p>
            <a:r>
              <a:rPr lang="cs-CZ" sz="4000" smtClean="0">
                <a:latin typeface="Arial" pitchFamily="34" charset="0"/>
                <a:cs typeface="Arial" pitchFamily="34" charset="0"/>
              </a:rPr>
              <a:t>        Koncovky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rodu mužského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83568" y="1268761"/>
          <a:ext cx="7927466" cy="2232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382"/>
                <a:gridCol w="1606334"/>
                <a:gridCol w="1761420"/>
                <a:gridCol w="1606334"/>
                <a:gridCol w="143226"/>
                <a:gridCol w="1662770"/>
              </a:tblGrid>
              <a:tr h="76332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vzory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PÁN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HRAD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MUŽ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STROJ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93931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1.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souhláska</a:t>
                      </a:r>
                      <a:endParaRPr lang="cs-CZ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4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67883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2.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- a</a:t>
                      </a:r>
                      <a:endParaRPr lang="cs-CZ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latin typeface="Arial" pitchFamily="34" charset="0"/>
                          <a:cs typeface="Arial" pitchFamily="34" charset="0"/>
                        </a:rPr>
                        <a:t>- u (a)</a:t>
                      </a:r>
                      <a:endParaRPr lang="cs-CZ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4000" dirty="0" smtClean="0">
                          <a:latin typeface="Arial" pitchFamily="34" charset="0"/>
                          <a:cs typeface="Arial" pitchFamily="34" charset="0"/>
                        </a:rPr>
                        <a:t>-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4000" dirty="0" smtClean="0">
                          <a:latin typeface="Arial" pitchFamily="34" charset="0"/>
                          <a:cs typeface="Arial" pitchFamily="34" charset="0"/>
                        </a:rPr>
                        <a:t>-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83568" y="3933056"/>
          <a:ext cx="5256584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382"/>
                <a:gridCol w="2309002"/>
                <a:gridCol w="1800200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vzory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PŘEDSEDA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SOUDCE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sz="2400" b="1" dirty="0" smtClean="0">
                          <a:latin typeface="Arial" pitchFamily="34" charset="0"/>
                          <a:cs typeface="Arial" pitchFamily="34" charset="0"/>
                        </a:rPr>
                        <a:t>1. pád</a:t>
                      </a:r>
                      <a:endParaRPr lang="cs-C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samohláska</a:t>
                      </a:r>
                      <a:endParaRPr lang="cs-CZ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4972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>lev   rytíř   zpěv   orloj   kostel  kolega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>
                <a:solidFill>
                  <a:schemeClr val="accent1">
                    <a:lumMod val="50000"/>
                  </a:schemeClr>
                </a:solidFill>
              </a:rPr>
              <a:t>obhájce   herec  výlet   plaz  bagrista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>kocour   pytel   drát   ostrov   tuleň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>
                <a:solidFill>
                  <a:schemeClr val="accent1">
                    <a:lumMod val="50000"/>
                  </a:schemeClr>
                </a:solidFill>
              </a:rPr>
              <a:t>nůž   hmyz   hrnec   kůň   jetel  kašel</a:t>
            </a:r>
          </a:p>
          <a:p>
            <a:pPr>
              <a:lnSpc>
                <a:spcPct val="150000"/>
              </a:lnSpc>
              <a:buNone/>
            </a:pPr>
            <a:r>
              <a:rPr lang="cs-CZ" sz="4000" dirty="0" smtClean="0">
                <a:solidFill>
                  <a:schemeClr val="bg2">
                    <a:lumMod val="25000"/>
                  </a:schemeClr>
                </a:solidFill>
              </a:rPr>
              <a:t>čmelák   ředitel   žák   dozorce   mol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 w="952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Roztřiď podstatná jména </a:t>
            </a:r>
            <a:b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podle vzorů</a:t>
            </a:r>
            <a:endParaRPr lang="cs-CZ" dirty="0">
              <a:solidFill>
                <a:srgbClr val="C00000"/>
              </a:solidFill>
            </a:endParaRPr>
          </a:p>
        </p:txBody>
      </p:sp>
      <p:pic>
        <p:nvPicPr>
          <p:cNvPr id="40" name="Picture 7" descr="C:\Users\PC4\AppData\Local\Microsoft\Windows\Temporary Internet Files\Content.IE5\WLL6ZU5R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820591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467544" y="332656"/>
            <a:ext cx="129614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PÁN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19" name="Zaoblený obdélník 18"/>
          <p:cNvSpPr/>
          <p:nvPr/>
        </p:nvSpPr>
        <p:spPr>
          <a:xfrm>
            <a:off x="6588224" y="332656"/>
            <a:ext cx="1800200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STROJ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4644008" y="332656"/>
            <a:ext cx="1368152" cy="64807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MUŽ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2411760" y="332656"/>
            <a:ext cx="1584176" cy="64807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HRAD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16" name="Zástupný symbol pro obsah 10"/>
          <p:cNvSpPr txBox="1">
            <a:spLocks/>
          </p:cNvSpPr>
          <p:nvPr/>
        </p:nvSpPr>
        <p:spPr>
          <a:xfrm>
            <a:off x="4572000" y="1124744"/>
            <a:ext cx="1800200" cy="46119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rytíř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vrabec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tuleň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herec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kůň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ředitel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Zástupný symbol pro obsah 10"/>
          <p:cNvSpPr txBox="1">
            <a:spLocks/>
          </p:cNvSpPr>
          <p:nvPr/>
        </p:nvSpPr>
        <p:spPr>
          <a:xfrm>
            <a:off x="6695728" y="1124744"/>
            <a:ext cx="2448272" cy="461196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kašel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hrnec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pytel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nůž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jetel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orloj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Zástupný symbol pro obsah 10"/>
          <p:cNvSpPr txBox="1">
            <a:spLocks/>
          </p:cNvSpPr>
          <p:nvPr/>
        </p:nvSpPr>
        <p:spPr>
          <a:xfrm>
            <a:off x="2411760" y="1124744"/>
            <a:ext cx="1872208" cy="374441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hmyz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drát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kostel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ostrov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výlet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zpěv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Zástupný symbol pro obsah 10"/>
          <p:cNvSpPr txBox="1">
            <a:spLocks/>
          </p:cNvSpPr>
          <p:nvPr/>
        </p:nvSpPr>
        <p:spPr>
          <a:xfrm>
            <a:off x="6300192" y="5373216"/>
            <a:ext cx="2088232" cy="12961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dozorce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obhájce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Zástupný symbol pro obsah 10"/>
          <p:cNvSpPr txBox="1">
            <a:spLocks/>
          </p:cNvSpPr>
          <p:nvPr/>
        </p:nvSpPr>
        <p:spPr>
          <a:xfrm>
            <a:off x="6516216" y="5445224"/>
            <a:ext cx="1800200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2771800" y="4797152"/>
            <a:ext cx="2808312" cy="64807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PŘEDSEDA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23" name="Zaoblený obdélník 22"/>
          <p:cNvSpPr/>
          <p:nvPr/>
        </p:nvSpPr>
        <p:spPr>
          <a:xfrm>
            <a:off x="6228184" y="4797152"/>
            <a:ext cx="2232248" cy="6480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bg1"/>
                </a:solidFill>
              </a:rPr>
              <a:t>SOUDCE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24" name="Zástupný symbol pro obsah 10"/>
          <p:cNvSpPr txBox="1">
            <a:spLocks/>
          </p:cNvSpPr>
          <p:nvPr/>
        </p:nvSpPr>
        <p:spPr>
          <a:xfrm>
            <a:off x="3131840" y="5373216"/>
            <a:ext cx="2088232" cy="12961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kolega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bagrista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Zástupný symbol pro obsah 10"/>
          <p:cNvSpPr txBox="1">
            <a:spLocks/>
          </p:cNvSpPr>
          <p:nvPr/>
        </p:nvSpPr>
        <p:spPr>
          <a:xfrm>
            <a:off x="467544" y="1124744"/>
            <a:ext cx="1872208" cy="374441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žák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kocour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plaz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čmelák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mol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cs-CZ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6" grpId="0" animBg="1"/>
      <p:bldP spid="13" grpId="0" animBg="1"/>
      <p:bldP spid="16" grpId="0"/>
      <p:bldP spid="17" grpId="0"/>
      <p:bldP spid="18" grpId="0"/>
      <p:bldP spid="20" grpId="0"/>
      <p:bldP spid="22" grpId="0" animBg="1"/>
      <p:bldP spid="23" grpId="0" animBg="1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1143000"/>
          </a:xfrm>
        </p:spPr>
        <p:txBody>
          <a:bodyPr>
            <a:no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Pravopis rodu mužského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2771800" y="1268760"/>
          <a:ext cx="3096344" cy="2225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656184"/>
              </a:tblGrid>
              <a:tr h="76332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MUŽ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STROJ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93931">
                <a:tc gridSpan="2"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měkké vzory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4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8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 dirty="0" smtClean="0">
                          <a:latin typeface="Arial" pitchFamily="34" charset="0"/>
                          <a:cs typeface="Arial" pitchFamily="34" charset="0"/>
                        </a:rPr>
                        <a:t>vždy</a:t>
                      </a:r>
                      <a:r>
                        <a:rPr lang="cs-CZ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40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- 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39552" y="393305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spisovatel</a:t>
            </a:r>
            <a:r>
              <a:rPr lang="cs-CZ" sz="4000" dirty="0" smtClean="0">
                <a:solidFill>
                  <a:srgbClr val="FF0000"/>
                </a:solidFill>
              </a:rPr>
              <a:t>i</a:t>
            </a:r>
            <a:r>
              <a:rPr lang="cs-CZ" sz="4000" dirty="0" smtClean="0"/>
              <a:t>, s učitel</a:t>
            </a:r>
            <a:r>
              <a:rPr lang="cs-CZ" sz="4000" dirty="0" smtClean="0">
                <a:solidFill>
                  <a:srgbClr val="FF0000"/>
                </a:solidFill>
              </a:rPr>
              <a:t>i</a:t>
            </a:r>
            <a:r>
              <a:rPr lang="cs-CZ" sz="4000" dirty="0" smtClean="0"/>
              <a:t>, o obyvatel</a:t>
            </a:r>
            <a:r>
              <a:rPr lang="cs-CZ" sz="4000" dirty="0" smtClean="0">
                <a:solidFill>
                  <a:srgbClr val="FF0000"/>
                </a:solidFill>
              </a:rPr>
              <a:t>í</a:t>
            </a:r>
            <a:r>
              <a:rPr lang="cs-CZ" sz="4000" dirty="0" smtClean="0"/>
              <a:t>ch 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4797152"/>
            <a:ext cx="763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proti</a:t>
            </a:r>
            <a:r>
              <a:rPr lang="cs-CZ" sz="3600" dirty="0" smtClean="0"/>
              <a:t> </a:t>
            </a:r>
            <a:r>
              <a:rPr lang="cs-CZ" sz="4000" dirty="0" smtClean="0"/>
              <a:t>kašl</a:t>
            </a:r>
            <a:r>
              <a:rPr lang="cs-CZ" sz="4000" dirty="0" smtClean="0">
                <a:solidFill>
                  <a:srgbClr val="FF0000"/>
                </a:solidFill>
              </a:rPr>
              <a:t>i</a:t>
            </a:r>
            <a:r>
              <a:rPr lang="cs-CZ" sz="4000" dirty="0" smtClean="0"/>
              <a:t>, na jetel</a:t>
            </a:r>
            <a:r>
              <a:rPr lang="cs-CZ" sz="4000" dirty="0" smtClean="0">
                <a:solidFill>
                  <a:srgbClr val="FF0000"/>
                </a:solidFill>
              </a:rPr>
              <a:t>i</a:t>
            </a:r>
            <a:r>
              <a:rPr lang="cs-CZ" sz="4000" dirty="0" smtClean="0"/>
              <a:t>, v cíl</a:t>
            </a:r>
            <a:r>
              <a:rPr lang="cs-CZ" sz="4000" dirty="0" smtClean="0">
                <a:solidFill>
                  <a:srgbClr val="FF0000"/>
                </a:solidFill>
              </a:rPr>
              <a:t>i</a:t>
            </a:r>
            <a:r>
              <a:rPr lang="cs-CZ" sz="4000" dirty="0" smtClean="0"/>
              <a:t>, v pytl</a:t>
            </a:r>
            <a:r>
              <a:rPr lang="cs-CZ" sz="4000" dirty="0" smtClean="0">
                <a:solidFill>
                  <a:srgbClr val="FF0000"/>
                </a:solidFill>
              </a:rPr>
              <a:t>í</a:t>
            </a:r>
            <a:r>
              <a:rPr lang="cs-CZ" sz="4000" dirty="0" smtClean="0"/>
              <a:t>ch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1143000"/>
          </a:xfrm>
        </p:spPr>
        <p:txBody>
          <a:bodyPr>
            <a:no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Pravopis rodu mužského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2195736" y="1268760"/>
          <a:ext cx="4802106" cy="243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002"/>
                <a:gridCol w="2493104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PŘEDSEDA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SOUDCE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tvrdý vzor</a:t>
                      </a:r>
                      <a:endParaRPr lang="cs-CZ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200" dirty="0" smtClean="0"/>
                        <a:t>měkký vzor</a:t>
                      </a:r>
                    </a:p>
                    <a:p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rgbClr val="FF0000"/>
                          </a:solidFill>
                        </a:rPr>
                        <a:t>- y</a:t>
                      </a:r>
                      <a:endParaRPr lang="cs-CZ" sz="4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rgbClr val="0070C0"/>
                          </a:solidFill>
                        </a:rPr>
                        <a:t>- i</a:t>
                      </a:r>
                      <a:endParaRPr lang="cs-CZ" sz="4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331640" y="4149080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s koleg</a:t>
            </a:r>
            <a:r>
              <a:rPr lang="cs-CZ" sz="4000" dirty="0" smtClean="0">
                <a:solidFill>
                  <a:srgbClr val="FF0000"/>
                </a:solidFill>
              </a:rPr>
              <a:t>y</a:t>
            </a:r>
            <a:r>
              <a:rPr lang="cs-CZ" sz="4000" dirty="0" smtClean="0"/>
              <a:t>, cyklist</a:t>
            </a:r>
            <a:r>
              <a:rPr lang="cs-CZ" sz="4000" dirty="0" smtClean="0">
                <a:solidFill>
                  <a:srgbClr val="FF0000"/>
                </a:solidFill>
              </a:rPr>
              <a:t>y</a:t>
            </a:r>
            <a:r>
              <a:rPr lang="cs-CZ" sz="4000" dirty="0" smtClean="0"/>
              <a:t>, klavírist</a:t>
            </a:r>
            <a:r>
              <a:rPr lang="cs-CZ" sz="4000" dirty="0" smtClean="0">
                <a:solidFill>
                  <a:srgbClr val="FF0000"/>
                </a:solidFill>
              </a:rPr>
              <a:t>y</a:t>
            </a:r>
            <a:r>
              <a:rPr lang="cs-CZ" sz="4000" dirty="0" smtClean="0"/>
              <a:t>  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331640" y="5013176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obránc</a:t>
            </a:r>
            <a:r>
              <a:rPr lang="cs-CZ" sz="4000" dirty="0" smtClean="0">
                <a:solidFill>
                  <a:schemeClr val="accent4">
                    <a:lumMod val="75000"/>
                  </a:schemeClr>
                </a:solidFill>
              </a:rPr>
              <a:t>i</a:t>
            </a:r>
            <a:r>
              <a:rPr lang="cs-CZ" sz="4000" dirty="0" smtClean="0"/>
              <a:t>, s vládc</a:t>
            </a:r>
            <a:r>
              <a:rPr lang="cs-CZ" sz="4000" dirty="0" smtClean="0">
                <a:solidFill>
                  <a:schemeClr val="accent4">
                    <a:lumMod val="75000"/>
                  </a:schemeClr>
                </a:solidFill>
              </a:rPr>
              <a:t>i</a:t>
            </a:r>
            <a:r>
              <a:rPr lang="cs-CZ" sz="4000" dirty="0" smtClean="0"/>
              <a:t>, strojvůdc</a:t>
            </a:r>
            <a:r>
              <a:rPr lang="cs-CZ" sz="4000" dirty="0" smtClean="0">
                <a:solidFill>
                  <a:schemeClr val="accent4">
                    <a:lumMod val="75000"/>
                  </a:schemeClr>
                </a:solidFill>
              </a:rPr>
              <a:t>i</a:t>
            </a:r>
            <a:endParaRPr lang="cs-CZ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1143000"/>
          </a:xfrm>
        </p:spPr>
        <p:txBody>
          <a:bodyPr>
            <a:noAutofit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Pravopis rodu mužského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979712" y="1340768"/>
          <a:ext cx="5400600" cy="4487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44016"/>
                <a:gridCol w="2664296"/>
              </a:tblGrid>
              <a:tr h="76332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PÁN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latin typeface="Arial" pitchFamily="34" charset="0"/>
                          <a:cs typeface="Arial" pitchFamily="34" charset="0"/>
                        </a:rPr>
                        <a:t>HRAD</a:t>
                      </a:r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93931">
                <a:tc gridSpan="3"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tvrdé vzory</a:t>
                      </a:r>
                      <a:endParaRPr lang="cs-CZ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67883">
                <a:tc gridSpan="3"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většinou</a:t>
                      </a:r>
                      <a:r>
                        <a:rPr lang="cs-CZ" sz="3600" baseline="0" dirty="0" smtClean="0"/>
                        <a:t> </a:t>
                      </a:r>
                      <a:r>
                        <a:rPr lang="cs-CZ" sz="40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- y</a:t>
                      </a:r>
                      <a:endParaRPr lang="cs-CZ" sz="4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67883">
                <a:tc gridSpan="2"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a 5. p. č. mn. </a:t>
                      </a:r>
                      <a:r>
                        <a:rPr lang="cs-CZ" sz="3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- i </a:t>
                      </a:r>
                      <a:r>
                        <a:rPr lang="cs-CZ" sz="3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(páni)</a:t>
                      </a:r>
                      <a:endParaRPr lang="cs-CZ" sz="3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6. p. č. mn.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cs-CZ" sz="3600" b="1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ích</a:t>
                      </a:r>
                      <a:endParaRPr lang="cs-CZ" sz="3600" b="1" dirty="0" smtClean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buFontTx/>
                        <a:buNone/>
                      </a:pPr>
                      <a:r>
                        <a:rPr lang="cs-CZ" sz="3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(lesích)</a:t>
                      </a:r>
                      <a:endParaRPr lang="cs-CZ" sz="3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83">
                <a:tc gridSpan="2">
                  <a:txBody>
                    <a:bodyPr/>
                    <a:lstStyle/>
                    <a:p>
                      <a:pPr algn="ctr"/>
                      <a:r>
                        <a:rPr lang="cs-CZ" sz="3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cs-CZ" sz="3600" b="1" dirty="0" err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ovi</a:t>
                      </a:r>
                      <a:r>
                        <a:rPr lang="cs-CZ" sz="3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3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(pánovi)</a:t>
                      </a:r>
                      <a:endParaRPr lang="cs-CZ" sz="3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sz="36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C:\Users\PC4\AppData\Local\Microsoft\Windows\Temporary Internet Files\Content.IE5\WLL6ZU5R\MC9003463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77072"/>
            <a:ext cx="942746" cy="755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PÁN</a:t>
            </a:r>
            <a:endParaRPr lang="cs-CZ" dirty="0"/>
          </a:p>
        </p:txBody>
      </p:sp>
      <p:sp>
        <p:nvSpPr>
          <p:cNvPr id="11" name="Rámeček 10"/>
          <p:cNvSpPr/>
          <p:nvPr/>
        </p:nvSpPr>
        <p:spPr>
          <a:xfrm>
            <a:off x="3347864" y="332656"/>
            <a:ext cx="1800200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835696" y="1268760"/>
            <a:ext cx="1296144" cy="792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pány</a:t>
            </a:r>
            <a:endParaRPr lang="cs-CZ" sz="3600" dirty="0"/>
          </a:p>
        </p:txBody>
      </p:sp>
      <p:sp>
        <p:nvSpPr>
          <p:cNvPr id="17" name="Obdélník 16"/>
          <p:cNvSpPr/>
          <p:nvPr/>
        </p:nvSpPr>
        <p:spPr>
          <a:xfrm>
            <a:off x="5364088" y="1268760"/>
            <a:ext cx="1152128" cy="79208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páni</a:t>
            </a:r>
            <a:endParaRPr lang="cs-CZ" sz="3600" dirty="0"/>
          </a:p>
        </p:txBody>
      </p:sp>
      <p:sp>
        <p:nvSpPr>
          <p:cNvPr id="23" name="Obdélník 22"/>
          <p:cNvSpPr/>
          <p:nvPr/>
        </p:nvSpPr>
        <p:spPr>
          <a:xfrm>
            <a:off x="1331640" y="2420888"/>
            <a:ext cx="2736304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zahlédl čáp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4860032" y="4509120"/>
            <a:ext cx="2304256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600" dirty="0" smtClean="0"/>
              <a:t>hladoví lv</a:t>
            </a:r>
            <a:r>
              <a:rPr lang="cs-CZ" sz="3600" dirty="0" smtClean="0">
                <a:solidFill>
                  <a:srgbClr val="0070C0"/>
                </a:solidFill>
              </a:rPr>
              <a:t>i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1331640" y="4509120"/>
            <a:ext cx="2952328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600" dirty="0" smtClean="0"/>
              <a:t>vzácní motýl</a:t>
            </a:r>
            <a:r>
              <a:rPr lang="cs-CZ" sz="3600" dirty="0" smtClean="0">
                <a:solidFill>
                  <a:srgbClr val="0070C0"/>
                </a:solidFill>
              </a:rPr>
              <a:t>i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3203848" y="3429000"/>
            <a:ext cx="288032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600" dirty="0" smtClean="0"/>
              <a:t>mouční červ</a:t>
            </a:r>
            <a:r>
              <a:rPr lang="cs-CZ" sz="3600" dirty="0" smtClean="0">
                <a:solidFill>
                  <a:srgbClr val="0070C0"/>
                </a:solidFill>
              </a:rPr>
              <a:t>i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3059832" y="5517232"/>
            <a:ext cx="2952328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chytat motýl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4644008" y="2420888"/>
            <a:ext cx="2448272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hubit červ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539552" y="3429000"/>
            <a:ext cx="2304256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600" dirty="0" smtClean="0"/>
              <a:t>černí čáp</a:t>
            </a:r>
            <a:r>
              <a:rPr lang="cs-CZ" sz="3600" dirty="0" smtClean="0">
                <a:solidFill>
                  <a:srgbClr val="0070C0"/>
                </a:solidFill>
              </a:rPr>
              <a:t>i</a:t>
            </a:r>
            <a:endParaRPr lang="cs-CZ" sz="3600" dirty="0">
              <a:solidFill>
                <a:srgbClr val="0070C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6516216" y="3429000"/>
            <a:ext cx="2160240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/>
              <a:t>krotit lv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19" name="Obláček 18"/>
          <p:cNvSpPr/>
          <p:nvPr/>
        </p:nvSpPr>
        <p:spPr>
          <a:xfrm>
            <a:off x="6660232" y="332656"/>
            <a:ext cx="1800200" cy="1008112"/>
          </a:xfrm>
          <a:prstGeom prst="cloudCallout">
            <a:avLst>
              <a:gd name="adj1" fmla="val -52387"/>
              <a:gd name="adj2" fmla="val 7729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cs-CZ" sz="2000" dirty="0" smtClean="0">
                <a:solidFill>
                  <a:schemeClr val="tx1"/>
                </a:solidFill>
              </a:rPr>
              <a:t>1. a 5. p.</a:t>
            </a:r>
          </a:p>
          <a:p>
            <a:pPr marL="342900" indent="-342900" algn="ctr"/>
            <a:r>
              <a:rPr lang="cs-CZ" sz="2000" dirty="0" smtClean="0">
                <a:solidFill>
                  <a:schemeClr val="tx1"/>
                </a:solidFill>
              </a:rPr>
              <a:t>č. mn.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21" name="Vývojový diagram: alternativní postup 20"/>
          <p:cNvSpPr/>
          <p:nvPr/>
        </p:nvSpPr>
        <p:spPr>
          <a:xfrm>
            <a:off x="6732240" y="2564904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vojový diagram: alternativní postup 21"/>
          <p:cNvSpPr/>
          <p:nvPr/>
        </p:nvSpPr>
        <p:spPr>
          <a:xfrm>
            <a:off x="2483768" y="3573016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ývojový diagram: alternativní postup 26"/>
          <p:cNvSpPr/>
          <p:nvPr/>
        </p:nvSpPr>
        <p:spPr>
          <a:xfrm>
            <a:off x="3707904" y="2564904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ývojový diagram: alternativní postup 32"/>
          <p:cNvSpPr/>
          <p:nvPr/>
        </p:nvSpPr>
        <p:spPr>
          <a:xfrm>
            <a:off x="6876256" y="4653136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ývojový diagram: alternativní postup 33"/>
          <p:cNvSpPr/>
          <p:nvPr/>
        </p:nvSpPr>
        <p:spPr>
          <a:xfrm>
            <a:off x="5652120" y="5661248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ývojový diagram: alternativní postup 34"/>
          <p:cNvSpPr/>
          <p:nvPr/>
        </p:nvSpPr>
        <p:spPr>
          <a:xfrm>
            <a:off x="8172400" y="3573016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ývojový diagram: alternativní postup 35"/>
          <p:cNvSpPr/>
          <p:nvPr/>
        </p:nvSpPr>
        <p:spPr>
          <a:xfrm>
            <a:off x="5796136" y="3573016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ývojový diagram: alternativní postup 36"/>
          <p:cNvSpPr/>
          <p:nvPr/>
        </p:nvSpPr>
        <p:spPr>
          <a:xfrm>
            <a:off x="3923928" y="4653136"/>
            <a:ext cx="288032" cy="50405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9" name="Přímá spojovací šipka 38"/>
          <p:cNvCxnSpPr>
            <a:stCxn id="16" idx="2"/>
          </p:cNvCxnSpPr>
          <p:nvPr/>
        </p:nvCxnSpPr>
        <p:spPr>
          <a:xfrm flipH="1">
            <a:off x="2339752" y="2060848"/>
            <a:ext cx="144016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Přímá spojovací šipka 40"/>
          <p:cNvCxnSpPr>
            <a:endCxn id="29" idx="0"/>
          </p:cNvCxnSpPr>
          <p:nvPr/>
        </p:nvCxnSpPr>
        <p:spPr>
          <a:xfrm>
            <a:off x="3131840" y="1916832"/>
            <a:ext cx="2736304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Přímá spojovací šipka 45"/>
          <p:cNvCxnSpPr>
            <a:endCxn id="31" idx="0"/>
          </p:cNvCxnSpPr>
          <p:nvPr/>
        </p:nvCxnSpPr>
        <p:spPr>
          <a:xfrm>
            <a:off x="3131840" y="2060848"/>
            <a:ext cx="4464496" cy="13681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Přímá spojovací šipka 47"/>
          <p:cNvCxnSpPr>
            <a:endCxn id="28" idx="0"/>
          </p:cNvCxnSpPr>
          <p:nvPr/>
        </p:nvCxnSpPr>
        <p:spPr>
          <a:xfrm>
            <a:off x="2627784" y="2060848"/>
            <a:ext cx="1908212" cy="34563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Přímá spojovací šipka 49"/>
          <p:cNvCxnSpPr>
            <a:endCxn id="30" idx="0"/>
          </p:cNvCxnSpPr>
          <p:nvPr/>
        </p:nvCxnSpPr>
        <p:spPr>
          <a:xfrm flipH="1">
            <a:off x="1691680" y="2060848"/>
            <a:ext cx="4032448" cy="136815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Přímá spojovací šipka 52"/>
          <p:cNvCxnSpPr>
            <a:endCxn id="26" idx="0"/>
          </p:cNvCxnSpPr>
          <p:nvPr/>
        </p:nvCxnSpPr>
        <p:spPr>
          <a:xfrm flipH="1">
            <a:off x="4644008" y="2060848"/>
            <a:ext cx="1440160" cy="136815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Přímá spojovací šipka 54"/>
          <p:cNvCxnSpPr>
            <a:stCxn id="17" idx="2"/>
            <a:endCxn id="25" idx="0"/>
          </p:cNvCxnSpPr>
          <p:nvPr/>
        </p:nvCxnSpPr>
        <p:spPr>
          <a:xfrm flipH="1">
            <a:off x="2807804" y="2060848"/>
            <a:ext cx="3132348" cy="244827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Přímá spojovací šipka 55"/>
          <p:cNvCxnSpPr>
            <a:endCxn id="24" idx="0"/>
          </p:cNvCxnSpPr>
          <p:nvPr/>
        </p:nvCxnSpPr>
        <p:spPr>
          <a:xfrm flipH="1">
            <a:off x="6012160" y="2060848"/>
            <a:ext cx="144016" cy="2448272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7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Skloňování podstatných jmen rodu mužského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VY_32_INOVACE_37.13.PLA.CJ.4</a:t>
                      </a:r>
                      <a:endParaRPr lang="cs-CZ" sz="1600" i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11. 03. 2014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420889"/>
            <a:ext cx="813690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117 –</a:t>
            </a:r>
            <a:r>
              <a:rPr lang="cs-CZ" sz="1600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127.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829761"/>
          </a:xfrm>
        </p:spPr>
        <p:txBody>
          <a:bodyPr>
            <a:normAutofit fontScale="90000"/>
          </a:bodyPr>
          <a:lstStyle/>
          <a:p>
            <a:pPr algn="l"/>
            <a:r>
              <a:rPr lang="cs-CZ" sz="6000" dirty="0" smtClean="0"/>
              <a:t>SKLOŇOVÁNÍ</a:t>
            </a:r>
            <a:br>
              <a:rPr lang="cs-CZ" sz="6000" dirty="0" smtClean="0"/>
            </a:br>
            <a:r>
              <a:rPr lang="cs-CZ" sz="6000" dirty="0" smtClean="0">
                <a:solidFill>
                  <a:srgbClr val="C00000"/>
                </a:solidFill>
              </a:rPr>
              <a:t>PODSTATNÝCH JMEN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72400" cy="1199704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bg2">
                    <a:lumMod val="50000"/>
                  </a:schemeClr>
                </a:solidFill>
              </a:rPr>
              <a:t>RODU MUŽSKÉHO</a:t>
            </a:r>
            <a:endParaRPr lang="cs-CZ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5445224"/>
            <a:ext cx="2304256" cy="1200329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7200" dirty="0" smtClean="0">
                <a:solidFill>
                  <a:schemeClr val="bg1"/>
                </a:solidFill>
              </a:rPr>
              <a:t>TEN</a:t>
            </a:r>
            <a:endParaRPr lang="cs-CZ" sz="72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PC4\AppData\Local\Microsoft\Windows\Temporary Internet Files\Content.IE5\WLL6ZU5R\MM90023468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933056"/>
            <a:ext cx="1296144" cy="141905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498080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 Vzory podstatných jmen</a:t>
            </a:r>
            <a:br>
              <a:rPr lang="cs-CZ" sz="4800" dirty="0" smtClean="0">
                <a:latin typeface="Arial" pitchFamily="34" charset="0"/>
                <a:cs typeface="Arial" pitchFamily="34" charset="0"/>
              </a:rPr>
            </a:br>
            <a:r>
              <a:rPr lang="cs-CZ" sz="4800" dirty="0" smtClean="0">
                <a:latin typeface="Arial" pitchFamily="34" charset="0"/>
                <a:cs typeface="Arial" pitchFamily="34" charset="0"/>
              </a:rPr>
              <a:t>         rodu mužského</a:t>
            </a:r>
            <a:endParaRPr lang="cs-CZ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Krychle 12"/>
          <p:cNvSpPr/>
          <p:nvPr/>
        </p:nvSpPr>
        <p:spPr>
          <a:xfrm>
            <a:off x="179512" y="2060848"/>
            <a:ext cx="1944216" cy="144016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PÁN</a:t>
            </a:r>
            <a:endParaRPr lang="cs-CZ" sz="4800" dirty="0"/>
          </a:p>
        </p:txBody>
      </p:sp>
      <p:sp>
        <p:nvSpPr>
          <p:cNvPr id="8" name="Krychle 7"/>
          <p:cNvSpPr/>
          <p:nvPr/>
        </p:nvSpPr>
        <p:spPr>
          <a:xfrm>
            <a:off x="4355976" y="2132856"/>
            <a:ext cx="2016224" cy="1440160"/>
          </a:xfrm>
          <a:prstGeom prst="cub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MUŽ</a:t>
            </a:r>
            <a:endParaRPr lang="cs-CZ" sz="4800" dirty="0"/>
          </a:p>
        </p:txBody>
      </p:sp>
      <p:sp>
        <p:nvSpPr>
          <p:cNvPr id="14" name="Krychle 13"/>
          <p:cNvSpPr/>
          <p:nvPr/>
        </p:nvSpPr>
        <p:spPr>
          <a:xfrm>
            <a:off x="1979712" y="2492896"/>
            <a:ext cx="2304256" cy="1440160"/>
          </a:xfrm>
          <a:prstGeom prst="cub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HRAD</a:t>
            </a:r>
            <a:endParaRPr lang="cs-CZ" sz="4800" dirty="0"/>
          </a:p>
        </p:txBody>
      </p:sp>
      <p:sp>
        <p:nvSpPr>
          <p:cNvPr id="15" name="Krychle 14"/>
          <p:cNvSpPr/>
          <p:nvPr/>
        </p:nvSpPr>
        <p:spPr>
          <a:xfrm>
            <a:off x="6228184" y="2420888"/>
            <a:ext cx="2592288" cy="1440160"/>
          </a:xfrm>
          <a:prstGeom prst="cub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STROJ</a:t>
            </a:r>
            <a:endParaRPr lang="cs-CZ" sz="4800" dirty="0"/>
          </a:p>
        </p:txBody>
      </p:sp>
      <p:sp>
        <p:nvSpPr>
          <p:cNvPr id="7" name="Krychle 6"/>
          <p:cNvSpPr/>
          <p:nvPr/>
        </p:nvSpPr>
        <p:spPr>
          <a:xfrm>
            <a:off x="827584" y="4437112"/>
            <a:ext cx="3960440" cy="144016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PŘEDSEDA</a:t>
            </a:r>
            <a:endParaRPr lang="cs-CZ" sz="4800" dirty="0"/>
          </a:p>
        </p:txBody>
      </p:sp>
      <p:sp>
        <p:nvSpPr>
          <p:cNvPr id="9" name="Krychle 8"/>
          <p:cNvSpPr/>
          <p:nvPr/>
        </p:nvSpPr>
        <p:spPr>
          <a:xfrm>
            <a:off x="5076056" y="4437112"/>
            <a:ext cx="3240360" cy="1440160"/>
          </a:xfrm>
          <a:prstGeom prst="cub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SOUDCE</a:t>
            </a:r>
            <a:endParaRPr lang="cs-CZ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4" grpId="0" animBg="1"/>
      <p:bldP spid="15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délník 20"/>
          <p:cNvSpPr/>
          <p:nvPr/>
        </p:nvSpPr>
        <p:spPr>
          <a:xfrm>
            <a:off x="2699792" y="692696"/>
            <a:ext cx="230425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5508104" y="692696"/>
            <a:ext cx="3047564" cy="792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920880" cy="1143000"/>
          </a:xfrm>
        </p:spPr>
        <p:txBody>
          <a:bodyPr>
            <a:noAutofit/>
          </a:bodyPr>
          <a:lstStyle/>
          <a:p>
            <a:r>
              <a:rPr lang="cs-CZ" sz="4800" dirty="0" smtClean="0">
                <a:latin typeface="Arial" pitchFamily="34" charset="0"/>
                <a:cs typeface="Arial" pitchFamily="34" charset="0"/>
              </a:rPr>
              <a:t>Vzory </a:t>
            </a:r>
            <a:r>
              <a:rPr lang="cs-CZ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životné</a:t>
            </a:r>
            <a:r>
              <a:rPr lang="cs-CZ" sz="4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cs-CZ" sz="4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neživotné</a:t>
            </a:r>
            <a:endParaRPr lang="cs-CZ" sz="4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Krychle 12"/>
          <p:cNvSpPr/>
          <p:nvPr/>
        </p:nvSpPr>
        <p:spPr>
          <a:xfrm>
            <a:off x="179512" y="2060848"/>
            <a:ext cx="1944216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PÁN</a:t>
            </a:r>
            <a:endParaRPr lang="cs-CZ" sz="4800" dirty="0"/>
          </a:p>
        </p:txBody>
      </p:sp>
      <p:sp>
        <p:nvSpPr>
          <p:cNvPr id="8" name="Krychle 7"/>
          <p:cNvSpPr/>
          <p:nvPr/>
        </p:nvSpPr>
        <p:spPr>
          <a:xfrm>
            <a:off x="4427984" y="2132856"/>
            <a:ext cx="2016224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MUŽ</a:t>
            </a:r>
            <a:endParaRPr lang="cs-CZ" sz="4800" dirty="0"/>
          </a:p>
        </p:txBody>
      </p:sp>
      <p:sp>
        <p:nvSpPr>
          <p:cNvPr id="14" name="Krychle 13"/>
          <p:cNvSpPr/>
          <p:nvPr/>
        </p:nvSpPr>
        <p:spPr>
          <a:xfrm>
            <a:off x="1979712" y="2492896"/>
            <a:ext cx="2304256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HRAD</a:t>
            </a:r>
            <a:endParaRPr lang="cs-CZ" sz="4800" dirty="0"/>
          </a:p>
        </p:txBody>
      </p:sp>
      <p:sp>
        <p:nvSpPr>
          <p:cNvPr id="15" name="Krychle 14"/>
          <p:cNvSpPr/>
          <p:nvPr/>
        </p:nvSpPr>
        <p:spPr>
          <a:xfrm>
            <a:off x="6300192" y="2420888"/>
            <a:ext cx="2592288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STROJ</a:t>
            </a:r>
            <a:endParaRPr lang="cs-CZ" sz="4800" dirty="0"/>
          </a:p>
        </p:txBody>
      </p:sp>
      <p:sp>
        <p:nvSpPr>
          <p:cNvPr id="7" name="Krychle 6"/>
          <p:cNvSpPr/>
          <p:nvPr/>
        </p:nvSpPr>
        <p:spPr>
          <a:xfrm>
            <a:off x="827584" y="4437112"/>
            <a:ext cx="3960440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PŘEDSEDA</a:t>
            </a:r>
            <a:endParaRPr lang="cs-CZ" sz="4800" dirty="0"/>
          </a:p>
        </p:txBody>
      </p:sp>
      <p:sp>
        <p:nvSpPr>
          <p:cNvPr id="9" name="Krychle 8"/>
          <p:cNvSpPr/>
          <p:nvPr/>
        </p:nvSpPr>
        <p:spPr>
          <a:xfrm>
            <a:off x="4932040" y="4437112"/>
            <a:ext cx="3240360" cy="144016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SOUDCE</a:t>
            </a:r>
            <a:endParaRPr lang="cs-CZ" sz="4800" dirty="0"/>
          </a:p>
        </p:txBody>
      </p:sp>
      <p:sp>
        <p:nvSpPr>
          <p:cNvPr id="11" name="Krychle 10"/>
          <p:cNvSpPr/>
          <p:nvPr/>
        </p:nvSpPr>
        <p:spPr>
          <a:xfrm>
            <a:off x="179512" y="2060848"/>
            <a:ext cx="1944216" cy="14401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PÁN</a:t>
            </a:r>
            <a:endParaRPr lang="cs-CZ" sz="4800" dirty="0">
              <a:solidFill>
                <a:schemeClr val="tx1"/>
              </a:solidFill>
            </a:endParaRPr>
          </a:p>
        </p:txBody>
      </p:sp>
      <p:sp>
        <p:nvSpPr>
          <p:cNvPr id="12" name="Krychle 11"/>
          <p:cNvSpPr/>
          <p:nvPr/>
        </p:nvSpPr>
        <p:spPr>
          <a:xfrm>
            <a:off x="1979712" y="2492896"/>
            <a:ext cx="2304256" cy="144016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HRAD</a:t>
            </a:r>
            <a:endParaRPr lang="cs-CZ" sz="4800" dirty="0">
              <a:solidFill>
                <a:schemeClr val="tx1"/>
              </a:solidFill>
            </a:endParaRPr>
          </a:p>
        </p:txBody>
      </p:sp>
      <p:sp>
        <p:nvSpPr>
          <p:cNvPr id="16" name="Krychle 15"/>
          <p:cNvSpPr/>
          <p:nvPr/>
        </p:nvSpPr>
        <p:spPr>
          <a:xfrm>
            <a:off x="4427984" y="2132856"/>
            <a:ext cx="2016224" cy="14401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MUŽ</a:t>
            </a:r>
            <a:endParaRPr lang="cs-CZ" sz="4800" dirty="0">
              <a:solidFill>
                <a:schemeClr val="tx1"/>
              </a:solidFill>
            </a:endParaRPr>
          </a:p>
        </p:txBody>
      </p:sp>
      <p:sp>
        <p:nvSpPr>
          <p:cNvPr id="17" name="Krychle 16"/>
          <p:cNvSpPr/>
          <p:nvPr/>
        </p:nvSpPr>
        <p:spPr>
          <a:xfrm>
            <a:off x="6300192" y="2420888"/>
            <a:ext cx="2592288" cy="1440160"/>
          </a:xfrm>
          <a:prstGeom prst="cub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STROJ</a:t>
            </a:r>
            <a:endParaRPr lang="cs-CZ" sz="4800" dirty="0">
              <a:solidFill>
                <a:schemeClr val="tx1"/>
              </a:solidFill>
            </a:endParaRPr>
          </a:p>
        </p:txBody>
      </p:sp>
      <p:sp>
        <p:nvSpPr>
          <p:cNvPr id="18" name="Krychle 17"/>
          <p:cNvSpPr/>
          <p:nvPr/>
        </p:nvSpPr>
        <p:spPr>
          <a:xfrm>
            <a:off x="827584" y="4437112"/>
            <a:ext cx="3960440" cy="14401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PŘEDSEDA</a:t>
            </a:r>
            <a:endParaRPr lang="cs-CZ" sz="4800" dirty="0">
              <a:solidFill>
                <a:schemeClr val="tx1"/>
              </a:solidFill>
            </a:endParaRPr>
          </a:p>
        </p:txBody>
      </p:sp>
      <p:sp>
        <p:nvSpPr>
          <p:cNvPr id="19" name="Krychle 18"/>
          <p:cNvSpPr/>
          <p:nvPr/>
        </p:nvSpPr>
        <p:spPr>
          <a:xfrm>
            <a:off x="4932040" y="4437112"/>
            <a:ext cx="3240360" cy="144016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tx1"/>
                </a:solidFill>
              </a:rPr>
              <a:t>SOUDCE</a:t>
            </a:r>
            <a:endParaRPr lang="cs-CZ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5220072" y="2348880"/>
            <a:ext cx="20882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PÁN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6444208" y="3501008"/>
            <a:ext cx="936104" cy="576064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a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275856" y="332656"/>
            <a:ext cx="2016224" cy="10081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5123" name="Picture 3" descr="C:\Users\PC4\AppData\Local\Microsoft\Windows\Temporary Internet Files\Content.IE5\7JU0RZG6\MC9002940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88640"/>
            <a:ext cx="936104" cy="1586821"/>
          </a:xfrm>
          <a:prstGeom prst="rect">
            <a:avLst/>
          </a:prstGeom>
          <a:noFill/>
        </p:spPr>
      </p:pic>
      <p:sp>
        <p:nvSpPr>
          <p:cNvPr id="19" name="Zástupný symbol pro obsah 3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2952328"/>
          </a:xfrm>
          <a:ln>
            <a:noFill/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PÁN se skloňují podstatná jména rodu mužského životného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/>
                </a:solidFill>
              </a:rPr>
              <a:t>2. pádě </a:t>
            </a:r>
            <a:r>
              <a:rPr lang="cs-CZ" sz="3600" dirty="0" smtClean="0"/>
              <a:t>na </a:t>
            </a:r>
            <a:endParaRPr lang="cs-CZ" sz="3600" dirty="0"/>
          </a:p>
        </p:txBody>
      </p:sp>
      <p:sp>
        <p:nvSpPr>
          <p:cNvPr id="20" name="Ohnutý roh 19"/>
          <p:cNvSpPr/>
          <p:nvPr/>
        </p:nvSpPr>
        <p:spPr>
          <a:xfrm>
            <a:off x="5652120" y="2852936"/>
            <a:ext cx="2880320" cy="57606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souhlásku</a:t>
            </a:r>
            <a:endParaRPr lang="cs-CZ" sz="4400" dirty="0"/>
          </a:p>
        </p:txBody>
      </p:sp>
      <p:pic>
        <p:nvPicPr>
          <p:cNvPr id="2051" name="Picture 3" descr="C:\Users\PC4\AppData\Local\Microsoft\Windows\Temporary Internet Files\Content.IE5\7JU0RZG6\MC9001921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653136"/>
            <a:ext cx="1679747" cy="2028067"/>
          </a:xfrm>
          <a:prstGeom prst="rect">
            <a:avLst/>
          </a:prstGeom>
          <a:noFill/>
        </p:spPr>
      </p:pic>
      <p:pic>
        <p:nvPicPr>
          <p:cNvPr id="2054" name="Picture 6" descr="C:\Users\PC4\AppData\Local\Microsoft\Windows\Temporary Internet Files\Content.IE5\DP5MMC54\MC90008889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149080"/>
            <a:ext cx="1827886" cy="1733702"/>
          </a:xfrm>
          <a:prstGeom prst="rect">
            <a:avLst/>
          </a:prstGeom>
          <a:noFill/>
        </p:spPr>
      </p:pic>
      <p:sp>
        <p:nvSpPr>
          <p:cNvPr id="21" name="TextovéPole 20"/>
          <p:cNvSpPr txBox="1"/>
          <p:nvPr/>
        </p:nvSpPr>
        <p:spPr>
          <a:xfrm>
            <a:off x="755576" y="4365104"/>
            <a:ext cx="24482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dirigent</a:t>
            </a:r>
            <a:endParaRPr lang="cs-CZ" sz="4400" dirty="0" smtClean="0">
              <a:solidFill>
                <a:srgbClr val="00B050"/>
              </a:solidFill>
            </a:endParaRPr>
          </a:p>
          <a:p>
            <a:r>
              <a:rPr lang="cs-CZ" sz="4400" dirty="0" smtClean="0">
                <a:solidFill>
                  <a:srgbClr val="002060"/>
                </a:solidFill>
              </a:rPr>
              <a:t>dirigent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635896" y="4869160"/>
            <a:ext cx="19442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motýl</a:t>
            </a:r>
            <a:endParaRPr lang="cs-CZ" sz="4400" dirty="0" smtClean="0">
              <a:solidFill>
                <a:srgbClr val="00B050"/>
              </a:solidFill>
            </a:endParaRPr>
          </a:p>
          <a:p>
            <a:r>
              <a:rPr lang="cs-CZ" sz="4400" dirty="0" smtClean="0">
                <a:solidFill>
                  <a:srgbClr val="002060"/>
                </a:solidFill>
              </a:rPr>
              <a:t>motýl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  <p:pic>
        <p:nvPicPr>
          <p:cNvPr id="2063" name="Picture 15" descr="C:\Users\PC4\AppData\Local\Microsoft\Windows\Temporary Internet Files\Content.IE5\WLL6ZU5R\MC90033611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725144"/>
            <a:ext cx="2382727" cy="1584176"/>
          </a:xfrm>
          <a:prstGeom prst="rect">
            <a:avLst/>
          </a:prstGeom>
          <a:noFill/>
        </p:spPr>
      </p:pic>
      <p:sp>
        <p:nvSpPr>
          <p:cNvPr id="27" name="TextovéPole 26"/>
          <p:cNvSpPr txBox="1"/>
          <p:nvPr/>
        </p:nvSpPr>
        <p:spPr>
          <a:xfrm>
            <a:off x="6012160" y="5085184"/>
            <a:ext cx="26642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medvěd</a:t>
            </a:r>
            <a:endParaRPr lang="cs-CZ" sz="4400" dirty="0" smtClean="0">
              <a:solidFill>
                <a:srgbClr val="00B050"/>
              </a:solidFill>
            </a:endParaRPr>
          </a:p>
          <a:p>
            <a:r>
              <a:rPr lang="cs-CZ" sz="4400" dirty="0" smtClean="0">
                <a:solidFill>
                  <a:srgbClr val="002060"/>
                </a:solidFill>
              </a:rPr>
              <a:t>medvěd</a:t>
            </a:r>
            <a:r>
              <a:rPr lang="cs-CZ" sz="4400" dirty="0" smtClean="0">
                <a:solidFill>
                  <a:srgbClr val="FF0000"/>
                </a:solidFill>
              </a:rPr>
              <a:t>a</a:t>
            </a:r>
            <a:endParaRPr lang="cs-CZ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1" animBg="1"/>
      <p:bldP spid="20" grpId="0" animBg="1"/>
      <p:bldP spid="21" grpId="0"/>
      <p:bldP spid="22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>
            <a:off x="5004048" y="2204864"/>
            <a:ext cx="259228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HRAD</a:t>
            </a:r>
            <a:endParaRPr lang="cs-CZ" dirty="0"/>
          </a:p>
        </p:txBody>
      </p:sp>
      <p:sp>
        <p:nvSpPr>
          <p:cNvPr id="11" name="Rámeček 10"/>
          <p:cNvSpPr/>
          <p:nvPr/>
        </p:nvSpPr>
        <p:spPr>
          <a:xfrm>
            <a:off x="3419872" y="332656"/>
            <a:ext cx="2088232" cy="1008112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3074" name="Picture 2" descr="C:\Users\PC4\AppData\Local\Microsoft\Windows\Temporary Internet Files\Content.IE5\ETVXC568\MC9004151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2056646" cy="1689980"/>
          </a:xfrm>
          <a:prstGeom prst="rect">
            <a:avLst/>
          </a:prstGeom>
          <a:noFill/>
        </p:spPr>
      </p:pic>
      <p:sp>
        <p:nvSpPr>
          <p:cNvPr id="19" name="Zástupný symbol pro obsah 3"/>
          <p:cNvSpPr>
            <a:spLocks noGrp="1"/>
          </p:cNvSpPr>
          <p:nvPr>
            <p:ph idx="1"/>
          </p:nvPr>
        </p:nvSpPr>
        <p:spPr>
          <a:xfrm>
            <a:off x="0" y="980728"/>
            <a:ext cx="8892480" cy="3168352"/>
          </a:xfrm>
          <a:ln>
            <a:noFill/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HRAD se skloňují podstatná jména rodu mužského neživotného    </a:t>
            </a:r>
          </a:p>
          <a:p>
            <a:pPr>
              <a:buNone/>
            </a:pPr>
            <a:r>
              <a:rPr lang="cs-CZ" sz="3600" dirty="0" smtClean="0"/>
              <a:t> 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ve </a:t>
            </a:r>
            <a:r>
              <a:rPr lang="cs-CZ" sz="3600" dirty="0" smtClean="0">
                <a:solidFill>
                  <a:schemeClr val="accent1"/>
                </a:solidFill>
              </a:rPr>
              <a:t>2. pádě </a:t>
            </a:r>
            <a:r>
              <a:rPr lang="cs-CZ" sz="3600" dirty="0" smtClean="0"/>
              <a:t>na        nebo</a:t>
            </a:r>
            <a:endParaRPr lang="cs-CZ" sz="3600" dirty="0"/>
          </a:p>
        </p:txBody>
      </p:sp>
      <p:sp>
        <p:nvSpPr>
          <p:cNvPr id="20" name="Ohnutý roh 19"/>
          <p:cNvSpPr/>
          <p:nvPr/>
        </p:nvSpPr>
        <p:spPr>
          <a:xfrm>
            <a:off x="5364088" y="2708920"/>
            <a:ext cx="2520280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souhlásku</a:t>
            </a:r>
            <a:endParaRPr lang="cs-CZ" sz="4000" dirty="0"/>
          </a:p>
        </p:txBody>
      </p:sp>
      <p:sp>
        <p:nvSpPr>
          <p:cNvPr id="21" name="Ohnutý roh 20"/>
          <p:cNvSpPr/>
          <p:nvPr/>
        </p:nvSpPr>
        <p:spPr>
          <a:xfrm>
            <a:off x="3275856" y="3356992"/>
            <a:ext cx="864096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u</a:t>
            </a:r>
            <a:endParaRPr lang="cs-CZ" sz="4000" dirty="0"/>
          </a:p>
        </p:txBody>
      </p:sp>
      <p:pic>
        <p:nvPicPr>
          <p:cNvPr id="6149" name="Picture 5" descr="C:\Users\PC4\AppData\Local\Microsoft\Windows\Temporary Internet Files\Content.IE5\7JU0RZG6\MC9003513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573016"/>
            <a:ext cx="1296144" cy="1594015"/>
          </a:xfrm>
          <a:prstGeom prst="rect">
            <a:avLst/>
          </a:prstGeom>
          <a:noFill/>
        </p:spPr>
      </p:pic>
      <p:sp>
        <p:nvSpPr>
          <p:cNvPr id="13" name="TextovéPole 12"/>
          <p:cNvSpPr txBox="1"/>
          <p:nvPr/>
        </p:nvSpPr>
        <p:spPr>
          <a:xfrm>
            <a:off x="5724128" y="5013176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les - les</a:t>
            </a:r>
            <a:r>
              <a:rPr lang="cs-CZ" sz="4000" dirty="0" smtClean="0">
                <a:solidFill>
                  <a:srgbClr val="FF0000"/>
                </a:solidFill>
              </a:rPr>
              <a:t>a</a:t>
            </a:r>
            <a:endParaRPr lang="cs-CZ" sz="4000" dirty="0">
              <a:solidFill>
                <a:srgbClr val="FF0000"/>
              </a:solidFill>
            </a:endParaRPr>
          </a:p>
        </p:txBody>
      </p:sp>
      <p:pic>
        <p:nvPicPr>
          <p:cNvPr id="14" name="Picture 2" descr="C:\Users\PC4\AppData\Local\Microsoft\Windows\Temporary Internet Files\Content.IE5\ETVXC568\MC9004151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933056"/>
            <a:ext cx="1489730" cy="1224136"/>
          </a:xfrm>
          <a:prstGeom prst="rect">
            <a:avLst/>
          </a:prstGeom>
          <a:noFill/>
        </p:spPr>
      </p:pic>
      <p:sp>
        <p:nvSpPr>
          <p:cNvPr id="16" name="TextovéPole 15"/>
          <p:cNvSpPr txBox="1"/>
          <p:nvPr/>
        </p:nvSpPr>
        <p:spPr>
          <a:xfrm>
            <a:off x="467544" y="5013176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hrad - hrad</a:t>
            </a:r>
            <a:r>
              <a:rPr lang="cs-CZ" sz="4000" dirty="0" smtClean="0">
                <a:solidFill>
                  <a:srgbClr val="FF0000"/>
                </a:solidFill>
              </a:rPr>
              <a:t>u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7" name="Ohnutý roh 16"/>
          <p:cNvSpPr/>
          <p:nvPr/>
        </p:nvSpPr>
        <p:spPr>
          <a:xfrm>
            <a:off x="5292080" y="3356992"/>
            <a:ext cx="792088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/>
              <a:t>- a</a:t>
            </a:r>
            <a:endParaRPr lang="cs-CZ" sz="4000" dirty="0"/>
          </a:p>
        </p:txBody>
      </p:sp>
      <p:sp>
        <p:nvSpPr>
          <p:cNvPr id="24" name="Popisek se šipkou nahoru 23"/>
          <p:cNvSpPr/>
          <p:nvPr/>
        </p:nvSpPr>
        <p:spPr>
          <a:xfrm>
            <a:off x="4788024" y="5661248"/>
            <a:ext cx="2664296" cy="864096"/>
          </a:xfrm>
          <a:prstGeom prst="upArrowCallout">
            <a:avLst>
              <a:gd name="adj1" fmla="val 14922"/>
              <a:gd name="adj2" fmla="val 26875"/>
              <a:gd name="adj3" fmla="val 25000"/>
              <a:gd name="adj4" fmla="val 64978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/>
              <a:t>pomocný vzor</a:t>
            </a:r>
            <a:endParaRPr lang="cs-CZ" sz="2800" dirty="0"/>
          </a:p>
        </p:txBody>
      </p:sp>
      <p:cxnSp>
        <p:nvCxnSpPr>
          <p:cNvPr id="18" name="Přímá spojovací šipka 17"/>
          <p:cNvCxnSpPr>
            <a:stCxn id="21" idx="2"/>
          </p:cNvCxnSpPr>
          <p:nvPr/>
        </p:nvCxnSpPr>
        <p:spPr>
          <a:xfrm flipH="1">
            <a:off x="2771800" y="3933056"/>
            <a:ext cx="936104" cy="648072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/>
          <p:nvPr/>
        </p:nvCxnSpPr>
        <p:spPr>
          <a:xfrm>
            <a:off x="5724128" y="3933056"/>
            <a:ext cx="864096" cy="720080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 animBg="1"/>
      <p:bldP spid="21" grpId="0" animBg="1"/>
      <p:bldP spid="13" grpId="0"/>
      <p:bldP spid="16" grpId="0"/>
      <p:bldP spid="17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</a:t>
            </a:r>
            <a:r>
              <a:rPr lang="cs-CZ" sz="4000" dirty="0" smtClean="0">
                <a:latin typeface="+mn-lt"/>
              </a:rPr>
              <a:t>HRAD (LES)</a:t>
            </a:r>
            <a:endParaRPr lang="cs-CZ" sz="4000" dirty="0">
              <a:latin typeface="+mn-lt"/>
            </a:endParaRPr>
          </a:p>
        </p:txBody>
      </p:sp>
      <p:sp>
        <p:nvSpPr>
          <p:cNvPr id="9" name="Ohnutý roh 8"/>
          <p:cNvSpPr/>
          <p:nvPr/>
        </p:nvSpPr>
        <p:spPr>
          <a:xfrm>
            <a:off x="1187624" y="2060848"/>
            <a:ext cx="936104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u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2843808" y="332656"/>
            <a:ext cx="3528392" cy="1008112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3074" name="Picture 2" descr="C:\Users\PC4\AppData\Local\Microsoft\Windows\Temporary Internet Files\Content.IE5\ETVXC568\MC9004151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1944216" cy="1597594"/>
          </a:xfrm>
          <a:prstGeom prst="rect">
            <a:avLst/>
          </a:prstGeom>
          <a:noFill/>
        </p:spPr>
      </p:pic>
      <p:sp>
        <p:nvSpPr>
          <p:cNvPr id="21" name="Ohnutý roh 20"/>
          <p:cNvSpPr/>
          <p:nvPr/>
        </p:nvSpPr>
        <p:spPr>
          <a:xfrm>
            <a:off x="6876256" y="1988840"/>
            <a:ext cx="936104" cy="576064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a</a:t>
            </a:r>
            <a:endParaRPr lang="cs-CZ" sz="4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148064" y="3068960"/>
            <a:ext cx="19442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kostel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kostel</a:t>
            </a:r>
            <a:r>
              <a:rPr lang="cs-CZ" sz="4000" dirty="0" smtClean="0">
                <a:solidFill>
                  <a:srgbClr val="FF0000"/>
                </a:solidFill>
              </a:rPr>
              <a:t>a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012160" y="4581128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rybník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rybník</a:t>
            </a:r>
            <a:r>
              <a:rPr lang="cs-CZ" sz="4000" dirty="0" smtClean="0">
                <a:solidFill>
                  <a:srgbClr val="FF0000"/>
                </a:solidFill>
              </a:rPr>
              <a:t>a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6983760" y="3068960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komín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komín</a:t>
            </a:r>
            <a:r>
              <a:rPr lang="cs-CZ" sz="4000" dirty="0" smtClean="0">
                <a:solidFill>
                  <a:srgbClr val="FF0000"/>
                </a:solidFill>
              </a:rPr>
              <a:t>a</a:t>
            </a:r>
            <a:endParaRPr lang="cs-CZ" sz="4000" dirty="0">
              <a:solidFill>
                <a:srgbClr val="FF0000"/>
              </a:solidFill>
            </a:endParaRPr>
          </a:p>
        </p:txBody>
      </p:sp>
      <p:pic>
        <p:nvPicPr>
          <p:cNvPr id="6149" name="Picture 5" descr="C:\Users\PC4\AppData\Local\Microsoft\Windows\Temporary Internet Files\Content.IE5\7JU0RZG6\MC9003513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32656"/>
            <a:ext cx="1296144" cy="1594015"/>
          </a:xfrm>
          <a:prstGeom prst="rect">
            <a:avLst/>
          </a:prstGeom>
          <a:noFill/>
        </p:spPr>
      </p:pic>
      <p:sp>
        <p:nvSpPr>
          <p:cNvPr id="18" name="TextovéPole 17"/>
          <p:cNvSpPr txBox="1"/>
          <p:nvPr/>
        </p:nvSpPr>
        <p:spPr>
          <a:xfrm>
            <a:off x="2339752" y="4509120"/>
            <a:ext cx="1872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strom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strom</a:t>
            </a:r>
            <a:r>
              <a:rPr lang="cs-CZ" sz="4000" dirty="0" smtClean="0">
                <a:solidFill>
                  <a:srgbClr val="FF0000"/>
                </a:solidFill>
              </a:rPr>
              <a:t>u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187624" y="3068960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mlýnek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mlýnk</a:t>
            </a:r>
            <a:r>
              <a:rPr lang="cs-CZ" sz="4000" dirty="0" smtClean="0">
                <a:solidFill>
                  <a:srgbClr val="FF0000"/>
                </a:solidFill>
              </a:rPr>
              <a:t>u</a:t>
            </a:r>
            <a:endParaRPr lang="cs-CZ" sz="4000" dirty="0">
              <a:solidFill>
                <a:srgbClr val="FF0000"/>
              </a:solidFill>
            </a:endParaRPr>
          </a:p>
        </p:txBody>
      </p:sp>
      <p:pic>
        <p:nvPicPr>
          <p:cNvPr id="27" name="Picture 2" descr="C:\Users\PC4\AppData\Local\Microsoft\Windows\Temporary Internet Files\Content.IE5\WLL6ZU5R\MC90002724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996952"/>
            <a:ext cx="1493215" cy="1686154"/>
          </a:xfrm>
          <a:prstGeom prst="rect">
            <a:avLst/>
          </a:prstGeom>
          <a:noFill/>
        </p:spPr>
      </p:pic>
      <p:pic>
        <p:nvPicPr>
          <p:cNvPr id="28" name="Picture 4" descr="C:\Users\PC4\AppData\Local\Microsoft\Windows\Temporary Internet Files\Content.IE5\7JU0RZG6\MC90034099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4437112"/>
            <a:ext cx="1466698" cy="1804111"/>
          </a:xfrm>
          <a:prstGeom prst="rect">
            <a:avLst/>
          </a:prstGeom>
          <a:noFill/>
        </p:spPr>
      </p:pic>
      <p:sp>
        <p:nvSpPr>
          <p:cNvPr id="29" name="TextovéPole 28"/>
          <p:cNvSpPr txBox="1"/>
          <p:nvPr/>
        </p:nvSpPr>
        <p:spPr>
          <a:xfrm>
            <a:off x="539552" y="4509120"/>
            <a:ext cx="1440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>
                <a:solidFill>
                  <a:srgbClr val="002060"/>
                </a:solidFill>
              </a:rPr>
              <a:t>vlak</a:t>
            </a:r>
            <a:endParaRPr lang="cs-CZ" sz="4000" dirty="0" smtClean="0">
              <a:solidFill>
                <a:srgbClr val="00B050"/>
              </a:solidFill>
            </a:endParaRPr>
          </a:p>
          <a:p>
            <a:r>
              <a:rPr lang="cs-CZ" sz="4000" dirty="0" smtClean="0">
                <a:solidFill>
                  <a:srgbClr val="002060"/>
                </a:solidFill>
              </a:rPr>
              <a:t>vlak</a:t>
            </a:r>
            <a:r>
              <a:rPr lang="cs-CZ" sz="4000" dirty="0" smtClean="0">
                <a:solidFill>
                  <a:srgbClr val="FF0000"/>
                </a:solidFill>
              </a:rPr>
              <a:t>u</a:t>
            </a:r>
            <a:endParaRPr lang="cs-CZ" sz="4000" dirty="0">
              <a:solidFill>
                <a:srgbClr val="FF0000"/>
              </a:solidFill>
            </a:endParaRPr>
          </a:p>
        </p:txBody>
      </p:sp>
      <p:pic>
        <p:nvPicPr>
          <p:cNvPr id="7171" name="Picture 3" descr="C:\Users\PC4\AppData\Local\Microsoft\Windows\Temporary Internet Files\Content.IE5\DP5MMC54\MC90032093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3356992"/>
            <a:ext cx="1815084" cy="1026871"/>
          </a:xfrm>
          <a:prstGeom prst="rect">
            <a:avLst/>
          </a:prstGeom>
          <a:noFill/>
        </p:spPr>
      </p:pic>
      <p:pic>
        <p:nvPicPr>
          <p:cNvPr id="7174" name="Picture 6" descr="C:\Users\PC4\AppData\Local\Microsoft\Windows\Temporary Internet Files\Content.IE5\ETVXC568\MC9002389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4581128"/>
            <a:ext cx="1751990" cy="1345997"/>
          </a:xfrm>
          <a:prstGeom prst="rect">
            <a:avLst/>
          </a:prstGeom>
          <a:noFill/>
        </p:spPr>
      </p:pic>
      <p:pic>
        <p:nvPicPr>
          <p:cNvPr id="7175" name="Picture 7" descr="C:\Users\PC4\AppData\Local\Microsoft\Windows\Temporary Internet Files\Content.IE5\DP5MMC54\MC90033543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3068960"/>
            <a:ext cx="1815084" cy="1461211"/>
          </a:xfrm>
          <a:prstGeom prst="rect">
            <a:avLst/>
          </a:prstGeom>
          <a:noFill/>
        </p:spPr>
      </p:pic>
      <p:pic>
        <p:nvPicPr>
          <p:cNvPr id="7176" name="Picture 8" descr="C:\Users\PC4\AppData\Local\Microsoft\Windows\Temporary Internet Files\Content.IE5\WLL6ZU5R\MC900370852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280" y="4725144"/>
            <a:ext cx="1296144" cy="1294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15" grpId="0"/>
      <p:bldP spid="22" grpId="0"/>
      <p:bldP spid="23" grpId="0"/>
      <p:bldP spid="18" grpId="0"/>
      <p:bldP spid="26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/>
        </p:nvSpPr>
        <p:spPr>
          <a:xfrm>
            <a:off x="5220072" y="2348880"/>
            <a:ext cx="20882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4525963"/>
          </a:xfrm>
          <a:ln>
            <a:noFill/>
          </a:ln>
        </p:spPr>
        <p:txBody>
          <a:bodyPr>
            <a:normAutofit/>
          </a:bodyPr>
          <a:lstStyle/>
          <a:p>
            <a:endParaRPr lang="cs-CZ" sz="3600" dirty="0" smtClean="0"/>
          </a:p>
          <a:p>
            <a:r>
              <a:rPr lang="cs-CZ" sz="3600" dirty="0" smtClean="0"/>
              <a:t>Podle vzoru MUŽ se skloňují podstatná jména rodu mužského životného zakončená v </a:t>
            </a:r>
            <a:r>
              <a:rPr lang="cs-CZ" sz="3600" dirty="0" smtClean="0">
                <a:solidFill>
                  <a:schemeClr val="accent1"/>
                </a:solidFill>
              </a:rPr>
              <a:t>1. pádě </a:t>
            </a:r>
            <a:r>
              <a:rPr lang="cs-CZ" sz="3600" dirty="0" smtClean="0"/>
              <a:t>na</a:t>
            </a:r>
          </a:p>
          <a:p>
            <a:pPr>
              <a:buNone/>
            </a:pPr>
            <a:r>
              <a:rPr lang="cs-CZ" sz="3600" dirty="0" smtClean="0"/>
              <a:t>                  ve </a:t>
            </a:r>
            <a:r>
              <a:rPr lang="cs-CZ" sz="3600" dirty="0" smtClean="0">
                <a:solidFill>
                  <a:schemeClr val="accent1"/>
                </a:solidFill>
              </a:rPr>
              <a:t>2. pádě </a:t>
            </a:r>
            <a:r>
              <a:rPr lang="cs-CZ" sz="3600" dirty="0" smtClean="0"/>
              <a:t>na </a:t>
            </a:r>
            <a:endParaRPr lang="cs-CZ" sz="3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 MUŽ</a:t>
            </a:r>
            <a:endParaRPr lang="cs-CZ" dirty="0"/>
          </a:p>
        </p:txBody>
      </p:sp>
      <p:sp>
        <p:nvSpPr>
          <p:cNvPr id="9" name="Ohnutý roh 8"/>
          <p:cNvSpPr/>
          <p:nvPr/>
        </p:nvSpPr>
        <p:spPr>
          <a:xfrm>
            <a:off x="5652120" y="2852936"/>
            <a:ext cx="2880320" cy="576064"/>
          </a:xfrm>
          <a:prstGeom prst="foldedCorne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souhlásku</a:t>
            </a:r>
            <a:endParaRPr lang="cs-CZ" sz="4400" dirty="0"/>
          </a:p>
        </p:txBody>
      </p:sp>
      <p:sp>
        <p:nvSpPr>
          <p:cNvPr id="11" name="Rámeček 10"/>
          <p:cNvSpPr/>
          <p:nvPr/>
        </p:nvSpPr>
        <p:spPr>
          <a:xfrm>
            <a:off x="3491880" y="332656"/>
            <a:ext cx="1872208" cy="100811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187624" y="4509120"/>
            <a:ext cx="19442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král</a:t>
            </a:r>
          </a:p>
          <a:p>
            <a:r>
              <a:rPr lang="cs-CZ" sz="4400" dirty="0" smtClean="0">
                <a:solidFill>
                  <a:srgbClr val="002060"/>
                </a:solidFill>
              </a:rPr>
              <a:t>král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635896" y="4941168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učitel</a:t>
            </a:r>
            <a:endParaRPr lang="cs-CZ" sz="4400" dirty="0" smtClean="0">
              <a:solidFill>
                <a:srgbClr val="00B050"/>
              </a:solidFill>
            </a:endParaRPr>
          </a:p>
          <a:p>
            <a:r>
              <a:rPr lang="cs-CZ" sz="4400" dirty="0" smtClean="0">
                <a:solidFill>
                  <a:srgbClr val="002060"/>
                </a:solidFill>
              </a:rPr>
              <a:t>učitel</a:t>
            </a:r>
            <a:r>
              <a:rPr lang="cs-CZ" sz="4400" dirty="0" smtClean="0">
                <a:solidFill>
                  <a:srgbClr val="FF0000"/>
                </a:solidFill>
              </a:rPr>
              <a:t>e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444208" y="5157192"/>
            <a:ext cx="23042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2060"/>
                </a:solidFill>
              </a:rPr>
              <a:t>tuleň</a:t>
            </a:r>
            <a:endParaRPr lang="cs-CZ" sz="4400" dirty="0" smtClean="0">
              <a:solidFill>
                <a:srgbClr val="00B050"/>
              </a:solidFill>
            </a:endParaRPr>
          </a:p>
          <a:p>
            <a:r>
              <a:rPr lang="cs-CZ" sz="4400" dirty="0" smtClean="0">
                <a:solidFill>
                  <a:srgbClr val="002060"/>
                </a:solidFill>
              </a:rPr>
              <a:t>tulen</a:t>
            </a:r>
            <a:r>
              <a:rPr lang="cs-CZ" sz="4400" dirty="0" smtClean="0">
                <a:solidFill>
                  <a:srgbClr val="FF0000"/>
                </a:solidFill>
              </a:rPr>
              <a:t>ě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9" name="Ohnutý roh 18"/>
          <p:cNvSpPr/>
          <p:nvPr/>
        </p:nvSpPr>
        <p:spPr>
          <a:xfrm>
            <a:off x="5652120" y="3501008"/>
            <a:ext cx="1872208" cy="576064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400" dirty="0" smtClean="0"/>
              <a:t>- e (ě)</a:t>
            </a:r>
            <a:endParaRPr lang="cs-CZ" sz="4400" dirty="0"/>
          </a:p>
        </p:txBody>
      </p:sp>
      <p:pic>
        <p:nvPicPr>
          <p:cNvPr id="4098" name="Picture 2" descr="C:\Users\PC4\AppData\Local\Microsoft\Windows\Temporary Internet Files\Content.IE5\DP5MMC54\MC9003473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88640"/>
            <a:ext cx="1726369" cy="1584176"/>
          </a:xfrm>
          <a:prstGeom prst="rect">
            <a:avLst/>
          </a:prstGeom>
          <a:noFill/>
        </p:spPr>
      </p:pic>
      <p:pic>
        <p:nvPicPr>
          <p:cNvPr id="1026" name="Picture 2" descr="C:\Users\PC4\AppData\Local\Microsoft\Windows\Temporary Internet Files\Content.IE5\7JU0RZG6\MC90041165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005064"/>
            <a:ext cx="1482725" cy="2009775"/>
          </a:xfrm>
          <a:prstGeom prst="rect">
            <a:avLst/>
          </a:prstGeom>
          <a:noFill/>
        </p:spPr>
      </p:pic>
      <p:pic>
        <p:nvPicPr>
          <p:cNvPr id="1030" name="Picture 6" descr="C:\Users\PC4\AppData\Local\Microsoft\Windows\Temporary Internet Files\Content.IE5\WLL6ZU5R\MC90033409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797152"/>
            <a:ext cx="1520647" cy="1816913"/>
          </a:xfrm>
          <a:prstGeom prst="rect">
            <a:avLst/>
          </a:prstGeom>
          <a:noFill/>
        </p:spPr>
      </p:pic>
      <p:pic>
        <p:nvPicPr>
          <p:cNvPr id="1032" name="Picture 8" descr="C:\Users\PC4\AppData\Local\Microsoft\Windows\Temporary Internet Files\Content.IE5\7JU0RZG6\MC90040787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5229200"/>
            <a:ext cx="2160240" cy="1214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5" grpId="0"/>
      <p:bldP spid="16" grpId="0"/>
      <p:bldP spid="17" grpId="0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1840</TotalTime>
  <Words>610</Words>
  <Application>Microsoft Office PowerPoint</Application>
  <PresentationFormat>Předvádění na obrazovce (4:3)</PresentationFormat>
  <Paragraphs>250</Paragraphs>
  <Slides>20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Shluk</vt:lpstr>
      <vt:lpstr>Snímek 1</vt:lpstr>
      <vt:lpstr>Snímek 2</vt:lpstr>
      <vt:lpstr>SKLOŇOVÁNÍ PODSTATNÝCH JMEN</vt:lpstr>
      <vt:lpstr> Vzory podstatných jmen          rodu mužského</vt:lpstr>
      <vt:lpstr>Vzory životné a neživotné</vt:lpstr>
      <vt:lpstr>                      PÁN</vt:lpstr>
      <vt:lpstr>                      HRAD</vt:lpstr>
      <vt:lpstr>                  HRAD (LES)</vt:lpstr>
      <vt:lpstr>                       MUŽ</vt:lpstr>
      <vt:lpstr>                     STROJ</vt:lpstr>
      <vt:lpstr>                 PŘEDSEDA</vt:lpstr>
      <vt:lpstr>                   SOUDCE</vt:lpstr>
      <vt:lpstr>        Koncovky rodu mužského</vt:lpstr>
      <vt:lpstr>         Roztřiď podstatná jména                      podle vzorů</vt:lpstr>
      <vt:lpstr>Snímek 15</vt:lpstr>
      <vt:lpstr>        Pravopis rodu mužského</vt:lpstr>
      <vt:lpstr>        Pravopis rodu mužského</vt:lpstr>
      <vt:lpstr>        Pravopis rodu mužského</vt:lpstr>
      <vt:lpstr>                      PÁN</vt:lpstr>
      <vt:lpstr>Snímek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292</cp:revision>
  <dcterms:created xsi:type="dcterms:W3CDTF">2013-10-06T11:27:12Z</dcterms:created>
  <dcterms:modified xsi:type="dcterms:W3CDTF">2014-04-15T14:21:33Z</dcterms:modified>
</cp:coreProperties>
</file>