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6"/>
  </p:notesMasterIdLst>
  <p:sldIdLst>
    <p:sldId id="273" r:id="rId2"/>
    <p:sldId id="275" r:id="rId3"/>
    <p:sldId id="281" r:id="rId4"/>
    <p:sldId id="283" r:id="rId5"/>
    <p:sldId id="276" r:id="rId6"/>
    <p:sldId id="285" r:id="rId7"/>
    <p:sldId id="286" r:id="rId8"/>
    <p:sldId id="284" r:id="rId9"/>
    <p:sldId id="279" r:id="rId10"/>
    <p:sldId id="292" r:id="rId11"/>
    <p:sldId id="290" r:id="rId12"/>
    <p:sldId id="289" r:id="rId13"/>
    <p:sldId id="293" r:id="rId14"/>
    <p:sldId id="274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56A5"/>
    <a:srgbClr val="A5F9A5"/>
    <a:srgbClr val="7DF369"/>
    <a:srgbClr val="4DEE32"/>
    <a:srgbClr val="F298E5"/>
    <a:srgbClr val="FFC50D"/>
    <a:srgbClr val="7BD7BB"/>
    <a:srgbClr val="55CBA6"/>
    <a:srgbClr val="55CB7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>
        <p:scale>
          <a:sx n="66" d="100"/>
          <a:sy n="66" d="100"/>
        </p:scale>
        <p:origin x="-1530" y="-14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F0B02-A747-4C62-80C6-6652E5ACF1D5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2AC612-C3C1-4369-8867-84C613F7101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E9FF0FA-0182-47A8-BE98-CB542B03A162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E9FF0FA-0182-47A8-BE98-CB542B03A162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E9FF0FA-0182-47A8-BE98-CB542B03A162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Zaoblený obdélník 40"/>
          <p:cNvSpPr/>
          <p:nvPr/>
        </p:nvSpPr>
        <p:spPr>
          <a:xfrm>
            <a:off x="2267744" y="4365104"/>
            <a:ext cx="1224136" cy="64807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Zaoblený obdélník 43"/>
          <p:cNvSpPr/>
          <p:nvPr/>
        </p:nvSpPr>
        <p:spPr>
          <a:xfrm>
            <a:off x="6012160" y="3429000"/>
            <a:ext cx="1008112" cy="64807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Zaoblený obdélník 44"/>
          <p:cNvSpPr/>
          <p:nvPr/>
        </p:nvSpPr>
        <p:spPr>
          <a:xfrm>
            <a:off x="4211960" y="3429000"/>
            <a:ext cx="1656184" cy="64807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Zaoblený obdélník 41"/>
          <p:cNvSpPr/>
          <p:nvPr/>
        </p:nvSpPr>
        <p:spPr>
          <a:xfrm>
            <a:off x="3923928" y="2492896"/>
            <a:ext cx="1296144" cy="64807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Zaoblený obdélník 42"/>
          <p:cNvSpPr/>
          <p:nvPr/>
        </p:nvSpPr>
        <p:spPr>
          <a:xfrm>
            <a:off x="3779912" y="1484784"/>
            <a:ext cx="1224136" cy="64807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aoblený obdélník 7"/>
          <p:cNvSpPr/>
          <p:nvPr/>
        </p:nvSpPr>
        <p:spPr>
          <a:xfrm>
            <a:off x="3347864" y="5373216"/>
            <a:ext cx="2160240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Zaoblený obdélník 11"/>
          <p:cNvSpPr/>
          <p:nvPr/>
        </p:nvSpPr>
        <p:spPr>
          <a:xfrm>
            <a:off x="6588224" y="4365104"/>
            <a:ext cx="1800200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Zaoblený obdélník 13"/>
          <p:cNvSpPr/>
          <p:nvPr/>
        </p:nvSpPr>
        <p:spPr>
          <a:xfrm>
            <a:off x="3635896" y="4365104"/>
            <a:ext cx="1368152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Zaoblený obdélník 32"/>
          <p:cNvSpPr/>
          <p:nvPr/>
        </p:nvSpPr>
        <p:spPr>
          <a:xfrm>
            <a:off x="6948264" y="5373216"/>
            <a:ext cx="1512168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Zaoblený obdélník 26"/>
          <p:cNvSpPr/>
          <p:nvPr/>
        </p:nvSpPr>
        <p:spPr>
          <a:xfrm>
            <a:off x="5652120" y="5373216"/>
            <a:ext cx="1080120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Zaoblený obdélník 24"/>
          <p:cNvSpPr/>
          <p:nvPr/>
        </p:nvSpPr>
        <p:spPr>
          <a:xfrm>
            <a:off x="5220072" y="4365104"/>
            <a:ext cx="1224136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Zaoblený obdélník 30"/>
          <p:cNvSpPr/>
          <p:nvPr/>
        </p:nvSpPr>
        <p:spPr>
          <a:xfrm>
            <a:off x="2411760" y="2492896"/>
            <a:ext cx="1368152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Zaoblený obdélník 19"/>
          <p:cNvSpPr/>
          <p:nvPr/>
        </p:nvSpPr>
        <p:spPr>
          <a:xfrm>
            <a:off x="7452320" y="2492896"/>
            <a:ext cx="1224136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aoblený obdélník 10"/>
          <p:cNvSpPr/>
          <p:nvPr/>
        </p:nvSpPr>
        <p:spPr>
          <a:xfrm>
            <a:off x="1979712" y="3429000"/>
            <a:ext cx="1944216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Zaoblený obdélník 23"/>
          <p:cNvSpPr/>
          <p:nvPr/>
        </p:nvSpPr>
        <p:spPr>
          <a:xfrm>
            <a:off x="7164288" y="3429000"/>
            <a:ext cx="1224136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aoblený obdélník 8"/>
          <p:cNvSpPr/>
          <p:nvPr/>
        </p:nvSpPr>
        <p:spPr>
          <a:xfrm>
            <a:off x="5436096" y="2492896"/>
            <a:ext cx="1800200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aoblený obdélník 12"/>
          <p:cNvSpPr/>
          <p:nvPr/>
        </p:nvSpPr>
        <p:spPr>
          <a:xfrm>
            <a:off x="395536" y="2492896"/>
            <a:ext cx="1728192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Zaoblený obdélník 21"/>
          <p:cNvSpPr/>
          <p:nvPr/>
        </p:nvSpPr>
        <p:spPr>
          <a:xfrm>
            <a:off x="5220072" y="1484784"/>
            <a:ext cx="1368152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Zaoblený obdélník 27"/>
          <p:cNvSpPr/>
          <p:nvPr/>
        </p:nvSpPr>
        <p:spPr>
          <a:xfrm>
            <a:off x="395536" y="3429000"/>
            <a:ext cx="1440160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Zaoblený obdélník 20"/>
          <p:cNvSpPr/>
          <p:nvPr/>
        </p:nvSpPr>
        <p:spPr>
          <a:xfrm>
            <a:off x="1403648" y="5373216"/>
            <a:ext cx="1800200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Zaoblený obdélník 28"/>
          <p:cNvSpPr/>
          <p:nvPr/>
        </p:nvSpPr>
        <p:spPr>
          <a:xfrm>
            <a:off x="395536" y="4365104"/>
            <a:ext cx="1656184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1979712" y="1484784"/>
            <a:ext cx="1584176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Zaoblený obdélník 22"/>
          <p:cNvSpPr/>
          <p:nvPr/>
        </p:nvSpPr>
        <p:spPr>
          <a:xfrm>
            <a:off x="395536" y="1484784"/>
            <a:ext cx="1368152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Zaoblený obdélník 29"/>
          <p:cNvSpPr/>
          <p:nvPr/>
        </p:nvSpPr>
        <p:spPr>
          <a:xfrm>
            <a:off x="6804248" y="1484784"/>
            <a:ext cx="1584176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Zaoblený obdélník 37"/>
          <p:cNvSpPr/>
          <p:nvPr/>
        </p:nvSpPr>
        <p:spPr>
          <a:xfrm>
            <a:off x="323528" y="5373216"/>
            <a:ext cx="936104" cy="64807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251520" y="1268760"/>
            <a:ext cx="8892480" cy="497200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sz="4000" dirty="0" smtClean="0"/>
              <a:t>opice   osoba   past    jedle   mrkev</a:t>
            </a:r>
          </a:p>
          <a:p>
            <a:pPr>
              <a:lnSpc>
                <a:spcPct val="150000"/>
              </a:lnSpc>
              <a:buNone/>
            </a:pPr>
            <a:r>
              <a:rPr lang="cs-CZ" sz="4000" dirty="0" smtClean="0"/>
              <a:t>hvězda   skříň   zlost   polévka  kůže</a:t>
            </a:r>
          </a:p>
          <a:p>
            <a:pPr>
              <a:lnSpc>
                <a:spcPct val="150000"/>
              </a:lnSpc>
              <a:buNone/>
            </a:pPr>
            <a:r>
              <a:rPr lang="cs-CZ" sz="4000" dirty="0" smtClean="0"/>
              <a:t>konev  zahrada   radost   lež   ulice</a:t>
            </a:r>
          </a:p>
          <a:p>
            <a:pPr>
              <a:lnSpc>
                <a:spcPct val="150000"/>
              </a:lnSpc>
              <a:buNone/>
            </a:pPr>
            <a:r>
              <a:rPr lang="cs-CZ" sz="4000" dirty="0" smtClean="0"/>
              <a:t>krádež   myš   vesta   židle  lékařka</a:t>
            </a:r>
          </a:p>
          <a:p>
            <a:pPr>
              <a:lnSpc>
                <a:spcPct val="150000"/>
              </a:lnSpc>
              <a:buNone/>
            </a:pPr>
            <a:r>
              <a:rPr lang="cs-CZ" sz="4000" dirty="0" smtClean="0"/>
              <a:t>řeč   slepice  kožešina  klec   jabloň</a:t>
            </a:r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 smtClean="0">
                <a:latin typeface="Arial" pitchFamily="34" charset="0"/>
                <a:cs typeface="Arial" pitchFamily="34" charset="0"/>
              </a:rPr>
              <a:t>         Roztřiď podstatná jména </a:t>
            </a:r>
            <a:br>
              <a:rPr lang="cs-CZ" sz="4000" dirty="0" smtClean="0">
                <a:latin typeface="Arial" pitchFamily="34" charset="0"/>
                <a:cs typeface="Arial" pitchFamily="34" charset="0"/>
              </a:rPr>
            </a:br>
            <a:r>
              <a:rPr lang="cs-CZ" sz="4000" dirty="0" smtClean="0">
                <a:latin typeface="Arial" pitchFamily="34" charset="0"/>
                <a:cs typeface="Arial" pitchFamily="34" charset="0"/>
              </a:rPr>
              <a:t>                    podle vzorů</a:t>
            </a:r>
            <a:endParaRPr lang="cs-CZ" dirty="0"/>
          </a:p>
        </p:txBody>
      </p:sp>
      <p:sp>
        <p:nvSpPr>
          <p:cNvPr id="15" name="Zaoblený obdélník 14"/>
          <p:cNvSpPr/>
          <p:nvPr/>
        </p:nvSpPr>
        <p:spPr>
          <a:xfrm>
            <a:off x="3563888" y="332656"/>
            <a:ext cx="172819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solidFill>
                  <a:schemeClr val="bg1"/>
                </a:solidFill>
              </a:rPr>
              <a:t>ŽENA</a:t>
            </a:r>
            <a:endParaRPr lang="cs-CZ" sz="4000" dirty="0">
              <a:solidFill>
                <a:schemeClr val="bg1"/>
              </a:solidFill>
            </a:endParaRPr>
          </a:p>
        </p:txBody>
      </p:sp>
      <p:sp>
        <p:nvSpPr>
          <p:cNvPr id="19" name="Zaoblený obdélník 18"/>
          <p:cNvSpPr/>
          <p:nvPr/>
        </p:nvSpPr>
        <p:spPr>
          <a:xfrm>
            <a:off x="3563888" y="332656"/>
            <a:ext cx="1728192" cy="64807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solidFill>
                  <a:schemeClr val="bg1"/>
                </a:solidFill>
              </a:rPr>
              <a:t>RŮŽE</a:t>
            </a:r>
            <a:endParaRPr lang="cs-CZ" sz="4000" dirty="0">
              <a:solidFill>
                <a:schemeClr val="bg1"/>
              </a:solidFill>
            </a:endParaRPr>
          </a:p>
        </p:txBody>
      </p:sp>
      <p:sp>
        <p:nvSpPr>
          <p:cNvPr id="26" name="Zaoblený obdélník 25"/>
          <p:cNvSpPr/>
          <p:nvPr/>
        </p:nvSpPr>
        <p:spPr>
          <a:xfrm>
            <a:off x="3491880" y="332656"/>
            <a:ext cx="1872208" cy="64807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solidFill>
                  <a:schemeClr val="bg1"/>
                </a:solidFill>
              </a:rPr>
              <a:t>PÍSEŇ</a:t>
            </a:r>
            <a:endParaRPr lang="cs-CZ" sz="4000" dirty="0">
              <a:solidFill>
                <a:schemeClr val="bg1"/>
              </a:solidFill>
            </a:endParaRPr>
          </a:p>
        </p:txBody>
      </p:sp>
      <p:sp>
        <p:nvSpPr>
          <p:cNvPr id="34" name="Zaoblený obdélník 33"/>
          <p:cNvSpPr/>
          <p:nvPr/>
        </p:nvSpPr>
        <p:spPr>
          <a:xfrm>
            <a:off x="3635896" y="332656"/>
            <a:ext cx="1656184" cy="64807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solidFill>
                  <a:schemeClr val="bg1"/>
                </a:solidFill>
              </a:rPr>
              <a:t>KOST</a:t>
            </a:r>
            <a:endParaRPr lang="cs-CZ" sz="4000" dirty="0">
              <a:solidFill>
                <a:schemeClr val="bg1"/>
              </a:solidFill>
            </a:endParaRPr>
          </a:p>
        </p:txBody>
      </p:sp>
      <p:pic>
        <p:nvPicPr>
          <p:cNvPr id="40" name="Picture 7" descr="C:\Users\PC4\AppData\Local\Microsoft\Windows\Temporary Internet Files\Content.IE5\WLL6ZU5R\MC9004404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260648"/>
            <a:ext cx="820591" cy="864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4" grpId="0" animBg="1"/>
      <p:bldP spid="45" grpId="0" animBg="1"/>
      <p:bldP spid="42" grpId="0" animBg="1"/>
      <p:bldP spid="43" grpId="0" animBg="1"/>
      <p:bldP spid="8" grpId="0" animBg="1"/>
      <p:bldP spid="12" grpId="0" animBg="1"/>
      <p:bldP spid="14" grpId="0" animBg="1"/>
      <p:bldP spid="33" grpId="0" animBg="1"/>
      <p:bldP spid="27" grpId="0" animBg="1"/>
      <p:bldP spid="25" grpId="0" animBg="1"/>
      <p:bldP spid="31" grpId="0" animBg="1"/>
      <p:bldP spid="20" grpId="0" animBg="1"/>
      <p:bldP spid="11" grpId="0" animBg="1"/>
      <p:bldP spid="24" grpId="0" animBg="1"/>
      <p:bldP spid="9" grpId="0" animBg="1"/>
      <p:bldP spid="13" grpId="0" animBg="1"/>
      <p:bldP spid="22" grpId="0" animBg="1"/>
      <p:bldP spid="28" grpId="0" animBg="1"/>
      <p:bldP spid="21" grpId="0" animBg="1"/>
      <p:bldP spid="29" grpId="0" animBg="1"/>
      <p:bldP spid="10" grpId="0" animBg="1"/>
      <p:bldP spid="23" grpId="0" animBg="1"/>
      <p:bldP spid="30" grpId="0" animBg="1"/>
      <p:bldP spid="38" grpId="0" animBg="1"/>
      <p:bldP spid="5" grpId="0"/>
      <p:bldP spid="15" grpId="0" animBg="1"/>
      <p:bldP spid="15" grpId="1" animBg="1"/>
      <p:bldP spid="19" grpId="0" animBg="1"/>
      <p:bldP spid="19" grpId="1" animBg="1"/>
      <p:bldP spid="26" grpId="0" animBg="1"/>
      <p:bldP spid="26" grpId="1" animBg="1"/>
      <p:bldP spid="34" grpId="0" animBg="1"/>
      <p:bldP spid="34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3419872" y="2204864"/>
            <a:ext cx="4608512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0" y="1412777"/>
            <a:ext cx="8939336" cy="792088"/>
          </a:xfrm>
        </p:spPr>
        <p:txBody>
          <a:bodyPr>
            <a:noAutofit/>
          </a:bodyPr>
          <a:lstStyle/>
          <a:p>
            <a:pPr>
              <a:buNone/>
            </a:pPr>
            <a:endParaRPr lang="cs-CZ" sz="3200" dirty="0" smtClean="0"/>
          </a:p>
          <a:p>
            <a:pPr>
              <a:buNone/>
            </a:pPr>
            <a:r>
              <a:rPr lang="cs-CZ" sz="3200" dirty="0" smtClean="0"/>
              <a:t>  </a:t>
            </a:r>
          </a:p>
          <a:p>
            <a:pPr>
              <a:buNone/>
            </a:pPr>
            <a:r>
              <a:rPr lang="cs-CZ" sz="3200" dirty="0" smtClean="0"/>
              <a:t> 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2800" dirty="0" smtClean="0"/>
              <a:t>   </a:t>
            </a:r>
            <a:endParaRPr lang="cs-CZ" dirty="0" smtClean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ln w="9525"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Pravopis podstatných jmen </a:t>
            </a:r>
            <a:br>
              <a:rPr lang="cs-CZ" dirty="0" smtClean="0"/>
            </a:br>
            <a:r>
              <a:rPr lang="cs-CZ" dirty="0" smtClean="0"/>
              <a:t>rodu ženského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323528" y="1628800"/>
            <a:ext cx="84969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3600" dirty="0" smtClean="0"/>
              <a:t>U podstatných jmen, která se skloňují    </a:t>
            </a:r>
          </a:p>
          <a:p>
            <a:pPr>
              <a:buNone/>
            </a:pPr>
            <a:r>
              <a:rPr lang="cs-CZ" sz="3600" dirty="0" smtClean="0"/>
              <a:t>     podle vzoru RŮŽE, PÍSEŇ, KOST</a:t>
            </a:r>
          </a:p>
          <a:p>
            <a:pPr>
              <a:buNone/>
            </a:pPr>
            <a:r>
              <a:rPr lang="cs-CZ" sz="3600" dirty="0" smtClean="0"/>
              <a:t>                     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323528" y="2996952"/>
            <a:ext cx="60486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3600" dirty="0" smtClean="0"/>
              <a:t>píšeme ve všech pádech </a:t>
            </a:r>
            <a:r>
              <a:rPr lang="cs-CZ" sz="3600" dirty="0" smtClean="0">
                <a:solidFill>
                  <a:srgbClr val="FF0000"/>
                </a:solidFill>
              </a:rPr>
              <a:t>jen</a:t>
            </a:r>
          </a:p>
          <a:p>
            <a:pPr>
              <a:buNone/>
            </a:pPr>
            <a:r>
              <a:rPr lang="cs-CZ" sz="3600" dirty="0" smtClean="0"/>
              <a:t>                     </a:t>
            </a:r>
            <a:endParaRPr lang="cs-CZ" sz="3600" dirty="0"/>
          </a:p>
        </p:txBody>
      </p:sp>
      <p:sp>
        <p:nvSpPr>
          <p:cNvPr id="11" name="Obdélník 10"/>
          <p:cNvSpPr/>
          <p:nvPr/>
        </p:nvSpPr>
        <p:spPr>
          <a:xfrm>
            <a:off x="6372200" y="2996952"/>
            <a:ext cx="864096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dirty="0" smtClean="0"/>
              <a:t>- i</a:t>
            </a:r>
            <a:endParaRPr lang="cs-CZ" sz="40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95536" y="3933056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7030A0"/>
                </a:solidFill>
              </a:rPr>
              <a:t>růže</a:t>
            </a:r>
            <a:r>
              <a:rPr lang="cs-CZ" sz="3600" dirty="0" smtClean="0"/>
              <a:t> – na chvíl</a:t>
            </a:r>
            <a:r>
              <a:rPr lang="cs-CZ" sz="3600" dirty="0" smtClean="0">
                <a:solidFill>
                  <a:srgbClr val="FF0000"/>
                </a:solidFill>
              </a:rPr>
              <a:t>i</a:t>
            </a:r>
            <a:r>
              <a:rPr lang="cs-CZ" sz="3600" dirty="0" smtClean="0"/>
              <a:t>, v neděl</a:t>
            </a:r>
            <a:r>
              <a:rPr lang="cs-CZ" sz="3600" dirty="0" smtClean="0">
                <a:solidFill>
                  <a:srgbClr val="FF0000"/>
                </a:solidFill>
              </a:rPr>
              <a:t>i, </a:t>
            </a:r>
            <a:r>
              <a:rPr lang="cs-CZ" sz="3600" dirty="0" smtClean="0"/>
              <a:t>na židl</a:t>
            </a:r>
            <a:r>
              <a:rPr lang="cs-CZ" sz="3600" dirty="0" smtClean="0">
                <a:solidFill>
                  <a:srgbClr val="FF0000"/>
                </a:solidFill>
              </a:rPr>
              <a:t>í</a:t>
            </a:r>
            <a:r>
              <a:rPr lang="cs-CZ" sz="3600" dirty="0" smtClean="0"/>
              <a:t>ch</a:t>
            </a:r>
            <a:endParaRPr lang="cs-CZ" sz="36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395536" y="4581128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7030A0"/>
                </a:solidFill>
              </a:rPr>
              <a:t>píseň</a:t>
            </a:r>
            <a:r>
              <a:rPr lang="cs-CZ" sz="3600" dirty="0" smtClean="0"/>
              <a:t> – s mrkv</a:t>
            </a:r>
            <a:r>
              <a:rPr lang="cs-CZ" sz="3600" dirty="0" smtClean="0">
                <a:solidFill>
                  <a:srgbClr val="FF0000"/>
                </a:solidFill>
              </a:rPr>
              <a:t>í</a:t>
            </a:r>
            <a:r>
              <a:rPr lang="cs-CZ" sz="3600" dirty="0" smtClean="0"/>
              <a:t>, na větv</a:t>
            </a:r>
            <a:r>
              <a:rPr lang="cs-CZ" sz="3600" dirty="0" smtClean="0">
                <a:solidFill>
                  <a:srgbClr val="FF0000"/>
                </a:solidFill>
              </a:rPr>
              <a:t>í</a:t>
            </a:r>
            <a:r>
              <a:rPr lang="cs-CZ" sz="3600" dirty="0" smtClean="0"/>
              <a:t>ch, v konv</a:t>
            </a:r>
            <a:r>
              <a:rPr lang="cs-CZ" sz="3600" dirty="0" smtClean="0">
                <a:solidFill>
                  <a:srgbClr val="FF0000"/>
                </a:solidFill>
              </a:rPr>
              <a:t>i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395536" y="5229200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7030A0"/>
                </a:solidFill>
              </a:rPr>
              <a:t>kost</a:t>
            </a:r>
            <a:r>
              <a:rPr lang="cs-CZ" sz="3600" dirty="0" smtClean="0"/>
              <a:t> – na návs</a:t>
            </a:r>
            <a:r>
              <a:rPr lang="cs-CZ" sz="3600" dirty="0" smtClean="0">
                <a:solidFill>
                  <a:srgbClr val="FF0000"/>
                </a:solidFill>
              </a:rPr>
              <a:t>i</a:t>
            </a:r>
            <a:r>
              <a:rPr lang="cs-CZ" sz="3600" dirty="0" smtClean="0"/>
              <a:t>, bez sol</a:t>
            </a:r>
            <a:r>
              <a:rPr lang="cs-CZ" sz="3600" dirty="0" smtClean="0">
                <a:solidFill>
                  <a:srgbClr val="FF0000"/>
                </a:solidFill>
              </a:rPr>
              <a:t>i, </a:t>
            </a:r>
            <a:r>
              <a:rPr lang="cs-CZ" sz="3600" dirty="0" smtClean="0"/>
              <a:t>do vs</a:t>
            </a:r>
            <a:r>
              <a:rPr lang="cs-CZ" sz="3600" dirty="0" smtClean="0">
                <a:solidFill>
                  <a:srgbClr val="FF0000"/>
                </a:solidFill>
              </a:rPr>
              <a:t>i</a:t>
            </a:r>
            <a:r>
              <a:rPr lang="cs-CZ" sz="3600" dirty="0" smtClean="0"/>
              <a:t>   </a:t>
            </a:r>
            <a:endParaRPr 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1"/>
      <p:bldP spid="11" grpId="0" animBg="1"/>
      <p:bldP spid="12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/>
        </p:nvSpPr>
        <p:spPr>
          <a:xfrm>
            <a:off x="4427984" y="2060848"/>
            <a:ext cx="1512168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0" y="1412777"/>
            <a:ext cx="8939336" cy="792088"/>
          </a:xfrm>
        </p:spPr>
        <p:txBody>
          <a:bodyPr>
            <a:noAutofit/>
          </a:bodyPr>
          <a:lstStyle/>
          <a:p>
            <a:pPr>
              <a:buNone/>
            </a:pPr>
            <a:endParaRPr lang="cs-CZ" sz="3200" dirty="0" smtClean="0"/>
          </a:p>
          <a:p>
            <a:pPr>
              <a:buNone/>
            </a:pPr>
            <a:r>
              <a:rPr lang="cs-CZ" sz="3200" dirty="0" smtClean="0"/>
              <a:t>  </a:t>
            </a:r>
          </a:p>
          <a:p>
            <a:pPr>
              <a:buNone/>
            </a:pPr>
            <a:r>
              <a:rPr lang="cs-CZ" sz="3200" dirty="0" smtClean="0"/>
              <a:t> 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2800" dirty="0" smtClean="0"/>
              <a:t>   </a:t>
            </a:r>
            <a:endParaRPr lang="cs-CZ" dirty="0" smtClean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ln w="9525"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Pravopis podstatných jmen </a:t>
            </a:r>
            <a:br>
              <a:rPr lang="cs-CZ" dirty="0" smtClean="0"/>
            </a:br>
            <a:r>
              <a:rPr lang="cs-CZ" dirty="0" smtClean="0"/>
              <a:t>rodu ženského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3528" y="1484784"/>
            <a:ext cx="84969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3600" dirty="0" smtClean="0"/>
              <a:t>U podstatných jmen, která se skloňují    </a:t>
            </a:r>
          </a:p>
          <a:p>
            <a:pPr>
              <a:buNone/>
            </a:pPr>
            <a:r>
              <a:rPr lang="cs-CZ" sz="3600" dirty="0" smtClean="0"/>
              <a:t>            podle vzoru  ŽENA</a:t>
            </a:r>
          </a:p>
          <a:p>
            <a:pPr>
              <a:buNone/>
            </a:pPr>
            <a:endParaRPr lang="cs-CZ" sz="3600" dirty="0" smtClean="0"/>
          </a:p>
        </p:txBody>
      </p:sp>
      <p:sp>
        <p:nvSpPr>
          <p:cNvPr id="11" name="TextovéPole 10"/>
          <p:cNvSpPr txBox="1"/>
          <p:nvPr/>
        </p:nvSpPr>
        <p:spPr>
          <a:xfrm>
            <a:off x="395536" y="3717032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s</a:t>
            </a:r>
            <a:r>
              <a:rPr lang="cs-CZ" sz="3600" dirty="0" smtClean="0">
                <a:solidFill>
                  <a:srgbClr val="7030A0"/>
                </a:solidFill>
              </a:rPr>
              <a:t> žen</a:t>
            </a:r>
            <a:r>
              <a:rPr lang="cs-CZ" sz="3600" dirty="0" smtClean="0">
                <a:solidFill>
                  <a:srgbClr val="00B050"/>
                </a:solidFill>
              </a:rPr>
              <a:t>am</a:t>
            </a:r>
            <a:r>
              <a:rPr lang="cs-CZ" sz="3600" dirty="0" smtClean="0">
                <a:solidFill>
                  <a:srgbClr val="FF0000"/>
                </a:solidFill>
              </a:rPr>
              <a:t>i</a:t>
            </a:r>
            <a:r>
              <a:rPr lang="cs-CZ" sz="3600" dirty="0" smtClean="0">
                <a:solidFill>
                  <a:srgbClr val="7030A0"/>
                </a:solidFill>
              </a:rPr>
              <a:t> </a:t>
            </a:r>
            <a:r>
              <a:rPr lang="cs-CZ" sz="3600" dirty="0" smtClean="0"/>
              <a:t>- přílb</a:t>
            </a:r>
            <a:r>
              <a:rPr lang="cs-CZ" sz="3600" dirty="0" smtClean="0">
                <a:solidFill>
                  <a:srgbClr val="00B050"/>
                </a:solidFill>
              </a:rPr>
              <a:t>am</a:t>
            </a:r>
            <a:r>
              <a:rPr lang="cs-CZ" sz="3600" dirty="0" smtClean="0">
                <a:solidFill>
                  <a:srgbClr val="FF0000"/>
                </a:solidFill>
              </a:rPr>
              <a:t>i</a:t>
            </a:r>
            <a:r>
              <a:rPr lang="cs-CZ" sz="3600" dirty="0" smtClean="0"/>
              <a:t>, hlav</a:t>
            </a:r>
            <a:r>
              <a:rPr lang="cs-CZ" sz="3600" dirty="0" smtClean="0">
                <a:solidFill>
                  <a:srgbClr val="00B050"/>
                </a:solidFill>
              </a:rPr>
              <a:t>am</a:t>
            </a:r>
            <a:r>
              <a:rPr lang="cs-CZ" sz="3600" dirty="0" smtClean="0">
                <a:solidFill>
                  <a:srgbClr val="FF0000"/>
                </a:solidFill>
              </a:rPr>
              <a:t>i</a:t>
            </a:r>
            <a:r>
              <a:rPr lang="cs-CZ" sz="3600" dirty="0" smtClean="0"/>
              <a:t>, houb</a:t>
            </a:r>
            <a:r>
              <a:rPr lang="cs-CZ" sz="3600" dirty="0" smtClean="0">
                <a:solidFill>
                  <a:srgbClr val="00B050"/>
                </a:solidFill>
              </a:rPr>
              <a:t>am</a:t>
            </a:r>
            <a:r>
              <a:rPr lang="cs-CZ" sz="3600" dirty="0" smtClean="0">
                <a:solidFill>
                  <a:srgbClr val="FF0000"/>
                </a:solidFill>
              </a:rPr>
              <a:t>i</a:t>
            </a:r>
            <a:r>
              <a:rPr lang="cs-CZ" sz="3600" dirty="0" smtClean="0"/>
              <a:t> </a:t>
            </a:r>
            <a:endParaRPr lang="cs-CZ" sz="36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323528" y="2780928"/>
            <a:ext cx="88204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3600" dirty="0" smtClean="0"/>
              <a:t>píšeme         jen </a:t>
            </a:r>
            <a:r>
              <a:rPr lang="cs-CZ" sz="3600" dirty="0" smtClean="0">
                <a:solidFill>
                  <a:srgbClr val="FF0000"/>
                </a:solidFill>
              </a:rPr>
              <a:t>7. pádu čísla množného </a:t>
            </a:r>
          </a:p>
          <a:p>
            <a:pPr>
              <a:buNone/>
            </a:pPr>
            <a:r>
              <a:rPr lang="cs-CZ" sz="3600" dirty="0" smtClean="0"/>
              <a:t>                     </a:t>
            </a:r>
            <a:endParaRPr lang="cs-CZ" sz="3600" dirty="0"/>
          </a:p>
        </p:txBody>
      </p:sp>
      <p:sp>
        <p:nvSpPr>
          <p:cNvPr id="15" name="Obdélník 14"/>
          <p:cNvSpPr/>
          <p:nvPr/>
        </p:nvSpPr>
        <p:spPr>
          <a:xfrm>
            <a:off x="1979712" y="2780928"/>
            <a:ext cx="864096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dirty="0" smtClean="0"/>
              <a:t>- i  </a:t>
            </a:r>
            <a:endParaRPr lang="cs-CZ" sz="40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23528" y="4581128"/>
            <a:ext cx="88204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3600" dirty="0" smtClean="0"/>
              <a:t>v ostatních koncovkách píšeme</a:t>
            </a:r>
            <a:endParaRPr lang="cs-CZ" sz="36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3600" dirty="0" smtClean="0"/>
              <a:t>                     </a:t>
            </a:r>
            <a:endParaRPr lang="cs-CZ" sz="3600" dirty="0"/>
          </a:p>
        </p:txBody>
      </p:sp>
      <p:sp>
        <p:nvSpPr>
          <p:cNvPr id="16" name="Obdélník 15"/>
          <p:cNvSpPr/>
          <p:nvPr/>
        </p:nvSpPr>
        <p:spPr>
          <a:xfrm>
            <a:off x="6948264" y="4581128"/>
            <a:ext cx="864096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dirty="0" smtClean="0"/>
              <a:t>- y  </a:t>
            </a:r>
            <a:endParaRPr lang="cs-CZ" sz="40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683568" y="5301208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váz</a:t>
            </a:r>
            <a:r>
              <a:rPr lang="cs-CZ" sz="3600" dirty="0" smtClean="0">
                <a:solidFill>
                  <a:srgbClr val="FF0000"/>
                </a:solidFill>
              </a:rPr>
              <a:t>y</a:t>
            </a:r>
            <a:r>
              <a:rPr lang="cs-CZ" sz="3600" dirty="0" smtClean="0"/>
              <a:t>, do mís</a:t>
            </a:r>
            <a:r>
              <a:rPr lang="cs-CZ" sz="3600" dirty="0" smtClean="0">
                <a:solidFill>
                  <a:srgbClr val="FF0000"/>
                </a:solidFill>
              </a:rPr>
              <a:t>y</a:t>
            </a:r>
            <a:r>
              <a:rPr lang="cs-CZ" sz="3600" dirty="0" smtClean="0"/>
              <a:t>, na houb</a:t>
            </a:r>
            <a:r>
              <a:rPr lang="cs-CZ" sz="3600" dirty="0" smtClean="0">
                <a:solidFill>
                  <a:srgbClr val="FF0000"/>
                </a:solidFill>
              </a:rPr>
              <a:t>y</a:t>
            </a:r>
            <a:r>
              <a:rPr lang="cs-CZ" sz="3600" dirty="0" smtClean="0"/>
              <a:t>, u škol</a:t>
            </a:r>
            <a:r>
              <a:rPr lang="cs-CZ" sz="3600" dirty="0" smtClean="0">
                <a:solidFill>
                  <a:srgbClr val="FF0000"/>
                </a:solidFill>
              </a:rPr>
              <a:t>y</a:t>
            </a:r>
            <a:r>
              <a:rPr lang="cs-CZ" sz="3600" dirty="0" smtClean="0"/>
              <a:t> </a:t>
            </a:r>
            <a:endParaRPr 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1" animBg="1"/>
      <p:bldP spid="11" grpId="0"/>
      <p:bldP spid="13" grpId="0"/>
      <p:bldP spid="15" grpId="0" animBg="1"/>
      <p:bldP spid="12" grpId="0"/>
      <p:bldP spid="16" grpId="0" animBg="1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aoblený obdélník 17"/>
          <p:cNvSpPr/>
          <p:nvPr/>
        </p:nvSpPr>
        <p:spPr>
          <a:xfrm>
            <a:off x="6660232" y="5517232"/>
            <a:ext cx="432048" cy="432048"/>
          </a:xfrm>
          <a:prstGeom prst="round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3600" dirty="0"/>
          </a:p>
        </p:txBody>
      </p:sp>
      <p:sp>
        <p:nvSpPr>
          <p:cNvPr id="19" name="Zaoblený obdélník 18"/>
          <p:cNvSpPr/>
          <p:nvPr/>
        </p:nvSpPr>
        <p:spPr>
          <a:xfrm>
            <a:off x="7092280" y="4869160"/>
            <a:ext cx="432048" cy="432048"/>
          </a:xfrm>
          <a:prstGeom prst="round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3600" dirty="0"/>
          </a:p>
        </p:txBody>
      </p:sp>
      <p:sp>
        <p:nvSpPr>
          <p:cNvPr id="7" name="Zaoblený obdélník 6"/>
          <p:cNvSpPr/>
          <p:nvPr/>
        </p:nvSpPr>
        <p:spPr>
          <a:xfrm>
            <a:off x="7020272" y="4293096"/>
            <a:ext cx="432048" cy="432048"/>
          </a:xfrm>
          <a:prstGeom prst="round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3600" dirty="0"/>
          </a:p>
        </p:txBody>
      </p:sp>
      <p:sp>
        <p:nvSpPr>
          <p:cNvPr id="20" name="Zaoblený obdélník 19"/>
          <p:cNvSpPr/>
          <p:nvPr/>
        </p:nvSpPr>
        <p:spPr>
          <a:xfrm>
            <a:off x="7308304" y="3717032"/>
            <a:ext cx="432048" cy="432048"/>
          </a:xfrm>
          <a:prstGeom prst="round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3600" dirty="0"/>
          </a:p>
        </p:txBody>
      </p:sp>
      <p:sp>
        <p:nvSpPr>
          <p:cNvPr id="13" name="Zaoblený obdélník 12"/>
          <p:cNvSpPr/>
          <p:nvPr/>
        </p:nvSpPr>
        <p:spPr>
          <a:xfrm>
            <a:off x="7524328" y="3068960"/>
            <a:ext cx="432048" cy="432048"/>
          </a:xfrm>
          <a:prstGeom prst="round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3600" dirty="0"/>
          </a:p>
        </p:txBody>
      </p:sp>
      <p:sp>
        <p:nvSpPr>
          <p:cNvPr id="14" name="Zaoblený obdélník 13"/>
          <p:cNvSpPr/>
          <p:nvPr/>
        </p:nvSpPr>
        <p:spPr>
          <a:xfrm>
            <a:off x="7812360" y="2492896"/>
            <a:ext cx="432048" cy="432048"/>
          </a:xfrm>
          <a:prstGeom prst="round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3600" dirty="0"/>
          </a:p>
        </p:txBody>
      </p:sp>
      <p:sp>
        <p:nvSpPr>
          <p:cNvPr id="15" name="Zaoblený obdélník 14"/>
          <p:cNvSpPr/>
          <p:nvPr/>
        </p:nvSpPr>
        <p:spPr>
          <a:xfrm>
            <a:off x="6732240" y="1916832"/>
            <a:ext cx="432048" cy="432048"/>
          </a:xfrm>
          <a:prstGeom prst="round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3600" dirty="0"/>
          </a:p>
        </p:txBody>
      </p:sp>
      <p:sp>
        <p:nvSpPr>
          <p:cNvPr id="16" name="Zaoblený obdélník 15"/>
          <p:cNvSpPr/>
          <p:nvPr/>
        </p:nvSpPr>
        <p:spPr>
          <a:xfrm>
            <a:off x="6732240" y="1268760"/>
            <a:ext cx="432048" cy="432048"/>
          </a:xfrm>
          <a:prstGeom prst="round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3600" dirty="0"/>
          </a:p>
        </p:txBody>
      </p:sp>
      <p:sp>
        <p:nvSpPr>
          <p:cNvPr id="17" name="Zaoblený obdélník 16"/>
          <p:cNvSpPr/>
          <p:nvPr/>
        </p:nvSpPr>
        <p:spPr>
          <a:xfrm>
            <a:off x="2483768" y="5517232"/>
            <a:ext cx="432048" cy="432048"/>
          </a:xfrm>
          <a:prstGeom prst="round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3600" dirty="0"/>
          </a:p>
        </p:txBody>
      </p:sp>
      <p:sp>
        <p:nvSpPr>
          <p:cNvPr id="11" name="Zaoblený obdélník 10"/>
          <p:cNvSpPr/>
          <p:nvPr/>
        </p:nvSpPr>
        <p:spPr>
          <a:xfrm>
            <a:off x="3131840" y="4869160"/>
            <a:ext cx="432048" cy="432048"/>
          </a:xfrm>
          <a:prstGeom prst="round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3600" dirty="0"/>
          </a:p>
        </p:txBody>
      </p:sp>
      <p:sp>
        <p:nvSpPr>
          <p:cNvPr id="12" name="Zaoblený obdélník 11"/>
          <p:cNvSpPr/>
          <p:nvPr/>
        </p:nvSpPr>
        <p:spPr>
          <a:xfrm>
            <a:off x="3347864" y="4293096"/>
            <a:ext cx="432048" cy="432048"/>
          </a:xfrm>
          <a:prstGeom prst="round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3600" dirty="0"/>
          </a:p>
        </p:txBody>
      </p:sp>
      <p:sp>
        <p:nvSpPr>
          <p:cNvPr id="8" name="Zaoblený obdélník 7"/>
          <p:cNvSpPr/>
          <p:nvPr/>
        </p:nvSpPr>
        <p:spPr>
          <a:xfrm>
            <a:off x="2267744" y="3717032"/>
            <a:ext cx="432048" cy="432048"/>
          </a:xfrm>
          <a:prstGeom prst="round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3600" dirty="0"/>
          </a:p>
        </p:txBody>
      </p:sp>
      <p:sp>
        <p:nvSpPr>
          <p:cNvPr id="10" name="Zaoblený obdélník 9"/>
          <p:cNvSpPr/>
          <p:nvPr/>
        </p:nvSpPr>
        <p:spPr>
          <a:xfrm>
            <a:off x="3203848" y="3140968"/>
            <a:ext cx="432048" cy="432048"/>
          </a:xfrm>
          <a:prstGeom prst="round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3600" dirty="0"/>
          </a:p>
        </p:txBody>
      </p:sp>
      <p:sp>
        <p:nvSpPr>
          <p:cNvPr id="9" name="Zaoblený obdélník 8"/>
          <p:cNvSpPr/>
          <p:nvPr/>
        </p:nvSpPr>
        <p:spPr>
          <a:xfrm>
            <a:off x="2843808" y="2492896"/>
            <a:ext cx="432048" cy="432048"/>
          </a:xfrm>
          <a:prstGeom prst="round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3600" dirty="0"/>
          </a:p>
        </p:txBody>
      </p:sp>
      <p:sp>
        <p:nvSpPr>
          <p:cNvPr id="6" name="Zaoblený obdélník 5"/>
          <p:cNvSpPr/>
          <p:nvPr/>
        </p:nvSpPr>
        <p:spPr>
          <a:xfrm>
            <a:off x="3059832" y="1916832"/>
            <a:ext cx="432048" cy="432048"/>
          </a:xfrm>
          <a:prstGeom prst="round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36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dirty="0" smtClean="0"/>
              <a:t>               Doplň - i, - 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040560"/>
          </a:xfrm>
        </p:spPr>
        <p:txBody>
          <a:bodyPr>
            <a:noAutofit/>
          </a:bodyPr>
          <a:lstStyle/>
          <a:p>
            <a:r>
              <a:rPr lang="cs-CZ" sz="3600" dirty="0" smtClean="0"/>
              <a:t>na </a:t>
            </a:r>
            <a:r>
              <a:rPr lang="cs-CZ" sz="3600" dirty="0" err="1" smtClean="0"/>
              <a:t>větv</a:t>
            </a:r>
            <a:r>
              <a:rPr lang="cs-CZ" sz="3600" dirty="0" smtClean="0"/>
              <a:t>                       s </a:t>
            </a:r>
            <a:r>
              <a:rPr lang="cs-CZ" sz="3600" dirty="0" err="1" smtClean="0"/>
              <a:t>mrkv</a:t>
            </a:r>
            <a:endParaRPr lang="cs-CZ" sz="3600" dirty="0" smtClean="0"/>
          </a:p>
          <a:p>
            <a:r>
              <a:rPr lang="cs-CZ" sz="3600" dirty="0" smtClean="0"/>
              <a:t>s </a:t>
            </a:r>
            <a:r>
              <a:rPr lang="cs-CZ" sz="3600" dirty="0" err="1" smtClean="0"/>
              <a:t>obručem</a:t>
            </a:r>
            <a:r>
              <a:rPr lang="cs-CZ" sz="3600" dirty="0" smtClean="0"/>
              <a:t>                  v </a:t>
            </a:r>
            <a:r>
              <a:rPr lang="cs-CZ" sz="3600" dirty="0" err="1" smtClean="0"/>
              <a:t>nouz</a:t>
            </a:r>
            <a:endParaRPr lang="cs-CZ" sz="3600" dirty="0" smtClean="0"/>
          </a:p>
          <a:p>
            <a:r>
              <a:rPr lang="cs-CZ" sz="3600" dirty="0" smtClean="0"/>
              <a:t>na </a:t>
            </a:r>
            <a:r>
              <a:rPr lang="cs-CZ" sz="3600" dirty="0" err="1" smtClean="0"/>
              <a:t>televiz</a:t>
            </a:r>
            <a:r>
              <a:rPr lang="cs-CZ" sz="3600" dirty="0" smtClean="0"/>
              <a:t>                    dobré zpráv</a:t>
            </a:r>
          </a:p>
          <a:p>
            <a:r>
              <a:rPr lang="cs-CZ" sz="3600" dirty="0" smtClean="0"/>
              <a:t>smaž </a:t>
            </a:r>
            <a:r>
              <a:rPr lang="cs-CZ" sz="3600" dirty="0" err="1" smtClean="0"/>
              <a:t>tabul</a:t>
            </a:r>
            <a:r>
              <a:rPr lang="cs-CZ" sz="3600" dirty="0" smtClean="0"/>
              <a:t>                  bzučí včel</a:t>
            </a:r>
          </a:p>
          <a:p>
            <a:r>
              <a:rPr lang="cs-CZ" sz="3600" dirty="0" smtClean="0"/>
              <a:t>na </a:t>
            </a:r>
            <a:r>
              <a:rPr lang="cs-CZ" sz="3600" dirty="0" err="1" smtClean="0"/>
              <a:t>židl</a:t>
            </a:r>
            <a:r>
              <a:rPr lang="cs-CZ" sz="3600" dirty="0" smtClean="0"/>
              <a:t>    ch                 za </a:t>
            </a:r>
            <a:r>
              <a:rPr lang="cs-CZ" sz="3600" dirty="0" err="1" smtClean="0"/>
              <a:t>dveřm</a:t>
            </a:r>
            <a:endParaRPr lang="cs-CZ" sz="3600" dirty="0" smtClean="0"/>
          </a:p>
          <a:p>
            <a:r>
              <a:rPr lang="cs-CZ" sz="3600" dirty="0" smtClean="0"/>
              <a:t>jeho výmluv                na </a:t>
            </a:r>
            <a:r>
              <a:rPr lang="cs-CZ" sz="3600" dirty="0" err="1" smtClean="0"/>
              <a:t>pánv</a:t>
            </a:r>
            <a:r>
              <a:rPr lang="cs-CZ" sz="3600" dirty="0" smtClean="0"/>
              <a:t>    ch</a:t>
            </a:r>
          </a:p>
          <a:p>
            <a:r>
              <a:rPr lang="cs-CZ" sz="3600" dirty="0" smtClean="0"/>
              <a:t>s </a:t>
            </a:r>
            <a:r>
              <a:rPr lang="cs-CZ" sz="3600" dirty="0" err="1" smtClean="0"/>
              <a:t>ozdobam</a:t>
            </a:r>
            <a:r>
              <a:rPr lang="cs-CZ" sz="3600" dirty="0" smtClean="0"/>
              <a:t>                  ze slám</a:t>
            </a:r>
          </a:p>
          <a:p>
            <a:r>
              <a:rPr lang="cs-CZ" sz="3600" dirty="0" smtClean="0"/>
              <a:t>v postel                       zásob     vody             </a:t>
            </a:r>
          </a:p>
          <a:p>
            <a:endParaRPr lang="cs-CZ" dirty="0"/>
          </a:p>
        </p:txBody>
      </p:sp>
      <p:sp>
        <p:nvSpPr>
          <p:cNvPr id="4" name="Zaoblený obdélník 3"/>
          <p:cNvSpPr/>
          <p:nvPr/>
        </p:nvSpPr>
        <p:spPr>
          <a:xfrm>
            <a:off x="3203848" y="3140968"/>
            <a:ext cx="432048" cy="43204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/>
              <a:t>i</a:t>
            </a:r>
            <a:endParaRPr lang="cs-CZ" sz="3600" dirty="0"/>
          </a:p>
        </p:txBody>
      </p:sp>
      <p:sp>
        <p:nvSpPr>
          <p:cNvPr id="5" name="Zaoblený obdélník 4"/>
          <p:cNvSpPr/>
          <p:nvPr/>
        </p:nvSpPr>
        <p:spPr>
          <a:xfrm>
            <a:off x="2411760" y="1340768"/>
            <a:ext cx="432048" cy="432048"/>
          </a:xfrm>
          <a:prstGeom prst="round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3600" dirty="0"/>
          </a:p>
        </p:txBody>
      </p:sp>
      <p:sp>
        <p:nvSpPr>
          <p:cNvPr id="21" name="Zaoblený obdélník 20"/>
          <p:cNvSpPr/>
          <p:nvPr/>
        </p:nvSpPr>
        <p:spPr>
          <a:xfrm>
            <a:off x="6732240" y="1916832"/>
            <a:ext cx="432048" cy="43204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/>
              <a:t>i</a:t>
            </a:r>
            <a:endParaRPr lang="cs-CZ" sz="3600" dirty="0"/>
          </a:p>
        </p:txBody>
      </p:sp>
      <p:sp>
        <p:nvSpPr>
          <p:cNvPr id="22" name="Zaoblený obdélník 21"/>
          <p:cNvSpPr/>
          <p:nvPr/>
        </p:nvSpPr>
        <p:spPr>
          <a:xfrm>
            <a:off x="3059832" y="1916832"/>
            <a:ext cx="432048" cy="43204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/>
              <a:t>i</a:t>
            </a:r>
            <a:endParaRPr lang="cs-CZ" sz="3600" dirty="0"/>
          </a:p>
        </p:txBody>
      </p:sp>
      <p:sp>
        <p:nvSpPr>
          <p:cNvPr id="23" name="Zaoblený obdélník 22"/>
          <p:cNvSpPr/>
          <p:nvPr/>
        </p:nvSpPr>
        <p:spPr>
          <a:xfrm>
            <a:off x="2843808" y="2492896"/>
            <a:ext cx="432048" cy="43204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/>
              <a:t>i</a:t>
            </a:r>
            <a:endParaRPr lang="cs-CZ" sz="3600" dirty="0"/>
          </a:p>
        </p:txBody>
      </p:sp>
      <p:sp>
        <p:nvSpPr>
          <p:cNvPr id="24" name="Zaoblený obdélník 23"/>
          <p:cNvSpPr/>
          <p:nvPr/>
        </p:nvSpPr>
        <p:spPr>
          <a:xfrm>
            <a:off x="7308304" y="3717032"/>
            <a:ext cx="432048" cy="43204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/>
              <a:t>i</a:t>
            </a:r>
            <a:endParaRPr lang="cs-CZ" sz="3600" dirty="0"/>
          </a:p>
        </p:txBody>
      </p:sp>
      <p:sp>
        <p:nvSpPr>
          <p:cNvPr id="25" name="Zaoblený obdélník 24"/>
          <p:cNvSpPr/>
          <p:nvPr/>
        </p:nvSpPr>
        <p:spPr>
          <a:xfrm>
            <a:off x="2483768" y="5517232"/>
            <a:ext cx="432048" cy="43204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/>
              <a:t>i</a:t>
            </a:r>
            <a:endParaRPr lang="cs-CZ" sz="3600" dirty="0"/>
          </a:p>
        </p:txBody>
      </p:sp>
      <p:sp>
        <p:nvSpPr>
          <p:cNvPr id="26" name="Zaoblený obdélník 25"/>
          <p:cNvSpPr/>
          <p:nvPr/>
        </p:nvSpPr>
        <p:spPr>
          <a:xfrm>
            <a:off x="7092280" y="4869160"/>
            <a:ext cx="432048" cy="43204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/>
              <a:t>y</a:t>
            </a:r>
            <a:endParaRPr lang="cs-CZ" sz="3600" dirty="0"/>
          </a:p>
        </p:txBody>
      </p:sp>
      <p:sp>
        <p:nvSpPr>
          <p:cNvPr id="27" name="Zaoblený obdélník 26"/>
          <p:cNvSpPr/>
          <p:nvPr/>
        </p:nvSpPr>
        <p:spPr>
          <a:xfrm>
            <a:off x="2411760" y="1340768"/>
            <a:ext cx="432048" cy="43204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/>
              <a:t>i</a:t>
            </a:r>
            <a:endParaRPr lang="cs-CZ" sz="3600" dirty="0"/>
          </a:p>
        </p:txBody>
      </p:sp>
      <p:sp>
        <p:nvSpPr>
          <p:cNvPr id="28" name="Zaoblený obdélník 27"/>
          <p:cNvSpPr/>
          <p:nvPr/>
        </p:nvSpPr>
        <p:spPr>
          <a:xfrm>
            <a:off x="6732240" y="1268760"/>
            <a:ext cx="432048" cy="43204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/>
              <a:t>í</a:t>
            </a:r>
            <a:endParaRPr lang="cs-CZ" sz="3600" dirty="0"/>
          </a:p>
        </p:txBody>
      </p:sp>
      <p:sp>
        <p:nvSpPr>
          <p:cNvPr id="29" name="Zaoblený obdélník 28"/>
          <p:cNvSpPr/>
          <p:nvPr/>
        </p:nvSpPr>
        <p:spPr>
          <a:xfrm>
            <a:off x="2267744" y="3717032"/>
            <a:ext cx="432048" cy="43204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/>
              <a:t>í</a:t>
            </a:r>
            <a:endParaRPr lang="cs-CZ" sz="3600" dirty="0"/>
          </a:p>
        </p:txBody>
      </p:sp>
      <p:sp>
        <p:nvSpPr>
          <p:cNvPr id="30" name="Zaoblený obdélník 29"/>
          <p:cNvSpPr/>
          <p:nvPr/>
        </p:nvSpPr>
        <p:spPr>
          <a:xfrm>
            <a:off x="7020272" y="4293096"/>
            <a:ext cx="432048" cy="43204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/>
              <a:t>í</a:t>
            </a:r>
            <a:endParaRPr lang="cs-CZ" sz="3600" dirty="0"/>
          </a:p>
        </p:txBody>
      </p:sp>
      <p:sp>
        <p:nvSpPr>
          <p:cNvPr id="31" name="Zaoblený obdélník 30"/>
          <p:cNvSpPr/>
          <p:nvPr/>
        </p:nvSpPr>
        <p:spPr>
          <a:xfrm>
            <a:off x="7524328" y="3068960"/>
            <a:ext cx="432048" cy="43204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/>
              <a:t>y</a:t>
            </a:r>
            <a:endParaRPr lang="cs-CZ" sz="3600" dirty="0"/>
          </a:p>
        </p:txBody>
      </p:sp>
      <p:sp>
        <p:nvSpPr>
          <p:cNvPr id="32" name="Zaoblený obdélník 31"/>
          <p:cNvSpPr/>
          <p:nvPr/>
        </p:nvSpPr>
        <p:spPr>
          <a:xfrm>
            <a:off x="7812360" y="2492896"/>
            <a:ext cx="432048" cy="43204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/>
              <a:t>y</a:t>
            </a:r>
            <a:endParaRPr lang="cs-CZ" sz="3600" dirty="0"/>
          </a:p>
        </p:txBody>
      </p:sp>
      <p:sp>
        <p:nvSpPr>
          <p:cNvPr id="34" name="Zaoblený obdélník 33"/>
          <p:cNvSpPr/>
          <p:nvPr/>
        </p:nvSpPr>
        <p:spPr>
          <a:xfrm>
            <a:off x="3347864" y="4293096"/>
            <a:ext cx="432048" cy="43204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/>
              <a:t>y</a:t>
            </a:r>
            <a:endParaRPr lang="cs-CZ" sz="3600" dirty="0"/>
          </a:p>
        </p:txBody>
      </p:sp>
      <p:sp>
        <p:nvSpPr>
          <p:cNvPr id="35" name="Zaoblený obdélník 34"/>
          <p:cNvSpPr/>
          <p:nvPr/>
        </p:nvSpPr>
        <p:spPr>
          <a:xfrm>
            <a:off x="6660232" y="5517232"/>
            <a:ext cx="432048" cy="43204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/>
              <a:t>y</a:t>
            </a:r>
            <a:endParaRPr lang="cs-CZ" sz="3600" dirty="0"/>
          </a:p>
        </p:txBody>
      </p:sp>
      <p:sp>
        <p:nvSpPr>
          <p:cNvPr id="36" name="Zaoblený obdélník 35"/>
          <p:cNvSpPr/>
          <p:nvPr/>
        </p:nvSpPr>
        <p:spPr>
          <a:xfrm>
            <a:off x="3131840" y="4869160"/>
            <a:ext cx="432048" cy="43204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/>
              <a:t>i</a:t>
            </a:r>
            <a:endParaRPr 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4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4" grpId="0" animBg="1"/>
      <p:bldP spid="35" grpId="0" animBg="1"/>
      <p:bldP spid="3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83568" y="2420888"/>
            <a:ext cx="8136904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HOŠNOVÁ, E. a kol. Český jazyk 4 pro základní školy. 1.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vyd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Praha : SPN, 2009. ISBN 978-80-7235-423-8. s. 110 – 116.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b="1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 galerie obrázků a klipartů Microsoft Office.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FF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Romana Placková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Jazyk a jazyková komunikace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4.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Tvarosloví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Skloňování podstatných jmen rodu ženského 1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VY_32_INOVACE_37.10.PLA.CJ.4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21. 02. 2014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772400" cy="1829761"/>
          </a:xfrm>
        </p:spPr>
        <p:txBody>
          <a:bodyPr>
            <a:normAutofit fontScale="90000"/>
          </a:bodyPr>
          <a:lstStyle/>
          <a:p>
            <a:pPr algn="l"/>
            <a:r>
              <a:rPr lang="cs-CZ" sz="6000" dirty="0" smtClean="0"/>
              <a:t>SKLOŇOVÁNÍ</a:t>
            </a:r>
            <a:br>
              <a:rPr lang="cs-CZ" sz="6000" dirty="0" smtClean="0"/>
            </a:br>
            <a:r>
              <a:rPr lang="cs-CZ" sz="6000" dirty="0" smtClean="0">
                <a:solidFill>
                  <a:schemeClr val="accent4">
                    <a:lumMod val="75000"/>
                  </a:schemeClr>
                </a:solidFill>
              </a:rPr>
              <a:t>PODSTATNÝCH JMEN</a:t>
            </a:r>
            <a:endParaRPr lang="cs-CZ" sz="6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755576" y="2708920"/>
            <a:ext cx="7772400" cy="1199704"/>
          </a:xfr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cs-CZ" sz="6000" b="1" dirty="0" smtClean="0">
                <a:solidFill>
                  <a:schemeClr val="accent3">
                    <a:lumMod val="75000"/>
                  </a:schemeClr>
                </a:solidFill>
              </a:rPr>
              <a:t>RODU ŽENSKÉHO</a:t>
            </a:r>
            <a:endParaRPr lang="cs-CZ" sz="6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39552" y="5445224"/>
            <a:ext cx="1440160" cy="1200329"/>
          </a:xfrm>
          <a:prstGeom prst="rect">
            <a:avLst/>
          </a:prstGeom>
          <a:noFill/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cs-CZ" sz="7200" dirty="0" smtClean="0">
                <a:solidFill>
                  <a:schemeClr val="bg1"/>
                </a:solidFill>
              </a:rPr>
              <a:t>TA</a:t>
            </a:r>
            <a:endParaRPr lang="cs-CZ" sz="7200" dirty="0">
              <a:solidFill>
                <a:schemeClr val="bg1"/>
              </a:solidFill>
            </a:endParaRPr>
          </a:p>
        </p:txBody>
      </p:sp>
      <p:pic>
        <p:nvPicPr>
          <p:cNvPr id="1033" name="Picture 9" descr="C:\Users\PC4\AppData\Local\Microsoft\Windows\Temporary Internet Files\Content.IE5\7JU0RZG6\MM900309756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3789040"/>
            <a:ext cx="1080120" cy="150094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build="p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692696"/>
            <a:ext cx="7498080" cy="1143000"/>
          </a:xfrm>
        </p:spPr>
        <p:txBody>
          <a:bodyPr>
            <a:noAutofit/>
          </a:bodyPr>
          <a:lstStyle/>
          <a:p>
            <a:r>
              <a:rPr lang="cs-CZ" sz="4800" dirty="0" smtClean="0">
                <a:latin typeface="Arial" pitchFamily="34" charset="0"/>
                <a:cs typeface="Arial" pitchFamily="34" charset="0"/>
              </a:rPr>
              <a:t> Vzory podstatných jmen</a:t>
            </a:r>
            <a:br>
              <a:rPr lang="cs-CZ" sz="4800" dirty="0" smtClean="0">
                <a:latin typeface="Arial" pitchFamily="34" charset="0"/>
                <a:cs typeface="Arial" pitchFamily="34" charset="0"/>
              </a:rPr>
            </a:br>
            <a:r>
              <a:rPr lang="cs-CZ" sz="4800" dirty="0" smtClean="0">
                <a:latin typeface="Arial" pitchFamily="34" charset="0"/>
                <a:cs typeface="Arial" pitchFamily="34" charset="0"/>
              </a:rPr>
              <a:t>         rodu ženského</a:t>
            </a:r>
            <a:endParaRPr lang="cs-CZ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Krychle 12"/>
          <p:cNvSpPr/>
          <p:nvPr/>
        </p:nvSpPr>
        <p:spPr>
          <a:xfrm>
            <a:off x="1187624" y="2492896"/>
            <a:ext cx="2592288" cy="1440160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ŽENA</a:t>
            </a:r>
            <a:endParaRPr lang="cs-CZ" sz="4800" dirty="0"/>
          </a:p>
        </p:txBody>
      </p:sp>
      <p:sp>
        <p:nvSpPr>
          <p:cNvPr id="8" name="Krychle 7"/>
          <p:cNvSpPr/>
          <p:nvPr/>
        </p:nvSpPr>
        <p:spPr>
          <a:xfrm>
            <a:off x="1691680" y="4365104"/>
            <a:ext cx="2592288" cy="1440160"/>
          </a:xfrm>
          <a:prstGeom prst="cub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PÍSEŇ</a:t>
            </a:r>
            <a:endParaRPr lang="cs-CZ" sz="4800" dirty="0"/>
          </a:p>
        </p:txBody>
      </p:sp>
      <p:sp>
        <p:nvSpPr>
          <p:cNvPr id="14" name="Krychle 13"/>
          <p:cNvSpPr/>
          <p:nvPr/>
        </p:nvSpPr>
        <p:spPr>
          <a:xfrm>
            <a:off x="4644008" y="2708920"/>
            <a:ext cx="2448272" cy="1440160"/>
          </a:xfrm>
          <a:prstGeom prst="cub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RŮŽE</a:t>
            </a:r>
            <a:endParaRPr lang="cs-CZ" sz="4800" dirty="0"/>
          </a:p>
        </p:txBody>
      </p:sp>
      <p:sp>
        <p:nvSpPr>
          <p:cNvPr id="15" name="Krychle 14"/>
          <p:cNvSpPr/>
          <p:nvPr/>
        </p:nvSpPr>
        <p:spPr>
          <a:xfrm>
            <a:off x="4860032" y="4653136"/>
            <a:ext cx="2592288" cy="1440160"/>
          </a:xfrm>
          <a:prstGeom prst="cub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KOST</a:t>
            </a:r>
            <a:endParaRPr lang="cs-CZ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8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36504"/>
          </a:xfrm>
        </p:spPr>
        <p:txBody>
          <a:bodyPr>
            <a:normAutofit/>
          </a:bodyPr>
          <a:lstStyle/>
          <a:p>
            <a:endParaRPr lang="cs-CZ" sz="3600" dirty="0" smtClean="0"/>
          </a:p>
          <a:p>
            <a:r>
              <a:rPr lang="cs-CZ" sz="3600" dirty="0" smtClean="0"/>
              <a:t>Podle vzoru ŽENA se skloňují    podstatná jména rodu ženského zakončená v </a:t>
            </a:r>
            <a:r>
              <a:rPr lang="cs-CZ" sz="3600" dirty="0" smtClean="0">
                <a:solidFill>
                  <a:srgbClr val="00B050"/>
                </a:solidFill>
              </a:rPr>
              <a:t>1. </a:t>
            </a:r>
            <a:r>
              <a:rPr lang="cs-CZ" sz="3600" dirty="0" smtClean="0">
                <a:solidFill>
                  <a:srgbClr val="00B050"/>
                </a:solidFill>
              </a:rPr>
              <a:t>pádě </a:t>
            </a:r>
            <a:r>
              <a:rPr lang="cs-CZ" sz="3600" dirty="0" smtClean="0"/>
              <a:t>na</a:t>
            </a:r>
            <a:endParaRPr lang="cs-CZ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           ŽENA</a:t>
            </a:r>
            <a:endParaRPr lang="cs-CZ" dirty="0"/>
          </a:p>
        </p:txBody>
      </p:sp>
      <p:sp>
        <p:nvSpPr>
          <p:cNvPr id="9" name="Ohnutý roh 8"/>
          <p:cNvSpPr/>
          <p:nvPr/>
        </p:nvSpPr>
        <p:spPr>
          <a:xfrm>
            <a:off x="5868144" y="2996952"/>
            <a:ext cx="936104" cy="57606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- a</a:t>
            </a:r>
            <a:endParaRPr lang="cs-CZ" sz="4400" dirty="0"/>
          </a:p>
        </p:txBody>
      </p:sp>
      <p:sp>
        <p:nvSpPr>
          <p:cNvPr id="11" name="Rámeček 10"/>
          <p:cNvSpPr/>
          <p:nvPr/>
        </p:nvSpPr>
        <p:spPr>
          <a:xfrm>
            <a:off x="3275856" y="332656"/>
            <a:ext cx="2016224" cy="1008112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899592" y="4365104"/>
            <a:ext cx="2304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knih</a:t>
            </a:r>
            <a:r>
              <a:rPr lang="cs-CZ" sz="4400" dirty="0" smtClean="0">
                <a:solidFill>
                  <a:srgbClr val="FF0000"/>
                </a:solidFill>
              </a:rPr>
              <a:t>a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3419872" y="4365104"/>
            <a:ext cx="15841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čink</a:t>
            </a:r>
            <a:r>
              <a:rPr lang="cs-CZ" sz="4400" dirty="0" smtClean="0">
                <a:solidFill>
                  <a:srgbClr val="FF0000"/>
                </a:solidFill>
              </a:rPr>
              <a:t>a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5940152" y="4365104"/>
            <a:ext cx="2664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hvězd</a:t>
            </a:r>
            <a:r>
              <a:rPr lang="cs-CZ" sz="4400" dirty="0" smtClean="0">
                <a:solidFill>
                  <a:srgbClr val="FF0000"/>
                </a:solidFill>
              </a:rPr>
              <a:t>a</a:t>
            </a:r>
            <a:endParaRPr lang="cs-CZ" sz="4400" dirty="0">
              <a:solidFill>
                <a:srgbClr val="FF0000"/>
              </a:solidFill>
            </a:endParaRPr>
          </a:p>
        </p:txBody>
      </p:sp>
      <p:pic>
        <p:nvPicPr>
          <p:cNvPr id="2053" name="Picture 5" descr="C:\Users\PC4\AppData\Local\Microsoft\Windows\Temporary Internet Files\Content.IE5\7JU0RZG6\MC90044054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60648"/>
            <a:ext cx="1336675" cy="1828800"/>
          </a:xfrm>
          <a:prstGeom prst="rect">
            <a:avLst/>
          </a:prstGeom>
          <a:noFill/>
        </p:spPr>
      </p:pic>
      <p:pic>
        <p:nvPicPr>
          <p:cNvPr id="1027" name="Picture 3" descr="C:\Users\PC4\AppData\Local\Microsoft\Windows\Temporary Internet Files\Content.IE5\7JU0RZG6\MC90038938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861048"/>
            <a:ext cx="1152128" cy="1507867"/>
          </a:xfrm>
          <a:prstGeom prst="rect">
            <a:avLst/>
          </a:prstGeom>
          <a:noFill/>
        </p:spPr>
      </p:pic>
      <p:pic>
        <p:nvPicPr>
          <p:cNvPr id="1028" name="Picture 4" descr="C:\Users\PC4\AppData\Local\Microsoft\Windows\Temporary Internet Files\Content.IE5\ETVXC568\MC90032049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3933056"/>
            <a:ext cx="1849831" cy="1494130"/>
          </a:xfrm>
          <a:prstGeom prst="rect">
            <a:avLst/>
          </a:prstGeom>
          <a:noFill/>
        </p:spPr>
      </p:pic>
      <p:pic>
        <p:nvPicPr>
          <p:cNvPr id="1030" name="Picture 6" descr="C:\Users\PC4\AppData\Local\Microsoft\Windows\Temporary Internet Files\Content.IE5\WLL6ZU5R\MC900436218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3789040"/>
            <a:ext cx="1663492" cy="18285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 animBg="1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611560" y="1268760"/>
            <a:ext cx="8229600" cy="4525963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endParaRPr lang="cs-CZ" sz="3600" dirty="0" smtClean="0"/>
          </a:p>
          <a:p>
            <a:r>
              <a:rPr lang="cs-CZ" sz="3600" dirty="0" smtClean="0"/>
              <a:t>Podle vzoru RŮŽE se skloňují    podstatná jména rodu ženského zakončená v </a:t>
            </a:r>
            <a:r>
              <a:rPr lang="cs-CZ" sz="3600" dirty="0" smtClean="0">
                <a:solidFill>
                  <a:srgbClr val="00B050"/>
                </a:solidFill>
              </a:rPr>
              <a:t>1. </a:t>
            </a:r>
            <a:r>
              <a:rPr lang="cs-CZ" sz="3600" dirty="0" smtClean="0">
                <a:solidFill>
                  <a:srgbClr val="00B050"/>
                </a:solidFill>
              </a:rPr>
              <a:t>pádě </a:t>
            </a:r>
            <a:r>
              <a:rPr lang="cs-CZ" sz="3600" dirty="0" smtClean="0"/>
              <a:t>na </a:t>
            </a:r>
            <a:endParaRPr lang="cs-CZ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            RŮŽE</a:t>
            </a:r>
            <a:endParaRPr lang="cs-CZ" dirty="0"/>
          </a:p>
        </p:txBody>
      </p:sp>
      <p:sp>
        <p:nvSpPr>
          <p:cNvPr id="9" name="Ohnutý roh 8"/>
          <p:cNvSpPr/>
          <p:nvPr/>
        </p:nvSpPr>
        <p:spPr>
          <a:xfrm>
            <a:off x="6012160" y="2996952"/>
            <a:ext cx="936104" cy="576064"/>
          </a:xfrm>
          <a:prstGeom prst="foldedCorner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- e</a:t>
            </a:r>
            <a:endParaRPr lang="cs-CZ" sz="4400" dirty="0"/>
          </a:p>
        </p:txBody>
      </p:sp>
      <p:sp>
        <p:nvSpPr>
          <p:cNvPr id="11" name="Rámeček 10"/>
          <p:cNvSpPr/>
          <p:nvPr/>
        </p:nvSpPr>
        <p:spPr>
          <a:xfrm>
            <a:off x="3419872" y="332656"/>
            <a:ext cx="2088232" cy="1008112"/>
          </a:xfrm>
          <a:prstGeom prst="fra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971600" y="4653136"/>
            <a:ext cx="20162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slepic</a:t>
            </a:r>
            <a:r>
              <a:rPr lang="cs-CZ" sz="4400" dirty="0" smtClean="0">
                <a:solidFill>
                  <a:srgbClr val="FF0000"/>
                </a:solidFill>
              </a:rPr>
              <a:t>e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6084168" y="4653136"/>
            <a:ext cx="180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vůn</a:t>
            </a:r>
            <a:r>
              <a:rPr lang="cs-CZ" sz="4400" dirty="0" smtClean="0">
                <a:solidFill>
                  <a:srgbClr val="FF0000"/>
                </a:solidFill>
              </a:rPr>
              <a:t>ě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3707904" y="4653136"/>
            <a:ext cx="14401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jedl</a:t>
            </a:r>
            <a:r>
              <a:rPr lang="cs-CZ" sz="4400" dirty="0" smtClean="0">
                <a:solidFill>
                  <a:srgbClr val="FF0000"/>
                </a:solidFill>
              </a:rPr>
              <a:t>e</a:t>
            </a:r>
            <a:endParaRPr lang="cs-CZ" sz="4400" dirty="0">
              <a:solidFill>
                <a:srgbClr val="FF0000"/>
              </a:solidFill>
            </a:endParaRPr>
          </a:p>
        </p:txBody>
      </p:sp>
      <p:pic>
        <p:nvPicPr>
          <p:cNvPr id="3076" name="Picture 4" descr="C:\Users\PC4\AppData\Local\Microsoft\Windows\Temporary Internet Files\Content.IE5\ETVXC568\MC90030548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138729">
            <a:off x="6900606" y="210264"/>
            <a:ext cx="1426464" cy="1804111"/>
          </a:xfrm>
          <a:prstGeom prst="rect">
            <a:avLst/>
          </a:prstGeom>
          <a:noFill/>
        </p:spPr>
      </p:pic>
      <p:pic>
        <p:nvPicPr>
          <p:cNvPr id="2052" name="Picture 4" descr="C:\Users\PC4\AppData\Local\Microsoft\Windows\Temporary Internet Files\Content.IE5\7JU0RZG6\MC90015123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4149080"/>
            <a:ext cx="1654638" cy="1656184"/>
          </a:xfrm>
          <a:prstGeom prst="rect">
            <a:avLst/>
          </a:prstGeom>
          <a:noFill/>
        </p:spPr>
      </p:pic>
      <p:pic>
        <p:nvPicPr>
          <p:cNvPr id="2053" name="Picture 5" descr="C:\Users\PC4\AppData\Local\Microsoft\Windows\Temporary Internet Files\Content.IE5\WLL6ZU5R\MC90003012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3933056"/>
            <a:ext cx="1291450" cy="2232248"/>
          </a:xfrm>
          <a:prstGeom prst="rect">
            <a:avLst/>
          </a:prstGeom>
          <a:noFill/>
        </p:spPr>
      </p:pic>
      <p:pic>
        <p:nvPicPr>
          <p:cNvPr id="2055" name="Picture 7" descr="C:\Users\PC4\AppData\Local\Microsoft\Windows\Temporary Internet Files\Content.IE5\7JU0RZG6\MC900239317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4437112"/>
            <a:ext cx="2016224" cy="14998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  <a:ln>
            <a:noFill/>
          </a:ln>
        </p:spPr>
        <p:txBody>
          <a:bodyPr>
            <a:normAutofit/>
          </a:bodyPr>
          <a:lstStyle/>
          <a:p>
            <a:endParaRPr lang="cs-CZ" sz="3600" dirty="0" smtClean="0"/>
          </a:p>
          <a:p>
            <a:r>
              <a:rPr lang="cs-CZ" sz="3600" dirty="0" smtClean="0"/>
              <a:t>Podle vzoru PÍSEŇ se skloňují    podstatná jména rodu ženského zakončená v </a:t>
            </a:r>
            <a:r>
              <a:rPr lang="cs-CZ" sz="3600" dirty="0" smtClean="0">
                <a:solidFill>
                  <a:schemeClr val="accent1"/>
                </a:solidFill>
              </a:rPr>
              <a:t>1. pádě </a:t>
            </a:r>
            <a:r>
              <a:rPr lang="cs-CZ" sz="3600" dirty="0" smtClean="0"/>
              <a:t>na</a:t>
            </a:r>
          </a:p>
          <a:p>
            <a:pPr>
              <a:buNone/>
            </a:pPr>
            <a:r>
              <a:rPr lang="cs-CZ" sz="3600" dirty="0" smtClean="0"/>
              <a:t>                  ve </a:t>
            </a:r>
            <a:r>
              <a:rPr lang="cs-CZ" sz="3600" dirty="0" smtClean="0">
                <a:solidFill>
                  <a:schemeClr val="accent1"/>
                </a:solidFill>
              </a:rPr>
              <a:t>2. pádě </a:t>
            </a:r>
            <a:r>
              <a:rPr lang="cs-CZ" sz="3600" dirty="0" smtClean="0"/>
              <a:t>na </a:t>
            </a:r>
            <a:endParaRPr lang="cs-CZ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           PÍSEŇ</a:t>
            </a:r>
            <a:endParaRPr lang="cs-CZ" dirty="0"/>
          </a:p>
        </p:txBody>
      </p:sp>
      <p:sp>
        <p:nvSpPr>
          <p:cNvPr id="9" name="Ohnutý roh 8"/>
          <p:cNvSpPr/>
          <p:nvPr/>
        </p:nvSpPr>
        <p:spPr>
          <a:xfrm>
            <a:off x="5868144" y="2852936"/>
            <a:ext cx="2880320" cy="576064"/>
          </a:xfrm>
          <a:prstGeom prst="foldedCorner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souhlásku</a:t>
            </a:r>
            <a:endParaRPr lang="cs-CZ" sz="4400" dirty="0"/>
          </a:p>
        </p:txBody>
      </p:sp>
      <p:sp>
        <p:nvSpPr>
          <p:cNvPr id="11" name="Rámeček 10"/>
          <p:cNvSpPr/>
          <p:nvPr/>
        </p:nvSpPr>
        <p:spPr>
          <a:xfrm>
            <a:off x="3347864" y="332656"/>
            <a:ext cx="2016224" cy="1008112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1043608" y="4509120"/>
            <a:ext cx="23042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jablo</a:t>
            </a:r>
            <a:r>
              <a:rPr lang="cs-CZ" sz="4400" dirty="0" smtClean="0">
                <a:solidFill>
                  <a:srgbClr val="00B050"/>
                </a:solidFill>
              </a:rPr>
              <a:t>ň</a:t>
            </a:r>
          </a:p>
          <a:p>
            <a:r>
              <a:rPr lang="cs-CZ" sz="4400" dirty="0" smtClean="0">
                <a:solidFill>
                  <a:srgbClr val="002060"/>
                </a:solidFill>
              </a:rPr>
              <a:t>jablon</a:t>
            </a:r>
            <a:r>
              <a:rPr lang="cs-CZ" sz="4400" dirty="0" smtClean="0">
                <a:solidFill>
                  <a:srgbClr val="FF0000"/>
                </a:solidFill>
              </a:rPr>
              <a:t>ě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3851920" y="4941168"/>
            <a:ext cx="23042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věte</a:t>
            </a:r>
            <a:r>
              <a:rPr lang="cs-CZ" sz="4400" dirty="0" smtClean="0">
                <a:solidFill>
                  <a:srgbClr val="00B050"/>
                </a:solidFill>
              </a:rPr>
              <a:t>v</a:t>
            </a:r>
          </a:p>
          <a:p>
            <a:r>
              <a:rPr lang="cs-CZ" sz="4400" dirty="0" smtClean="0">
                <a:solidFill>
                  <a:srgbClr val="002060"/>
                </a:solidFill>
              </a:rPr>
              <a:t>větv</a:t>
            </a:r>
            <a:r>
              <a:rPr lang="cs-CZ" sz="4400" dirty="0" smtClean="0">
                <a:solidFill>
                  <a:srgbClr val="FF0000"/>
                </a:solidFill>
              </a:rPr>
              <a:t>e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6444208" y="5157192"/>
            <a:ext cx="23042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vě</a:t>
            </a:r>
            <a:r>
              <a:rPr lang="cs-CZ" sz="4400" dirty="0" smtClean="0">
                <a:solidFill>
                  <a:srgbClr val="00B050"/>
                </a:solidFill>
              </a:rPr>
              <a:t>ž</a:t>
            </a:r>
          </a:p>
          <a:p>
            <a:r>
              <a:rPr lang="cs-CZ" sz="4400" dirty="0" smtClean="0">
                <a:solidFill>
                  <a:srgbClr val="002060"/>
                </a:solidFill>
              </a:rPr>
              <a:t>věž</a:t>
            </a:r>
            <a:r>
              <a:rPr lang="cs-CZ" sz="4400" dirty="0" smtClean="0">
                <a:solidFill>
                  <a:srgbClr val="FF0000"/>
                </a:solidFill>
              </a:rPr>
              <a:t>e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19" name="Ohnutý roh 18"/>
          <p:cNvSpPr/>
          <p:nvPr/>
        </p:nvSpPr>
        <p:spPr>
          <a:xfrm>
            <a:off x="5868144" y="3501008"/>
            <a:ext cx="1872208" cy="576064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- e (ě)</a:t>
            </a:r>
            <a:endParaRPr lang="cs-CZ" sz="4400" dirty="0"/>
          </a:p>
        </p:txBody>
      </p:sp>
      <p:pic>
        <p:nvPicPr>
          <p:cNvPr id="4101" name="Picture 5" descr="C:\Users\PC4\AppData\Local\Microsoft\Windows\Temporary Internet Files\Content.IE5\7JU0RZG6\MC900441798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0"/>
            <a:ext cx="2376264" cy="2376264"/>
          </a:xfrm>
          <a:prstGeom prst="rect">
            <a:avLst/>
          </a:prstGeom>
          <a:noFill/>
        </p:spPr>
      </p:pic>
      <p:pic>
        <p:nvPicPr>
          <p:cNvPr id="3074" name="Picture 2" descr="C:\Users\PC4\AppData\Local\Microsoft\Windows\Temporary Internet Files\Content.IE5\WLL6ZU5R\MC90039140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4005064"/>
            <a:ext cx="1475656" cy="2006002"/>
          </a:xfrm>
          <a:prstGeom prst="rect">
            <a:avLst/>
          </a:prstGeom>
          <a:noFill/>
        </p:spPr>
      </p:pic>
      <p:pic>
        <p:nvPicPr>
          <p:cNvPr id="3077" name="Picture 5" descr="C:\Users\PC4\AppData\Local\Microsoft\Windows\Temporary Internet Files\Content.IE5\7JU0RZG6\MC900351366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6" y="4509120"/>
            <a:ext cx="1388198" cy="1792586"/>
          </a:xfrm>
          <a:prstGeom prst="rect">
            <a:avLst/>
          </a:prstGeom>
          <a:noFill/>
        </p:spPr>
      </p:pic>
      <p:pic>
        <p:nvPicPr>
          <p:cNvPr id="3080" name="Picture 8" descr="C:\Program Files\Microsoft Office\MEDIA\CAGCAT10\j0157763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72200" y="4797152"/>
            <a:ext cx="1794967" cy="1811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/>
      <p:bldP spid="16" grpId="0"/>
      <p:bldP spid="17" grpId="0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67544" y="1124744"/>
            <a:ext cx="8496944" cy="4525963"/>
          </a:xfrm>
        </p:spPr>
        <p:txBody>
          <a:bodyPr>
            <a:normAutofit/>
          </a:bodyPr>
          <a:lstStyle/>
          <a:p>
            <a:endParaRPr lang="cs-CZ" sz="3600" dirty="0" smtClean="0"/>
          </a:p>
          <a:p>
            <a:r>
              <a:rPr lang="cs-CZ" sz="3600" dirty="0" smtClean="0"/>
              <a:t>Podle vzoru KOST se skloňují    podstatná jména rodu ženského zakončená v </a:t>
            </a:r>
            <a:r>
              <a:rPr lang="cs-CZ" sz="3600" dirty="0" smtClean="0">
                <a:solidFill>
                  <a:schemeClr val="accent1"/>
                </a:solidFill>
              </a:rPr>
              <a:t>1. </a:t>
            </a:r>
            <a:r>
              <a:rPr lang="cs-CZ" sz="3600" dirty="0" smtClean="0">
                <a:solidFill>
                  <a:schemeClr val="accent1"/>
                </a:solidFill>
              </a:rPr>
              <a:t>pádě </a:t>
            </a:r>
            <a:r>
              <a:rPr lang="cs-CZ" sz="3600" dirty="0" smtClean="0"/>
              <a:t>na</a:t>
            </a:r>
          </a:p>
          <a:p>
            <a:pPr>
              <a:buNone/>
            </a:pPr>
            <a:r>
              <a:rPr lang="cs-CZ" sz="3600" dirty="0" smtClean="0"/>
              <a:t>                  ve </a:t>
            </a:r>
            <a:r>
              <a:rPr lang="cs-CZ" sz="3600" dirty="0" smtClean="0">
                <a:solidFill>
                  <a:schemeClr val="accent1"/>
                </a:solidFill>
              </a:rPr>
              <a:t>2. </a:t>
            </a:r>
            <a:r>
              <a:rPr lang="cs-CZ" sz="3600" dirty="0" smtClean="0">
                <a:solidFill>
                  <a:schemeClr val="accent1"/>
                </a:solidFill>
              </a:rPr>
              <a:t>pádě </a:t>
            </a:r>
            <a:r>
              <a:rPr lang="cs-CZ" sz="3600" dirty="0" smtClean="0"/>
              <a:t>na</a:t>
            </a:r>
            <a:endParaRPr lang="cs-CZ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cs-CZ" dirty="0" smtClean="0"/>
              <a:t>                     KOST</a:t>
            </a:r>
            <a:endParaRPr lang="cs-CZ" dirty="0"/>
          </a:p>
        </p:txBody>
      </p:sp>
      <p:sp>
        <p:nvSpPr>
          <p:cNvPr id="9" name="Ohnutý roh 8"/>
          <p:cNvSpPr/>
          <p:nvPr/>
        </p:nvSpPr>
        <p:spPr>
          <a:xfrm>
            <a:off x="5868144" y="3501008"/>
            <a:ext cx="792088" cy="576064"/>
          </a:xfrm>
          <a:prstGeom prst="foldedCorne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- i</a:t>
            </a:r>
            <a:endParaRPr lang="cs-CZ" sz="4400" dirty="0"/>
          </a:p>
        </p:txBody>
      </p:sp>
      <p:sp>
        <p:nvSpPr>
          <p:cNvPr id="11" name="Rámeček 10"/>
          <p:cNvSpPr/>
          <p:nvPr/>
        </p:nvSpPr>
        <p:spPr>
          <a:xfrm>
            <a:off x="3347864" y="332656"/>
            <a:ext cx="1872208" cy="1008112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115616" y="4509120"/>
            <a:ext cx="194421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rados</a:t>
            </a:r>
            <a:r>
              <a:rPr lang="cs-CZ" sz="4400" dirty="0" smtClean="0">
                <a:solidFill>
                  <a:srgbClr val="00B050"/>
                </a:solidFill>
              </a:rPr>
              <a:t>t</a:t>
            </a:r>
          </a:p>
          <a:p>
            <a:r>
              <a:rPr lang="cs-CZ" sz="4400" dirty="0" smtClean="0">
                <a:solidFill>
                  <a:srgbClr val="002060"/>
                </a:solidFill>
              </a:rPr>
              <a:t>radost</a:t>
            </a:r>
            <a:r>
              <a:rPr lang="cs-CZ" sz="4400" dirty="0" smtClean="0">
                <a:solidFill>
                  <a:srgbClr val="FF0000"/>
                </a:solidFill>
              </a:rPr>
              <a:t>i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3995936" y="4797152"/>
            <a:ext cx="14401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ře</a:t>
            </a:r>
            <a:r>
              <a:rPr lang="cs-CZ" sz="4400" dirty="0" smtClean="0">
                <a:solidFill>
                  <a:srgbClr val="00B050"/>
                </a:solidFill>
              </a:rPr>
              <a:t>č</a:t>
            </a:r>
          </a:p>
          <a:p>
            <a:r>
              <a:rPr lang="cs-CZ" sz="4400" dirty="0" smtClean="0">
                <a:solidFill>
                  <a:srgbClr val="002060"/>
                </a:solidFill>
              </a:rPr>
              <a:t>řeč</a:t>
            </a:r>
            <a:r>
              <a:rPr lang="cs-CZ" sz="4400" dirty="0" smtClean="0">
                <a:solidFill>
                  <a:srgbClr val="FF0000"/>
                </a:solidFill>
              </a:rPr>
              <a:t>i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6084168" y="4941168"/>
            <a:ext cx="16561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my</a:t>
            </a:r>
            <a:r>
              <a:rPr lang="cs-CZ" sz="4400" dirty="0" smtClean="0">
                <a:solidFill>
                  <a:srgbClr val="00B050"/>
                </a:solidFill>
              </a:rPr>
              <a:t>š</a:t>
            </a:r>
          </a:p>
          <a:p>
            <a:r>
              <a:rPr lang="cs-CZ" sz="4400" dirty="0" smtClean="0">
                <a:solidFill>
                  <a:srgbClr val="002060"/>
                </a:solidFill>
              </a:rPr>
              <a:t>myš</a:t>
            </a:r>
            <a:r>
              <a:rPr lang="cs-CZ" sz="4400" dirty="0" smtClean="0">
                <a:solidFill>
                  <a:srgbClr val="FF0000"/>
                </a:solidFill>
              </a:rPr>
              <a:t>i</a:t>
            </a:r>
            <a:endParaRPr lang="cs-CZ" sz="4400" dirty="0">
              <a:solidFill>
                <a:srgbClr val="FF0000"/>
              </a:solidFill>
            </a:endParaRPr>
          </a:p>
        </p:txBody>
      </p:sp>
      <p:pic>
        <p:nvPicPr>
          <p:cNvPr id="5123" name="Picture 3" descr="C:\Users\PC4\AppData\Local\Microsoft\Windows\Temporary Internet Files\Content.IE5\DP5MMC54\MC90033579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332656"/>
            <a:ext cx="2160240" cy="1199831"/>
          </a:xfrm>
          <a:prstGeom prst="rect">
            <a:avLst/>
          </a:prstGeom>
          <a:noFill/>
        </p:spPr>
      </p:pic>
      <p:sp>
        <p:nvSpPr>
          <p:cNvPr id="14" name="Ohnutý roh 13"/>
          <p:cNvSpPr/>
          <p:nvPr/>
        </p:nvSpPr>
        <p:spPr>
          <a:xfrm>
            <a:off x="5868144" y="2852936"/>
            <a:ext cx="2880320" cy="576064"/>
          </a:xfrm>
          <a:prstGeom prst="foldedCorne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souhlásku</a:t>
            </a:r>
            <a:endParaRPr lang="cs-CZ" sz="4400" dirty="0"/>
          </a:p>
        </p:txBody>
      </p:sp>
      <p:pic>
        <p:nvPicPr>
          <p:cNvPr id="4099" name="Picture 3" descr="C:\Users\PC4\AppData\Local\Microsoft\Windows\Temporary Internet Files\Content.IE5\7JU0RZG6\MC900433925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4221088"/>
            <a:ext cx="2088232" cy="2088232"/>
          </a:xfrm>
          <a:prstGeom prst="rect">
            <a:avLst/>
          </a:prstGeom>
          <a:noFill/>
        </p:spPr>
      </p:pic>
      <p:pic>
        <p:nvPicPr>
          <p:cNvPr id="4101" name="Picture 5" descr="C:\Users\PC4\AppData\Local\Microsoft\Windows\Temporary Internet Files\Content.IE5\ETVXC568\MC90023259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4149080"/>
            <a:ext cx="1296144" cy="1786457"/>
          </a:xfrm>
          <a:prstGeom prst="rect">
            <a:avLst/>
          </a:prstGeom>
          <a:noFill/>
        </p:spPr>
      </p:pic>
      <p:pic>
        <p:nvPicPr>
          <p:cNvPr id="4104" name="Picture 8" descr="C:\Users\PC4\AppData\Local\Microsoft\Windows\Temporary Internet Files\Content.IE5\WLL6ZU5R\dglxasset[1].aspx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5517232"/>
            <a:ext cx="2160240" cy="10275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  <p:bldP spid="13" grpId="0"/>
      <p:bldP spid="20" grpId="0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964488" cy="1143000"/>
          </a:xfrm>
        </p:spPr>
        <p:txBody>
          <a:bodyPr>
            <a:noAutofit/>
          </a:bodyPr>
          <a:lstStyle/>
          <a:p>
            <a:r>
              <a:rPr lang="cs-CZ" sz="4800" dirty="0" smtClean="0">
                <a:latin typeface="Arial" pitchFamily="34" charset="0"/>
                <a:cs typeface="Arial" pitchFamily="34" charset="0"/>
              </a:rPr>
              <a:t>Koncovky podstatných jmen</a:t>
            </a:r>
            <a:br>
              <a:rPr lang="cs-CZ" sz="4800" dirty="0" smtClean="0">
                <a:latin typeface="Arial" pitchFamily="34" charset="0"/>
                <a:cs typeface="Arial" pitchFamily="34" charset="0"/>
              </a:rPr>
            </a:br>
            <a:r>
              <a:rPr lang="cs-CZ" sz="4800" dirty="0" smtClean="0">
                <a:latin typeface="Arial" pitchFamily="34" charset="0"/>
                <a:cs typeface="Arial" pitchFamily="34" charset="0"/>
              </a:rPr>
              <a:t>           rodu ženského</a:t>
            </a:r>
            <a:endParaRPr lang="cs-CZ" sz="4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683568" y="2204864"/>
          <a:ext cx="7927466" cy="28609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7382"/>
                <a:gridCol w="1606334"/>
                <a:gridCol w="1761420"/>
                <a:gridCol w="1606334"/>
                <a:gridCol w="143226"/>
                <a:gridCol w="1662770"/>
              </a:tblGrid>
              <a:tr h="953641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vzory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latin typeface="Arial" pitchFamily="34" charset="0"/>
                          <a:cs typeface="Arial" pitchFamily="34" charset="0"/>
                        </a:rPr>
                        <a:t>ŽENA</a:t>
                      </a:r>
                      <a:endParaRPr lang="cs-C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latin typeface="Arial" pitchFamily="34" charset="0"/>
                          <a:cs typeface="Arial" pitchFamily="34" charset="0"/>
                        </a:rPr>
                        <a:t>RŮŽE</a:t>
                      </a:r>
                      <a:endParaRPr lang="cs-C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latin typeface="Arial" pitchFamily="34" charset="0"/>
                          <a:cs typeface="Arial" pitchFamily="34" charset="0"/>
                        </a:rPr>
                        <a:t>PÍSEŇ</a:t>
                      </a:r>
                      <a:endParaRPr lang="cs-C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latin typeface="Arial" pitchFamily="34" charset="0"/>
                          <a:cs typeface="Arial" pitchFamily="34" charset="0"/>
                        </a:rPr>
                        <a:t>KOST</a:t>
                      </a:r>
                      <a:endParaRPr lang="cs-C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53641">
                <a:tc>
                  <a:txBody>
                    <a:bodyPr/>
                    <a:lstStyle/>
                    <a:p>
                      <a:r>
                        <a:rPr lang="cs-CZ" sz="2400" b="1" dirty="0" smtClean="0">
                          <a:latin typeface="Arial" pitchFamily="34" charset="0"/>
                          <a:cs typeface="Arial" pitchFamily="34" charset="0"/>
                        </a:rPr>
                        <a:t>1. pád</a:t>
                      </a:r>
                      <a:endParaRPr lang="cs-CZ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F36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800" dirty="0" smtClean="0">
                          <a:latin typeface="Arial" pitchFamily="34" charset="0"/>
                          <a:cs typeface="Arial" pitchFamily="34" charset="0"/>
                        </a:rPr>
                        <a:t>- a</a:t>
                      </a:r>
                      <a:endParaRPr lang="cs-CZ" sz="4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800" dirty="0" smtClean="0">
                          <a:latin typeface="Arial" pitchFamily="34" charset="0"/>
                          <a:cs typeface="Arial" pitchFamily="34" charset="0"/>
                        </a:rPr>
                        <a:t>- e</a:t>
                      </a:r>
                      <a:endParaRPr lang="cs-CZ" sz="4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cs-CZ" sz="4800" dirty="0" smtClean="0"/>
                        <a:t>souhláska</a:t>
                      </a:r>
                      <a:endParaRPr lang="cs-CZ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4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53641">
                <a:tc>
                  <a:txBody>
                    <a:bodyPr/>
                    <a:lstStyle/>
                    <a:p>
                      <a:r>
                        <a:rPr lang="cs-CZ" sz="2400" b="1" dirty="0" smtClean="0">
                          <a:latin typeface="Arial" pitchFamily="34" charset="0"/>
                          <a:cs typeface="Arial" pitchFamily="34" charset="0"/>
                        </a:rPr>
                        <a:t>2. pád</a:t>
                      </a:r>
                      <a:endParaRPr lang="cs-CZ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F9A5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4400" dirty="0" smtClean="0">
                          <a:latin typeface="Arial" pitchFamily="34" charset="0"/>
                          <a:cs typeface="Arial" pitchFamily="34" charset="0"/>
                        </a:rPr>
                        <a:t>- e</a:t>
                      </a:r>
                      <a:r>
                        <a:rPr lang="cs-CZ" sz="4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4400" dirty="0" smtClean="0">
                          <a:latin typeface="Arial" pitchFamily="34" charset="0"/>
                          <a:cs typeface="Arial" pitchFamily="34" charset="0"/>
                        </a:rPr>
                        <a:t>(ě)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4400" dirty="0" smtClean="0">
                          <a:latin typeface="Arial" pitchFamily="34" charset="0"/>
                          <a:cs typeface="Arial" pitchFamily="34" charset="0"/>
                        </a:rPr>
                        <a:t>- 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1436</TotalTime>
  <Words>488</Words>
  <Application>Microsoft Office PowerPoint</Application>
  <PresentationFormat>Předvádění na obrazovce (4:3)</PresentationFormat>
  <Paragraphs>170</Paragraphs>
  <Slides>14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Shluk</vt:lpstr>
      <vt:lpstr>Snímek 1</vt:lpstr>
      <vt:lpstr>Snímek 2</vt:lpstr>
      <vt:lpstr>SKLOŇOVÁNÍ PODSTATNÝCH JMEN</vt:lpstr>
      <vt:lpstr> Vzory podstatných jmen          rodu ženského</vt:lpstr>
      <vt:lpstr>                     ŽENA</vt:lpstr>
      <vt:lpstr>                      RŮŽE</vt:lpstr>
      <vt:lpstr>                     PÍSEŇ</vt:lpstr>
      <vt:lpstr>                     KOST</vt:lpstr>
      <vt:lpstr>Koncovky podstatných jmen            rodu ženského</vt:lpstr>
      <vt:lpstr>         Roztřiď podstatná jména                      podle vzorů</vt:lpstr>
      <vt:lpstr>Pravopis podstatných jmen  rodu ženského</vt:lpstr>
      <vt:lpstr>Pravopis podstatných jmen  rodu ženského</vt:lpstr>
      <vt:lpstr>               Doplň - i, - y</vt:lpstr>
      <vt:lpstr>Snímek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PODSTATNÁ        JMÉNA</dc:title>
  <dc:creator>PC4</dc:creator>
  <cp:lastModifiedBy>PC4</cp:lastModifiedBy>
  <cp:revision>221</cp:revision>
  <dcterms:created xsi:type="dcterms:W3CDTF">2013-10-06T11:27:12Z</dcterms:created>
  <dcterms:modified xsi:type="dcterms:W3CDTF">2014-02-25T16:41:31Z</dcterms:modified>
</cp:coreProperties>
</file>