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73" r:id="rId2"/>
    <p:sldId id="275" r:id="rId3"/>
    <p:sldId id="281" r:id="rId4"/>
    <p:sldId id="287" r:id="rId5"/>
    <p:sldId id="283" r:id="rId6"/>
    <p:sldId id="276" r:id="rId7"/>
    <p:sldId id="284" r:id="rId8"/>
    <p:sldId id="285" r:id="rId9"/>
    <p:sldId id="286" r:id="rId10"/>
    <p:sldId id="279" r:id="rId11"/>
    <p:sldId id="288" r:id="rId12"/>
    <p:sldId id="289" r:id="rId13"/>
    <p:sldId id="290" r:id="rId14"/>
    <p:sldId id="274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6A5"/>
    <a:srgbClr val="A5F9A5"/>
    <a:srgbClr val="7DF369"/>
    <a:srgbClr val="4DEE32"/>
    <a:srgbClr val="F298E5"/>
    <a:srgbClr val="FFC50D"/>
    <a:srgbClr val="7BD7BB"/>
    <a:srgbClr val="55CBA6"/>
    <a:srgbClr val="55CB7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AC612-C3C1-4369-8867-84C613F7101E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964488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Koncovky podstatných jmen</a:t>
            </a:r>
            <a:br>
              <a:rPr lang="cs-CZ" sz="4800" dirty="0" smtClean="0">
                <a:latin typeface="Arial" pitchFamily="34" charset="0"/>
                <a:cs typeface="Arial" pitchFamily="34" charset="0"/>
              </a:rPr>
            </a:br>
            <a:r>
              <a:rPr lang="cs-CZ" sz="4800" dirty="0" smtClean="0">
                <a:latin typeface="Arial" pitchFamily="34" charset="0"/>
                <a:cs typeface="Arial" pitchFamily="34" charset="0"/>
              </a:rPr>
              <a:t>           rodu středního</a:t>
            </a:r>
            <a:endParaRPr lang="cs-CZ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83568" y="2204864"/>
          <a:ext cx="7848872" cy="3339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382"/>
                <a:gridCol w="1606334"/>
                <a:gridCol w="1682826"/>
                <a:gridCol w="1606334"/>
                <a:gridCol w="1805996"/>
              </a:tblGrid>
              <a:tr h="953641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vzory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MĚSTO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MOŘE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KUŘE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STAVENÍ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3641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1.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F36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800" dirty="0" smtClean="0">
                          <a:latin typeface="Arial" pitchFamily="34" charset="0"/>
                          <a:cs typeface="Arial" pitchFamily="34" charset="0"/>
                        </a:rPr>
                        <a:t>- o</a:t>
                      </a:r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4800" dirty="0" smtClean="0">
                          <a:latin typeface="Arial" pitchFamily="34" charset="0"/>
                          <a:cs typeface="Arial" pitchFamily="34" charset="0"/>
                        </a:rPr>
                        <a:t>- e (ě)</a:t>
                      </a:r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800" dirty="0" smtClean="0">
                          <a:latin typeface="Arial" pitchFamily="34" charset="0"/>
                          <a:cs typeface="Arial" pitchFamily="34" charset="0"/>
                        </a:rPr>
                        <a:t>- í</a:t>
                      </a:r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3641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2.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9A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- e</a:t>
                      </a:r>
                      <a:endParaRPr lang="cs-CZ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cs-CZ" sz="4400" dirty="0" err="1" smtClean="0">
                          <a:latin typeface="Arial" pitchFamily="34" charset="0"/>
                          <a:cs typeface="Arial" pitchFamily="34" charset="0"/>
                        </a:rPr>
                        <a:t>ete</a:t>
                      </a:r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cs-CZ" sz="4400" dirty="0" err="1" smtClean="0">
                          <a:latin typeface="Arial" pitchFamily="34" charset="0"/>
                          <a:cs typeface="Arial" pitchFamily="34" charset="0"/>
                        </a:rPr>
                        <a:t>ěte</a:t>
                      </a:r>
                      <a:endParaRPr lang="cs-CZ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aoblený obdélník 7"/>
          <p:cNvSpPr/>
          <p:nvPr/>
        </p:nvSpPr>
        <p:spPr>
          <a:xfrm>
            <a:off x="6732240" y="5157192"/>
            <a:ext cx="1944216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Zaoblený obdélník 31"/>
          <p:cNvSpPr/>
          <p:nvPr/>
        </p:nvSpPr>
        <p:spPr>
          <a:xfrm>
            <a:off x="5220072" y="5157192"/>
            <a:ext cx="136815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Zaoblený obdélník 34"/>
          <p:cNvSpPr/>
          <p:nvPr/>
        </p:nvSpPr>
        <p:spPr>
          <a:xfrm>
            <a:off x="2987824" y="5157192"/>
            <a:ext cx="208823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1475656" y="5157192"/>
            <a:ext cx="136815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395536" y="5157192"/>
            <a:ext cx="972616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5724128" y="4293096"/>
            <a:ext cx="1440160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Zaoblený obdélník 32"/>
          <p:cNvSpPr/>
          <p:nvPr/>
        </p:nvSpPr>
        <p:spPr>
          <a:xfrm>
            <a:off x="4139952" y="4293096"/>
            <a:ext cx="129614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Zaoblený obdélník 26"/>
          <p:cNvSpPr/>
          <p:nvPr/>
        </p:nvSpPr>
        <p:spPr>
          <a:xfrm>
            <a:off x="2411760" y="4293096"/>
            <a:ext cx="1584176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>
            <a:off x="395536" y="4293096"/>
            <a:ext cx="1800200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Zaoblený obdélník 30"/>
          <p:cNvSpPr/>
          <p:nvPr/>
        </p:nvSpPr>
        <p:spPr>
          <a:xfrm>
            <a:off x="7308304" y="4221088"/>
            <a:ext cx="136815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/>
        </p:nvSpPr>
        <p:spPr>
          <a:xfrm>
            <a:off x="7415808" y="3284984"/>
            <a:ext cx="133265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5724128" y="3284984"/>
            <a:ext cx="144016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Zaoblený obdélník 35"/>
          <p:cNvSpPr/>
          <p:nvPr/>
        </p:nvSpPr>
        <p:spPr>
          <a:xfrm>
            <a:off x="3851920" y="3284984"/>
            <a:ext cx="1584176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2123728" y="3284984"/>
            <a:ext cx="1512168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395536" y="3284984"/>
            <a:ext cx="144016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395536" y="2276872"/>
            <a:ext cx="165618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aoblený obdélník 21"/>
          <p:cNvSpPr/>
          <p:nvPr/>
        </p:nvSpPr>
        <p:spPr>
          <a:xfrm>
            <a:off x="2267744" y="2276872"/>
            <a:ext cx="1296144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Zaoblený obdélník 27"/>
          <p:cNvSpPr/>
          <p:nvPr/>
        </p:nvSpPr>
        <p:spPr>
          <a:xfrm>
            <a:off x="3707904" y="2276872"/>
            <a:ext cx="136815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>
            <a:off x="5292080" y="2348880"/>
            <a:ext cx="194421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Zaoblený obdélník 28"/>
          <p:cNvSpPr/>
          <p:nvPr/>
        </p:nvSpPr>
        <p:spPr>
          <a:xfrm>
            <a:off x="7452320" y="2348880"/>
            <a:ext cx="1224136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7020272" y="1340768"/>
            <a:ext cx="144016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Zaoblený obdélník 36"/>
          <p:cNvSpPr/>
          <p:nvPr/>
        </p:nvSpPr>
        <p:spPr>
          <a:xfrm>
            <a:off x="5436096" y="1340768"/>
            <a:ext cx="1296144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3491880" y="1340768"/>
            <a:ext cx="158417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Zaoblený obdélník 29"/>
          <p:cNvSpPr/>
          <p:nvPr/>
        </p:nvSpPr>
        <p:spPr>
          <a:xfrm>
            <a:off x="1907704" y="1340768"/>
            <a:ext cx="1440160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395536" y="1340768"/>
            <a:ext cx="1224136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4972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údolí    kotě    ovoce    jmelí    slovo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divadlo   pole   zvíře   poledne   dítě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křeslo   letiště   rákosí   mléko   nebe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ohniště   doupě  kůzle   psaní   rajče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oko  křídlo  znamení  ptáče  kružítko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Roztřiď podstatná jména 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         podle vzorů</a:t>
            </a:r>
            <a:endParaRPr lang="cs-CZ" dirty="0"/>
          </a:p>
        </p:txBody>
      </p:sp>
      <p:sp>
        <p:nvSpPr>
          <p:cNvPr id="15" name="Zaoblený obdélník 14"/>
          <p:cNvSpPr/>
          <p:nvPr/>
        </p:nvSpPr>
        <p:spPr>
          <a:xfrm>
            <a:off x="3347864" y="332656"/>
            <a:ext cx="23762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MĚSTO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19" name="Zaoblený obdélník 18"/>
          <p:cNvSpPr/>
          <p:nvPr/>
        </p:nvSpPr>
        <p:spPr>
          <a:xfrm>
            <a:off x="3635896" y="332656"/>
            <a:ext cx="1872208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MOŘE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563888" y="332656"/>
            <a:ext cx="1872208" cy="64807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KUŘE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34" name="Zaoblený obdélník 33"/>
          <p:cNvSpPr/>
          <p:nvPr/>
        </p:nvSpPr>
        <p:spPr>
          <a:xfrm>
            <a:off x="3347864" y="332656"/>
            <a:ext cx="2376264" cy="64807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STAVENÍ</a:t>
            </a:r>
            <a:endParaRPr lang="cs-CZ" sz="4000" dirty="0">
              <a:solidFill>
                <a:schemeClr val="bg1"/>
              </a:solidFill>
            </a:endParaRPr>
          </a:p>
        </p:txBody>
      </p:sp>
      <p:pic>
        <p:nvPicPr>
          <p:cNvPr id="40" name="Picture 7" descr="C:\Users\PC4\AppData\Local\Microsoft\Windows\Temporary Internet Files\Content.IE5\WLL6ZU5R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820591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2" grpId="0" animBg="1"/>
      <p:bldP spid="35" grpId="0" animBg="1"/>
      <p:bldP spid="12" grpId="0" animBg="1"/>
      <p:bldP spid="14" grpId="0" animBg="1"/>
      <p:bldP spid="39" grpId="0" animBg="1"/>
      <p:bldP spid="33" grpId="0" animBg="1"/>
      <p:bldP spid="27" grpId="0" animBg="1"/>
      <p:bldP spid="25" grpId="0" animBg="1"/>
      <p:bldP spid="31" grpId="0" animBg="1"/>
      <p:bldP spid="20" grpId="0" animBg="1"/>
      <p:bldP spid="11" grpId="0" animBg="1"/>
      <p:bldP spid="36" grpId="0" animBg="1"/>
      <p:bldP spid="24" grpId="0" animBg="1"/>
      <p:bldP spid="9" grpId="0" animBg="1"/>
      <p:bldP spid="13" grpId="0" animBg="1"/>
      <p:bldP spid="22" grpId="0" animBg="1"/>
      <p:bldP spid="28" grpId="0" animBg="1"/>
      <p:bldP spid="21" grpId="0" animBg="1"/>
      <p:bldP spid="29" grpId="0" animBg="1"/>
      <p:bldP spid="10" grpId="0" animBg="1"/>
      <p:bldP spid="37" grpId="0" animBg="1"/>
      <p:bldP spid="23" grpId="0" animBg="1"/>
      <p:bldP spid="30" grpId="0" animBg="1"/>
      <p:bldP spid="38" grpId="0" animBg="1"/>
      <p:bldP spid="5" grpId="0"/>
      <p:bldP spid="15" grpId="0" animBg="1"/>
      <p:bldP spid="15" grpId="1" animBg="1"/>
      <p:bldP spid="19" grpId="0" animBg="1"/>
      <p:bldP spid="19" grpId="1" animBg="1"/>
      <p:bldP spid="26" grpId="0" animBg="1"/>
      <p:bldP spid="26" grpId="1" animBg="1"/>
      <p:bldP spid="34" grpId="0" animBg="1"/>
      <p:bldP spid="3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4427984" y="2060848"/>
            <a:ext cx="187220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412777"/>
            <a:ext cx="8939336" cy="792088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  </a:t>
            </a:r>
          </a:p>
          <a:p>
            <a:pPr>
              <a:buNone/>
            </a:pPr>
            <a:r>
              <a:rPr lang="cs-CZ" sz="3200" dirty="0" smtClean="0"/>
              <a:t>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dirty="0" smtClean="0"/>
              <a:t>   </a:t>
            </a: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 w="952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Pravopis podstatných jmen </a:t>
            </a:r>
            <a:br>
              <a:rPr lang="cs-CZ" dirty="0" smtClean="0"/>
            </a:br>
            <a:r>
              <a:rPr lang="cs-CZ" dirty="0" smtClean="0"/>
              <a:t>rodu středního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484784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U podstatných jmen, která se skloňují    </a:t>
            </a:r>
          </a:p>
          <a:p>
            <a:pPr>
              <a:buNone/>
            </a:pPr>
            <a:r>
              <a:rPr lang="cs-CZ" sz="3600" dirty="0" smtClean="0"/>
              <a:t>            podle vzoru  MĚSTO</a:t>
            </a:r>
          </a:p>
          <a:p>
            <a:pPr>
              <a:buNone/>
            </a:pPr>
            <a:endParaRPr lang="cs-CZ" sz="3600" dirty="0" smtClean="0"/>
          </a:p>
        </p:txBody>
      </p:sp>
      <p:pic>
        <p:nvPicPr>
          <p:cNvPr id="10" name="Picture 13" descr="C:\Users\PC4\AppData\Local\Microsoft\Windows\Temporary Internet Files\Content.IE5\RT52BWQG\MC9004355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2060848"/>
            <a:ext cx="1463714" cy="1080120"/>
          </a:xfrm>
          <a:prstGeom prst="rect">
            <a:avLst/>
          </a:prstGeom>
          <a:noFill/>
        </p:spPr>
      </p:pic>
      <p:pic>
        <p:nvPicPr>
          <p:cNvPr id="1027" name="Picture 3" descr="C:\Users\PC4\AppData\Local\Microsoft\Windows\Temporary Internet Files\Content.IE5\WLL6ZU5R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3429000"/>
            <a:ext cx="942746" cy="755294"/>
          </a:xfrm>
          <a:prstGeom prst="rect">
            <a:avLst/>
          </a:prstGeom>
          <a:noFill/>
        </p:spPr>
      </p:pic>
      <p:sp>
        <p:nvSpPr>
          <p:cNvPr id="11" name="TextovéPole 10"/>
          <p:cNvSpPr txBox="1"/>
          <p:nvPr/>
        </p:nvSpPr>
        <p:spPr>
          <a:xfrm>
            <a:off x="395536" y="508518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měst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 - vesl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, křesl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, zrcadl</a:t>
            </a:r>
            <a:r>
              <a:rPr lang="cs-CZ" sz="3600" dirty="0" smtClean="0">
                <a:solidFill>
                  <a:srgbClr val="FF0000"/>
                </a:solidFill>
              </a:rPr>
              <a:t>y, </a:t>
            </a:r>
            <a:r>
              <a:rPr lang="cs-CZ" sz="3600" dirty="0" smtClean="0"/>
              <a:t>zavazadl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23528" y="2924945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píšeme v </a:t>
            </a:r>
            <a:r>
              <a:rPr lang="cs-CZ" sz="3600" dirty="0" smtClean="0">
                <a:solidFill>
                  <a:srgbClr val="FF0000"/>
                </a:solidFill>
              </a:rPr>
              <a:t>7. pádu čísla množného 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  <a:endParaRPr lang="cs-CZ" sz="3600" dirty="0"/>
          </a:p>
        </p:txBody>
      </p:sp>
      <p:sp>
        <p:nvSpPr>
          <p:cNvPr id="15" name="Obdélník 14"/>
          <p:cNvSpPr/>
          <p:nvPr/>
        </p:nvSpPr>
        <p:spPr>
          <a:xfrm>
            <a:off x="3995936" y="3573016"/>
            <a:ext cx="86409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y</a:t>
            </a:r>
            <a:endParaRPr lang="cs-CZ" sz="4000" dirty="0"/>
          </a:p>
        </p:txBody>
      </p:sp>
      <p:sp>
        <p:nvSpPr>
          <p:cNvPr id="17" name="Obdélník 16"/>
          <p:cNvSpPr/>
          <p:nvPr/>
        </p:nvSpPr>
        <p:spPr>
          <a:xfrm>
            <a:off x="467544" y="4437112"/>
            <a:ext cx="3744416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/>
              <a:t>7. pád – (s) kým, čím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/>
      <p:bldP spid="13" grpId="0"/>
      <p:bldP spid="15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419872" y="2348880"/>
            <a:ext cx="374441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412777"/>
            <a:ext cx="8939336" cy="792088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  </a:t>
            </a:r>
          </a:p>
          <a:p>
            <a:pPr>
              <a:buNone/>
            </a:pPr>
            <a:r>
              <a:rPr lang="cs-CZ" sz="3200" dirty="0" smtClean="0"/>
              <a:t>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dirty="0" smtClean="0"/>
              <a:t>   </a:t>
            </a: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 w="952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Pravopis podstatných jmen </a:t>
            </a:r>
            <a:br>
              <a:rPr lang="cs-CZ" dirty="0" smtClean="0"/>
            </a:br>
            <a:r>
              <a:rPr lang="cs-CZ" dirty="0" smtClean="0"/>
              <a:t>rodu středního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177281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U podstatných jmen, která se skloňují    </a:t>
            </a:r>
          </a:p>
          <a:p>
            <a:pPr>
              <a:buNone/>
            </a:pPr>
            <a:r>
              <a:rPr lang="cs-CZ" sz="3600" dirty="0" smtClean="0"/>
              <a:t>     podle vzoru MOŘE, STAVENÍ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3528" y="3212976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               píšeme </a:t>
            </a:r>
            <a:r>
              <a:rPr lang="cs-CZ" sz="3600" dirty="0" smtClean="0">
                <a:solidFill>
                  <a:srgbClr val="FF0000"/>
                </a:solidFill>
              </a:rPr>
              <a:t>jen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  <a:endParaRPr lang="cs-CZ" sz="3600" dirty="0"/>
          </a:p>
        </p:txBody>
      </p:sp>
      <p:sp>
        <p:nvSpPr>
          <p:cNvPr id="11" name="Obdélník 10"/>
          <p:cNvSpPr/>
          <p:nvPr/>
        </p:nvSpPr>
        <p:spPr>
          <a:xfrm>
            <a:off x="4932040" y="3140968"/>
            <a:ext cx="8640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í</a:t>
            </a:r>
            <a:endParaRPr lang="cs-CZ" sz="4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5536" y="429309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(na) moř</a:t>
            </a:r>
            <a:r>
              <a:rPr lang="cs-CZ" sz="3600" dirty="0" smtClean="0">
                <a:solidFill>
                  <a:srgbClr val="FF0000"/>
                </a:solidFill>
              </a:rPr>
              <a:t>i </a:t>
            </a:r>
            <a:r>
              <a:rPr lang="cs-CZ" sz="3600" dirty="0" smtClean="0"/>
              <a:t>- pol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, pol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ch, (k) pol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m</a:t>
            </a:r>
            <a:endParaRPr lang="cs-CZ" sz="3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67544" y="508518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staven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 - údol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, údol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m, (v) údol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ch 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1"/>
      <p:bldP spid="11" grpId="0" animBg="1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420888"/>
            <a:ext cx="813690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102 – 109.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Skloňování podstatných jmen rodu středního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VY_32_INOVACE_37.08.PLA.CJ.4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30. 01.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829761"/>
          </a:xfrm>
        </p:spPr>
        <p:txBody>
          <a:bodyPr>
            <a:normAutofit fontScale="90000"/>
          </a:bodyPr>
          <a:lstStyle/>
          <a:p>
            <a:pPr algn="l"/>
            <a:r>
              <a:rPr lang="cs-CZ" sz="6000" dirty="0" smtClean="0"/>
              <a:t>SKLOŇOVÁNÍ</a:t>
            </a:r>
            <a:br>
              <a:rPr lang="cs-CZ" sz="6000" dirty="0" smtClean="0"/>
            </a:br>
            <a:r>
              <a:rPr lang="cs-CZ" sz="6000" dirty="0" smtClean="0">
                <a:solidFill>
                  <a:schemeClr val="accent3">
                    <a:lumMod val="75000"/>
                  </a:schemeClr>
                </a:solidFill>
              </a:rPr>
              <a:t>PODSTATNÝCH JMEN</a:t>
            </a:r>
            <a:endParaRPr lang="cs-CZ" sz="6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72400" cy="1199704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rgbClr val="E056A5"/>
                </a:solidFill>
              </a:rPr>
              <a:t>RODU STŘEDNÍHO</a:t>
            </a:r>
            <a:endParaRPr lang="cs-CZ" sz="6000" b="1" dirty="0">
              <a:solidFill>
                <a:srgbClr val="E056A5"/>
              </a:solidFill>
            </a:endParaRPr>
          </a:p>
        </p:txBody>
      </p:sp>
      <p:pic>
        <p:nvPicPr>
          <p:cNvPr id="6" name="Picture 10" descr="C:\Users\PC4\AppData\Local\Microsoft\Windows\Temporary Internet Files\Content.IE5\RT52BWQG\MM900365298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077072"/>
            <a:ext cx="1440160" cy="1440160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539552" y="5445224"/>
            <a:ext cx="1440160" cy="1200329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7200" dirty="0" smtClean="0">
                <a:solidFill>
                  <a:schemeClr val="bg1"/>
                </a:solidFill>
              </a:rPr>
              <a:t>TO</a:t>
            </a:r>
            <a:endParaRPr lang="cs-CZ" sz="7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3"/>
          <p:cNvSpPr txBox="1">
            <a:spLocks/>
          </p:cNvSpPr>
          <p:nvPr/>
        </p:nvSpPr>
        <p:spPr>
          <a:xfrm>
            <a:off x="683568" y="332656"/>
            <a:ext cx="8064896" cy="223224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Skupiny podstatných jmen patřící    ke </a:t>
            </a: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stejnému rodu </a:t>
            </a: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skloňují 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cs-CZ" sz="4000" dirty="0" smtClean="0"/>
              <a:t>    </a:t>
            </a: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stejně</a:t>
            </a: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nebo </a:t>
            </a:r>
            <a:r>
              <a:rPr kumimoji="0" lang="cs-CZ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téměř stejně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cs-CZ" sz="39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cs-CZ" sz="39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cs-CZ" sz="36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732240" y="3284984"/>
            <a:ext cx="1296144" cy="64807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vzor</a:t>
            </a:r>
            <a:endParaRPr lang="cs-CZ" sz="4000" dirty="0"/>
          </a:p>
        </p:txBody>
      </p:sp>
      <p:sp>
        <p:nvSpPr>
          <p:cNvPr id="7" name="Obdélník 6"/>
          <p:cNvSpPr/>
          <p:nvPr/>
        </p:nvSpPr>
        <p:spPr>
          <a:xfrm>
            <a:off x="5220072" y="4941168"/>
            <a:ext cx="2160240" cy="64807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skloňují</a:t>
            </a:r>
            <a:endParaRPr lang="cs-CZ" sz="4000" dirty="0"/>
          </a:p>
        </p:txBody>
      </p:sp>
      <p:sp>
        <p:nvSpPr>
          <p:cNvPr id="9" name="Šipka doprava se zářezem 8"/>
          <p:cNvSpPr/>
          <p:nvPr/>
        </p:nvSpPr>
        <p:spPr>
          <a:xfrm>
            <a:off x="467544" y="2924944"/>
            <a:ext cx="288032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se zářezem 10"/>
          <p:cNvSpPr/>
          <p:nvPr/>
        </p:nvSpPr>
        <p:spPr>
          <a:xfrm>
            <a:off x="467544" y="620688"/>
            <a:ext cx="288032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755576" y="2636912"/>
            <a:ext cx="8208912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cs-CZ" sz="4000" dirty="0" smtClean="0"/>
              <a:t>Z každé skupiny slov bylo vybrané 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4000" dirty="0" smtClean="0"/>
              <a:t>  </a:t>
            </a:r>
            <a:r>
              <a:rPr lang="cs-CZ" sz="4000" dirty="0" smtClean="0">
                <a:solidFill>
                  <a:schemeClr val="accent1">
                    <a:lumMod val="75000"/>
                  </a:schemeClr>
                </a:solidFill>
              </a:rPr>
              <a:t>1 slovo</a:t>
            </a:r>
            <a:r>
              <a:rPr lang="cs-CZ" sz="4000" dirty="0" smtClean="0"/>
              <a:t>, které se nazývá</a:t>
            </a:r>
            <a:endParaRPr lang="cs-CZ" sz="4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55576" y="4293096"/>
            <a:ext cx="7128792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cs-CZ" sz="4000" dirty="0" smtClean="0"/>
              <a:t>Říkáme, že ostatní jména se 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cs-CZ" sz="4000" dirty="0" smtClean="0"/>
              <a:t>podle tohoto vzoru</a:t>
            </a:r>
          </a:p>
        </p:txBody>
      </p:sp>
      <p:sp>
        <p:nvSpPr>
          <p:cNvPr id="14" name="Šipka doprava se zářezem 13"/>
          <p:cNvSpPr/>
          <p:nvPr/>
        </p:nvSpPr>
        <p:spPr>
          <a:xfrm>
            <a:off x="467544" y="4581128"/>
            <a:ext cx="288032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498080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 Vzory podstatných jmen</a:t>
            </a:r>
            <a:br>
              <a:rPr lang="cs-CZ" sz="4800" dirty="0" smtClean="0">
                <a:latin typeface="Arial" pitchFamily="34" charset="0"/>
                <a:cs typeface="Arial" pitchFamily="34" charset="0"/>
              </a:rPr>
            </a:br>
            <a:r>
              <a:rPr lang="cs-CZ" sz="4800" dirty="0" smtClean="0">
                <a:latin typeface="Arial" pitchFamily="34" charset="0"/>
                <a:cs typeface="Arial" pitchFamily="34" charset="0"/>
              </a:rPr>
              <a:t>         rodu středního</a:t>
            </a:r>
            <a:endParaRPr lang="cs-CZ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Krychle 12"/>
          <p:cNvSpPr/>
          <p:nvPr/>
        </p:nvSpPr>
        <p:spPr>
          <a:xfrm>
            <a:off x="1187624" y="2492896"/>
            <a:ext cx="2808312" cy="14401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MĚSTO</a:t>
            </a:r>
            <a:endParaRPr lang="cs-CZ" sz="4800" dirty="0"/>
          </a:p>
        </p:txBody>
      </p:sp>
      <p:sp>
        <p:nvSpPr>
          <p:cNvPr id="8" name="Krychle 7"/>
          <p:cNvSpPr/>
          <p:nvPr/>
        </p:nvSpPr>
        <p:spPr>
          <a:xfrm>
            <a:off x="1907704" y="4365104"/>
            <a:ext cx="2376264" cy="144016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KUŘE</a:t>
            </a:r>
            <a:endParaRPr lang="cs-CZ" sz="4800" dirty="0"/>
          </a:p>
        </p:txBody>
      </p:sp>
      <p:sp>
        <p:nvSpPr>
          <p:cNvPr id="14" name="Krychle 13"/>
          <p:cNvSpPr/>
          <p:nvPr/>
        </p:nvSpPr>
        <p:spPr>
          <a:xfrm>
            <a:off x="4716016" y="2708920"/>
            <a:ext cx="2448272" cy="144016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MOŘE</a:t>
            </a:r>
            <a:endParaRPr lang="cs-CZ" sz="4800" dirty="0"/>
          </a:p>
        </p:txBody>
      </p:sp>
      <p:sp>
        <p:nvSpPr>
          <p:cNvPr id="15" name="Krychle 14"/>
          <p:cNvSpPr/>
          <p:nvPr/>
        </p:nvSpPr>
        <p:spPr>
          <a:xfrm>
            <a:off x="4860032" y="4653136"/>
            <a:ext cx="3168352" cy="1440160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STAVENÍ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MĚSTO se skloňují    podstatná jména rodu středního zakončená v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1. pádu </a:t>
            </a:r>
            <a:r>
              <a:rPr lang="cs-CZ" sz="3600" dirty="0" smtClean="0"/>
              <a:t>na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MĚSTO</a:t>
            </a:r>
            <a:endParaRPr lang="cs-CZ" dirty="0"/>
          </a:p>
        </p:txBody>
      </p:sp>
      <p:pic>
        <p:nvPicPr>
          <p:cNvPr id="2061" name="Picture 13" descr="C:\Users\PC4\AppData\Local\Microsoft\Windows\Temporary Internet Files\Content.IE5\RT52BWQG\MC9004355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2384464" cy="1759570"/>
          </a:xfrm>
          <a:prstGeom prst="rect">
            <a:avLst/>
          </a:prstGeom>
          <a:noFill/>
        </p:spPr>
      </p:pic>
      <p:pic>
        <p:nvPicPr>
          <p:cNvPr id="8" name="Picture 11" descr="C:\Users\PC4\AppData\Local\Microsoft\Windows\Temporary Internet Files\Content.IE5\S4H86BRK\MC90029092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05064"/>
            <a:ext cx="1692998" cy="1665838"/>
          </a:xfrm>
          <a:prstGeom prst="rect">
            <a:avLst/>
          </a:prstGeom>
          <a:noFill/>
        </p:spPr>
      </p:pic>
      <p:sp>
        <p:nvSpPr>
          <p:cNvPr id="9" name="Ohnutý roh 8"/>
          <p:cNvSpPr/>
          <p:nvPr/>
        </p:nvSpPr>
        <p:spPr>
          <a:xfrm>
            <a:off x="5868144" y="3212976"/>
            <a:ext cx="936104" cy="57606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o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131840" y="332656"/>
            <a:ext cx="2448272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12" name="Picture 7" descr="C:\Users\PC4\AppData\Local\Microsoft\Windows\Temporary Internet Files\Content.IE5\RT52BWQG\MC9000980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4509120"/>
            <a:ext cx="1075322" cy="1368152"/>
          </a:xfrm>
          <a:prstGeom prst="rect">
            <a:avLst/>
          </a:prstGeom>
          <a:noFill/>
        </p:spPr>
      </p:pic>
      <p:pic>
        <p:nvPicPr>
          <p:cNvPr id="13" name="Picture 6" descr="C:\Users\PC4\AppData\Local\Microsoft\Windows\Temporary Internet Files\Content.IE5\FLMSY49N\MC90025074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4581128"/>
            <a:ext cx="1794292" cy="1728192"/>
          </a:xfrm>
          <a:prstGeom prst="rect">
            <a:avLst/>
          </a:prstGeom>
          <a:noFill/>
        </p:spPr>
      </p:pic>
      <p:sp>
        <p:nvSpPr>
          <p:cNvPr id="14" name="TextovéPole 13"/>
          <p:cNvSpPr txBox="1"/>
          <p:nvPr/>
        </p:nvSpPr>
        <p:spPr>
          <a:xfrm>
            <a:off x="899592" y="436510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pravítk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923928" y="4365104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okn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940152" y="436510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umyvadl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STAVENÍ se skloňují    podstatná jména rodu středního zakončená v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1. pádu </a:t>
            </a:r>
            <a:r>
              <a:rPr lang="cs-CZ" sz="3600" dirty="0" smtClean="0"/>
              <a:t>na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STAVENÍ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868144" y="3212976"/>
            <a:ext cx="936104" cy="576064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í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2843808" y="332656"/>
            <a:ext cx="2880320" cy="100811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10" name="Picture 14" descr="C:\Users\PC4\AppData\Local\Microsoft\Windows\Temporary Internet Files\Content.IE5\TZN0DDWF\MC9003113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32656"/>
            <a:ext cx="2107164" cy="1296144"/>
          </a:xfrm>
          <a:prstGeom prst="rect">
            <a:avLst/>
          </a:prstGeom>
          <a:noFill/>
        </p:spPr>
      </p:pic>
      <p:pic>
        <p:nvPicPr>
          <p:cNvPr id="15" name="Picture 16" descr="C:\Users\PC4\AppData\Local\Microsoft\Windows\Temporary Internet Files\Content.IE5\TZN0DDWF\MC90039103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653136"/>
            <a:ext cx="1008112" cy="1434841"/>
          </a:xfrm>
          <a:prstGeom prst="rect">
            <a:avLst/>
          </a:prstGeom>
          <a:noFill/>
        </p:spPr>
      </p:pic>
      <p:pic>
        <p:nvPicPr>
          <p:cNvPr id="17" name="Picture 39" descr="C:\Users\PC4\AppData\Local\Microsoft\Windows\Temporary Internet Files\Content.IE5\L6ILSXG5\MC90023958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293096"/>
            <a:ext cx="1152128" cy="1185685"/>
          </a:xfrm>
          <a:prstGeom prst="rect">
            <a:avLst/>
          </a:prstGeom>
          <a:noFill/>
        </p:spPr>
      </p:pic>
      <p:pic>
        <p:nvPicPr>
          <p:cNvPr id="18" name="Picture 42" descr="C:\Users\PC4\AppData\Local\Microsoft\Windows\Temporary Internet Files\Content.IE5\S4H86BRK\MC90033419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4077072"/>
            <a:ext cx="1224136" cy="1281567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1331640" y="4365104"/>
            <a:ext cx="115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uhl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í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419872" y="4365104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kořen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í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940152" y="4365104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skákán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í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525963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MOŘE se skloňují    podstatná jména rodu středního zakončená v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1. pádu </a:t>
            </a:r>
            <a:r>
              <a:rPr lang="cs-CZ" sz="3600" dirty="0" smtClean="0"/>
              <a:t>i ve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2. pádu</a:t>
            </a:r>
            <a:endParaRPr lang="cs-CZ" sz="3600" dirty="0" smtClean="0"/>
          </a:p>
          <a:p>
            <a:pPr>
              <a:buNone/>
            </a:pPr>
            <a:r>
              <a:rPr lang="cs-CZ" sz="3600" dirty="0" smtClean="0"/>
              <a:t>                                na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MOŘE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508104" y="3789040"/>
            <a:ext cx="1728192" cy="576064"/>
          </a:xfrm>
          <a:prstGeom prst="foldedCorne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 (ě)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131840" y="332656"/>
            <a:ext cx="2088232" cy="1008112"/>
          </a:xfrm>
          <a:prstGeom prst="fra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7" name="Picture 3" descr="C:\Users\PC4\AppData\Local\Microsoft\Windows\Temporary Internet Files\Content.IE5\RT52BWQG\MC90020347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32656"/>
            <a:ext cx="2428081" cy="1584176"/>
          </a:xfrm>
          <a:prstGeom prst="rect">
            <a:avLst/>
          </a:prstGeom>
          <a:noFill/>
        </p:spPr>
      </p:pic>
      <p:pic>
        <p:nvPicPr>
          <p:cNvPr id="8" name="Picture 16" descr="C:\Users\PC4\AppData\Local\Microsoft\Windows\Temporary Internet Files\Content.IE5\S4H86BRK\MC90035405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5" y="4293096"/>
            <a:ext cx="1324675" cy="1080120"/>
          </a:xfrm>
          <a:prstGeom prst="rect">
            <a:avLst/>
          </a:prstGeom>
          <a:noFill/>
        </p:spPr>
      </p:pic>
      <p:pic>
        <p:nvPicPr>
          <p:cNvPr id="12" name="Picture 29" descr="C:\Users\PC4\AppData\Local\Microsoft\Windows\Temporary Internet Files\Content.IE5\S4H86BRK\MC90002455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4941168"/>
            <a:ext cx="2376264" cy="1392722"/>
          </a:xfrm>
          <a:prstGeom prst="rect">
            <a:avLst/>
          </a:prstGeom>
          <a:noFill/>
        </p:spPr>
      </p:pic>
      <p:sp>
        <p:nvSpPr>
          <p:cNvPr id="16" name="TextovéPole 15"/>
          <p:cNvSpPr txBox="1"/>
          <p:nvPr/>
        </p:nvSpPr>
        <p:spPr>
          <a:xfrm>
            <a:off x="971600" y="4653136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srdc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084168" y="4653136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hřišt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ě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563888" y="4653136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neb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" name="Picture 23" descr="C:\Users\PC4\AppData\Local\Microsoft\Windows\Temporary Internet Files\Content.IE5\RT52BWQG\MC90016780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4725144"/>
            <a:ext cx="1368152" cy="1204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KUŘE se skloňují    podstatná jména rodu středního zakončená v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1. pádu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2. pádu </a:t>
            </a:r>
            <a:r>
              <a:rPr lang="cs-CZ" sz="3600" dirty="0" smtClean="0"/>
              <a:t>na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KUŘE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868144" y="2924944"/>
            <a:ext cx="1728192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 (ě)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131840" y="332656"/>
            <a:ext cx="2088232" cy="1008112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8" name="Picture 9" descr="C:\Users\PC4\AppData\Local\Microsoft\Windows\Temporary Internet Files\Content.IE5\RT52BWQG\MC9004046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32656"/>
            <a:ext cx="1728192" cy="1514002"/>
          </a:xfrm>
          <a:prstGeom prst="rect">
            <a:avLst/>
          </a:prstGeom>
          <a:noFill/>
        </p:spPr>
      </p:pic>
      <p:pic>
        <p:nvPicPr>
          <p:cNvPr id="12" name="Picture 8" descr="C:\Users\PC4\AppData\Local\Microsoft\Windows\Temporary Internet Files\Content.IE5\S4H86BRK\MC90041266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25144"/>
            <a:ext cx="1654195" cy="1800200"/>
          </a:xfrm>
          <a:prstGeom prst="rect">
            <a:avLst/>
          </a:prstGeom>
          <a:noFill/>
        </p:spPr>
      </p:pic>
      <p:pic>
        <p:nvPicPr>
          <p:cNvPr id="1028" name="Picture 4" descr="C:\Users\PC4\AppData\Local\Microsoft\Windows\Temporary Internet Files\Content.IE5\L6ILSXG5\MC90043816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4869160"/>
            <a:ext cx="1368152" cy="1510503"/>
          </a:xfrm>
          <a:prstGeom prst="rect">
            <a:avLst/>
          </a:prstGeom>
          <a:noFill/>
        </p:spPr>
      </p:pic>
      <p:pic>
        <p:nvPicPr>
          <p:cNvPr id="14" name="Picture 10" descr="C:\Users\PC4\AppData\Local\Microsoft\Windows\Temporary Internet Files\Content.IE5\RT52BWQG\MM900365298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4365104"/>
            <a:ext cx="1440160" cy="1440160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971600" y="4509120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batol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</a:p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batol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ete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635896" y="4941168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štěn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ě</a:t>
            </a:r>
          </a:p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štěn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ěte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5157192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košt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ě</a:t>
            </a:r>
          </a:p>
          <a:p>
            <a:r>
              <a:rPr lang="cs-CZ" sz="4400" dirty="0" smtClean="0">
                <a:solidFill>
                  <a:schemeClr val="accent6">
                    <a:lumMod val="50000"/>
                  </a:schemeClr>
                </a:solidFill>
              </a:rPr>
              <a:t>košt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ěte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Ohnutý roh 18"/>
          <p:cNvSpPr/>
          <p:nvPr/>
        </p:nvSpPr>
        <p:spPr>
          <a:xfrm>
            <a:off x="5868144" y="3573016"/>
            <a:ext cx="2736304" cy="576064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</a:t>
            </a:r>
            <a:r>
              <a:rPr lang="cs-CZ" sz="4400" dirty="0" err="1" smtClean="0"/>
              <a:t>ete</a:t>
            </a:r>
            <a:r>
              <a:rPr lang="cs-CZ" sz="4400" dirty="0" smtClean="0"/>
              <a:t> (</a:t>
            </a:r>
            <a:r>
              <a:rPr lang="cs-CZ" sz="4400" dirty="0" err="1" smtClean="0"/>
              <a:t>ěte</a:t>
            </a:r>
            <a:r>
              <a:rPr lang="cs-CZ" sz="4400" dirty="0" smtClean="0"/>
              <a:t>)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16" grpId="0"/>
      <p:bldP spid="17" grpId="0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1167</TotalTime>
  <Words>460</Words>
  <Application>Microsoft Office PowerPoint</Application>
  <PresentationFormat>Předvádění na obrazovce (4:3)</PresentationFormat>
  <Paragraphs>152</Paragraphs>
  <Slides>14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Shluk</vt:lpstr>
      <vt:lpstr>Snímek 1</vt:lpstr>
      <vt:lpstr>Snímek 2</vt:lpstr>
      <vt:lpstr>SKLOŇOVÁNÍ PODSTATNÝCH JMEN</vt:lpstr>
      <vt:lpstr>Snímek 4</vt:lpstr>
      <vt:lpstr> Vzory podstatných jmen          rodu středního</vt:lpstr>
      <vt:lpstr>                    MĚSTO</vt:lpstr>
      <vt:lpstr>                  STAVENÍ</vt:lpstr>
      <vt:lpstr>                    MOŘE</vt:lpstr>
      <vt:lpstr>                    KUŘE</vt:lpstr>
      <vt:lpstr>Koncovky podstatných jmen            rodu středního</vt:lpstr>
      <vt:lpstr>         Roztřiď podstatná jména                      podle vzorů</vt:lpstr>
      <vt:lpstr>Pravopis podstatných jmen  rodu středního</vt:lpstr>
      <vt:lpstr>Pravopis podstatných jmen  rodu středního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169</cp:revision>
  <dcterms:created xsi:type="dcterms:W3CDTF">2013-10-06T11:27:12Z</dcterms:created>
  <dcterms:modified xsi:type="dcterms:W3CDTF">2014-02-09T12:17:33Z</dcterms:modified>
</cp:coreProperties>
</file>