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4"/>
  </p:notesMasterIdLst>
  <p:sldIdLst>
    <p:sldId id="273" r:id="rId2"/>
    <p:sldId id="275" r:id="rId3"/>
    <p:sldId id="256" r:id="rId4"/>
    <p:sldId id="257" r:id="rId5"/>
    <p:sldId id="263" r:id="rId6"/>
    <p:sldId id="259" r:id="rId7"/>
    <p:sldId id="267" r:id="rId8"/>
    <p:sldId id="269" r:id="rId9"/>
    <p:sldId id="264" r:id="rId10"/>
    <p:sldId id="271" r:id="rId11"/>
    <p:sldId id="272" r:id="rId12"/>
    <p:sldId id="274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50D"/>
    <a:srgbClr val="7BD7BB"/>
    <a:srgbClr val="55CBA6"/>
    <a:srgbClr val="55CB74"/>
    <a:srgbClr val="4DEE3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F0B02-A747-4C62-80C6-6652E5ACF1D5}" type="datetimeFigureOut">
              <a:rPr lang="cs-CZ" smtClean="0"/>
              <a:pPr/>
              <a:t>29.1.2014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2AC612-C3C1-4369-8867-84C613F7101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29.1.2014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29.1.2014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29.1.2014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29.1.2014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29.1.2014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29.1.2014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29.1.2014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29.1.2014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29.1.2014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29.1.2014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29.1.2014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E9FF0FA-0182-47A8-BE98-CB542B03A162}" type="datetimeFigureOut">
              <a:rPr lang="cs-CZ" smtClean="0"/>
              <a:pPr/>
              <a:t>29.1.2014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        </a:t>
            </a:r>
            <a:r>
              <a:rPr lang="cs-CZ" sz="4000" dirty="0" smtClean="0">
                <a:latin typeface="Arial" pitchFamily="34" charset="0"/>
                <a:cs typeface="Arial" pitchFamily="34" charset="0"/>
              </a:rPr>
              <a:t>Skloňuj  podstatná jména </a:t>
            </a:r>
            <a:br>
              <a:rPr lang="cs-CZ" sz="4000" dirty="0" smtClean="0">
                <a:latin typeface="Arial" pitchFamily="34" charset="0"/>
                <a:cs typeface="Arial" pitchFamily="34" charset="0"/>
              </a:rPr>
            </a:br>
            <a:r>
              <a:rPr lang="cs-CZ" sz="4000" dirty="0" smtClean="0">
                <a:latin typeface="Arial" pitchFamily="34" charset="0"/>
                <a:cs typeface="Arial" pitchFamily="34" charset="0"/>
              </a:rPr>
              <a:t>             ve všech pádech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2483768" y="2204864"/>
            <a:ext cx="6449920" cy="46531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32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KDO?                     CO?</a:t>
            </a:r>
          </a:p>
          <a:p>
            <a:pPr>
              <a:buNone/>
            </a:pPr>
            <a:r>
              <a:rPr lang="cs-CZ" sz="32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KOHO?                  ČEHO?</a:t>
            </a:r>
          </a:p>
          <a:p>
            <a:pPr>
              <a:buNone/>
            </a:pPr>
            <a:r>
              <a:rPr lang="cs-CZ" sz="32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KOMU?                  ČEMU?</a:t>
            </a:r>
          </a:p>
          <a:p>
            <a:pPr>
              <a:buNone/>
            </a:pPr>
            <a:r>
              <a:rPr lang="cs-CZ" sz="32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KOHO?                  CO?</a:t>
            </a:r>
          </a:p>
          <a:p>
            <a:pPr>
              <a:buNone/>
            </a:pPr>
            <a:r>
              <a:rPr lang="cs-CZ" sz="30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oslovuj.</a:t>
            </a:r>
            <a:r>
              <a:rPr lang="cs-CZ" sz="32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     </a:t>
            </a:r>
            <a:r>
              <a:rPr lang="cs-CZ" sz="30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voláme</a:t>
            </a:r>
          </a:p>
          <a:p>
            <a:pPr>
              <a:buNone/>
            </a:pPr>
            <a:r>
              <a:rPr lang="cs-CZ" sz="32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KOM?                    ČEM?</a:t>
            </a:r>
          </a:p>
          <a:p>
            <a:pPr>
              <a:buNone/>
            </a:pPr>
            <a:r>
              <a:rPr lang="cs-CZ" sz="32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KÝM?                     ČÍM?</a:t>
            </a:r>
            <a:endParaRPr lang="cs-CZ" sz="32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ástupný symbol pro obsah 4"/>
          <p:cNvSpPr>
            <a:spLocks noGrp="1"/>
          </p:cNvSpPr>
          <p:nvPr>
            <p:ph sz="half" idx="1"/>
          </p:nvPr>
        </p:nvSpPr>
        <p:spPr>
          <a:xfrm>
            <a:off x="971600" y="2204864"/>
            <a:ext cx="1512168" cy="43924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1. pád</a:t>
            </a:r>
          </a:p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2. pád</a:t>
            </a:r>
          </a:p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3. pád</a:t>
            </a:r>
          </a:p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4. pád </a:t>
            </a:r>
          </a:p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5. pád</a:t>
            </a:r>
          </a:p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6. pád</a:t>
            </a:r>
          </a:p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7. pád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PC4\AppData\Local\Microsoft\Windows\Temporary Internet Files\Content.IE5\FLMSY49N\MC90041263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908720"/>
            <a:ext cx="1752166" cy="1008112"/>
          </a:xfrm>
          <a:prstGeom prst="rect">
            <a:avLst/>
          </a:prstGeom>
          <a:noFill/>
        </p:spPr>
      </p:pic>
      <p:sp>
        <p:nvSpPr>
          <p:cNvPr id="12" name="Obdélník 11"/>
          <p:cNvSpPr/>
          <p:nvPr/>
        </p:nvSpPr>
        <p:spPr>
          <a:xfrm>
            <a:off x="4139952" y="2204864"/>
            <a:ext cx="1872208" cy="504056"/>
          </a:xfrm>
          <a:prstGeom prst="rect">
            <a:avLst/>
          </a:prstGeom>
          <a:solidFill>
            <a:srgbClr val="4DEE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kuchařka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4139952" y="2780928"/>
            <a:ext cx="1872208" cy="504056"/>
          </a:xfrm>
          <a:prstGeom prst="rect">
            <a:avLst/>
          </a:prstGeom>
          <a:solidFill>
            <a:srgbClr val="4DEE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kuchařky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4139952" y="3356992"/>
            <a:ext cx="1872208" cy="504056"/>
          </a:xfrm>
          <a:prstGeom prst="rect">
            <a:avLst/>
          </a:prstGeom>
          <a:solidFill>
            <a:srgbClr val="4DEE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kuchařce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4067944" y="4509120"/>
            <a:ext cx="1872208" cy="504056"/>
          </a:xfrm>
          <a:prstGeom prst="rect">
            <a:avLst/>
          </a:prstGeom>
          <a:solidFill>
            <a:srgbClr val="4DEE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kuchařko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4067944" y="5085184"/>
            <a:ext cx="1872208" cy="504056"/>
          </a:xfrm>
          <a:prstGeom prst="rect">
            <a:avLst/>
          </a:prstGeom>
          <a:solidFill>
            <a:srgbClr val="4DEE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kuchařce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3851920" y="5661248"/>
            <a:ext cx="2160240" cy="504056"/>
          </a:xfrm>
          <a:prstGeom prst="rect">
            <a:avLst/>
          </a:prstGeom>
          <a:solidFill>
            <a:srgbClr val="4DEE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kuchařkou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4139952" y="3933056"/>
            <a:ext cx="1872208" cy="504056"/>
          </a:xfrm>
          <a:prstGeom prst="rect">
            <a:avLst/>
          </a:prstGeom>
          <a:solidFill>
            <a:srgbClr val="4DEE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kuchařku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7596336" y="2204864"/>
            <a:ext cx="936104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talíř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7596336" y="3356992"/>
            <a:ext cx="1080120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talíři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Obdélník 20"/>
          <p:cNvSpPr/>
          <p:nvPr/>
        </p:nvSpPr>
        <p:spPr>
          <a:xfrm>
            <a:off x="7596336" y="2780928"/>
            <a:ext cx="1152128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talíře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Obdélník 21"/>
          <p:cNvSpPr/>
          <p:nvPr/>
        </p:nvSpPr>
        <p:spPr>
          <a:xfrm>
            <a:off x="7596336" y="3933056"/>
            <a:ext cx="1008112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talíř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Obdélník 22"/>
          <p:cNvSpPr/>
          <p:nvPr/>
        </p:nvSpPr>
        <p:spPr>
          <a:xfrm>
            <a:off x="7308304" y="5661248"/>
            <a:ext cx="1512168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talířem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Obdélník 23"/>
          <p:cNvSpPr/>
          <p:nvPr/>
        </p:nvSpPr>
        <p:spPr>
          <a:xfrm>
            <a:off x="7596336" y="5085184"/>
            <a:ext cx="1008112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talíři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Obdélník 24"/>
          <p:cNvSpPr/>
          <p:nvPr/>
        </p:nvSpPr>
        <p:spPr>
          <a:xfrm>
            <a:off x="7596336" y="4509120"/>
            <a:ext cx="1080120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talíři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1" name="Picture 7" descr="C:\Users\PC4\AppData\Local\Microsoft\Windows\Temporary Internet Files\Content.IE5\S4H86BRK\MC90036090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476672"/>
            <a:ext cx="1261251" cy="1584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        </a:t>
            </a:r>
            <a:r>
              <a:rPr lang="cs-CZ" sz="4000" dirty="0" smtClean="0">
                <a:latin typeface="Arial" pitchFamily="34" charset="0"/>
                <a:cs typeface="Arial" pitchFamily="34" charset="0"/>
              </a:rPr>
              <a:t>Skloňuj  podstatná jména </a:t>
            </a:r>
            <a:br>
              <a:rPr lang="cs-CZ" sz="4000" dirty="0" smtClean="0">
                <a:latin typeface="Arial" pitchFamily="34" charset="0"/>
                <a:cs typeface="Arial" pitchFamily="34" charset="0"/>
              </a:rPr>
            </a:br>
            <a:r>
              <a:rPr lang="cs-CZ" sz="4000" dirty="0" smtClean="0">
                <a:latin typeface="Arial" pitchFamily="34" charset="0"/>
                <a:cs typeface="Arial" pitchFamily="34" charset="0"/>
              </a:rPr>
              <a:t>               ve všech pádech 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ástupný symbol pro obsah 4"/>
          <p:cNvSpPr>
            <a:spLocks noGrp="1"/>
          </p:cNvSpPr>
          <p:nvPr>
            <p:ph sz="half" idx="1"/>
          </p:nvPr>
        </p:nvSpPr>
        <p:spPr>
          <a:xfrm>
            <a:off x="467544" y="2492896"/>
            <a:ext cx="1944216" cy="436510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3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1.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 pád</a:t>
            </a:r>
          </a:p>
          <a:p>
            <a:pPr>
              <a:buNone/>
            </a:pPr>
            <a:r>
              <a:rPr lang="cs-CZ" sz="3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2.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 pád</a:t>
            </a:r>
          </a:p>
          <a:p>
            <a:pPr>
              <a:buNone/>
            </a:pPr>
            <a:r>
              <a:rPr lang="cs-CZ" sz="3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3.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 pád</a:t>
            </a:r>
          </a:p>
          <a:p>
            <a:pPr>
              <a:buNone/>
            </a:pPr>
            <a:r>
              <a:rPr lang="cs-CZ" sz="3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4.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 pád </a:t>
            </a:r>
          </a:p>
          <a:p>
            <a:pPr>
              <a:buNone/>
            </a:pPr>
            <a:r>
              <a:rPr lang="cs-CZ" sz="3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5.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 pád</a:t>
            </a:r>
          </a:p>
          <a:p>
            <a:pPr>
              <a:buNone/>
            </a:pPr>
            <a:r>
              <a:rPr lang="cs-CZ" sz="3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6.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 pád</a:t>
            </a:r>
          </a:p>
          <a:p>
            <a:pPr>
              <a:buNone/>
            </a:pPr>
            <a:r>
              <a:rPr lang="cs-CZ" sz="3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7.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 pád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051720" y="2492896"/>
            <a:ext cx="1440160" cy="504056"/>
          </a:xfrm>
          <a:prstGeom prst="rect">
            <a:avLst/>
          </a:prstGeom>
          <a:solidFill>
            <a:srgbClr val="4DEE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zedník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2051720" y="3068960"/>
            <a:ext cx="1656184" cy="504056"/>
          </a:xfrm>
          <a:prstGeom prst="rect">
            <a:avLst/>
          </a:prstGeom>
          <a:solidFill>
            <a:srgbClr val="4DEE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zedníka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2051720" y="3645024"/>
            <a:ext cx="2016224" cy="504056"/>
          </a:xfrm>
          <a:prstGeom prst="rect">
            <a:avLst/>
          </a:prstGeom>
          <a:solidFill>
            <a:srgbClr val="4DEE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zedníkovi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2051720" y="4797152"/>
            <a:ext cx="1728192" cy="504056"/>
          </a:xfrm>
          <a:prstGeom prst="rect">
            <a:avLst/>
          </a:prstGeom>
          <a:solidFill>
            <a:srgbClr val="4DEE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zedníku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2051720" y="5373216"/>
            <a:ext cx="1944216" cy="504056"/>
          </a:xfrm>
          <a:prstGeom prst="rect">
            <a:avLst/>
          </a:prstGeom>
          <a:solidFill>
            <a:srgbClr val="4DEE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zedníkovi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2051720" y="5949280"/>
            <a:ext cx="2016224" cy="504056"/>
          </a:xfrm>
          <a:prstGeom prst="rect">
            <a:avLst/>
          </a:prstGeom>
          <a:solidFill>
            <a:srgbClr val="4DEE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zedníkem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2051720" y="4221088"/>
            <a:ext cx="1728192" cy="504056"/>
          </a:xfrm>
          <a:prstGeom prst="rect">
            <a:avLst/>
          </a:prstGeom>
          <a:solidFill>
            <a:srgbClr val="4DEE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zedníka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7524328" y="2492896"/>
            <a:ext cx="1008112" cy="504056"/>
          </a:xfrm>
          <a:prstGeom prst="rect">
            <a:avLst/>
          </a:prstGeom>
          <a:solidFill>
            <a:srgbClr val="FFC50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cihly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7596336" y="3645024"/>
            <a:ext cx="1403648" cy="504056"/>
          </a:xfrm>
          <a:prstGeom prst="rect">
            <a:avLst/>
          </a:prstGeom>
          <a:solidFill>
            <a:srgbClr val="FFC50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cihlám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Obdélník 20"/>
          <p:cNvSpPr/>
          <p:nvPr/>
        </p:nvSpPr>
        <p:spPr>
          <a:xfrm>
            <a:off x="7524328" y="3068960"/>
            <a:ext cx="1080120" cy="504056"/>
          </a:xfrm>
          <a:prstGeom prst="rect">
            <a:avLst/>
          </a:prstGeom>
          <a:solidFill>
            <a:srgbClr val="FFC50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cihel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Obdélník 21"/>
          <p:cNvSpPr/>
          <p:nvPr/>
        </p:nvSpPr>
        <p:spPr>
          <a:xfrm>
            <a:off x="7596336" y="4221088"/>
            <a:ext cx="1008112" cy="504056"/>
          </a:xfrm>
          <a:prstGeom prst="rect">
            <a:avLst/>
          </a:prstGeom>
          <a:solidFill>
            <a:srgbClr val="FFC50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cihly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Obdélník 22"/>
          <p:cNvSpPr/>
          <p:nvPr/>
        </p:nvSpPr>
        <p:spPr>
          <a:xfrm>
            <a:off x="7452320" y="5949280"/>
            <a:ext cx="1512168" cy="504056"/>
          </a:xfrm>
          <a:prstGeom prst="rect">
            <a:avLst/>
          </a:prstGeom>
          <a:solidFill>
            <a:srgbClr val="FFC50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cihlami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Obdélník 23"/>
          <p:cNvSpPr/>
          <p:nvPr/>
        </p:nvSpPr>
        <p:spPr>
          <a:xfrm>
            <a:off x="7452320" y="5373216"/>
            <a:ext cx="1512168" cy="504056"/>
          </a:xfrm>
          <a:prstGeom prst="rect">
            <a:avLst/>
          </a:prstGeom>
          <a:solidFill>
            <a:srgbClr val="FFC50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cihlách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Obdélník 24"/>
          <p:cNvSpPr/>
          <p:nvPr/>
        </p:nvSpPr>
        <p:spPr>
          <a:xfrm>
            <a:off x="7596336" y="4797152"/>
            <a:ext cx="1008112" cy="504056"/>
          </a:xfrm>
          <a:prstGeom prst="rect">
            <a:avLst/>
          </a:prstGeom>
          <a:solidFill>
            <a:srgbClr val="FFC50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cihly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4" name="Picture 6" descr="C:\Users\PC4\AppData\Local\Microsoft\Windows\Temporary Internet Files\Content.IE5\TZN0DDWF\MC90027923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04664"/>
            <a:ext cx="1318561" cy="1584176"/>
          </a:xfrm>
          <a:prstGeom prst="rect">
            <a:avLst/>
          </a:prstGeom>
          <a:noFill/>
        </p:spPr>
      </p:pic>
      <p:sp>
        <p:nvSpPr>
          <p:cNvPr id="28" name="Obdélník 27"/>
          <p:cNvSpPr/>
          <p:nvPr/>
        </p:nvSpPr>
        <p:spPr>
          <a:xfrm>
            <a:off x="3707904" y="2492896"/>
            <a:ext cx="1584176" cy="504056"/>
          </a:xfrm>
          <a:prstGeom prst="rect">
            <a:avLst/>
          </a:prstGeom>
          <a:solidFill>
            <a:srgbClr val="7BD7B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zedníci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Obdélník 28"/>
          <p:cNvSpPr/>
          <p:nvPr/>
        </p:nvSpPr>
        <p:spPr>
          <a:xfrm>
            <a:off x="6300192" y="2492896"/>
            <a:ext cx="1080120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cihla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Popisek se šipkou dolů 29"/>
          <p:cNvSpPr/>
          <p:nvPr/>
        </p:nvSpPr>
        <p:spPr>
          <a:xfrm>
            <a:off x="2339752" y="1484784"/>
            <a:ext cx="1152128" cy="936104"/>
          </a:xfrm>
          <a:prstGeom prst="downArrowCallout">
            <a:avLst>
              <a:gd name="adj1" fmla="val 7207"/>
              <a:gd name="adj2" fmla="val 28256"/>
              <a:gd name="adj3" fmla="val 23081"/>
              <a:gd name="adj4" fmla="val 649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atin typeface="Arial" pitchFamily="34" charset="0"/>
                <a:cs typeface="Arial" pitchFamily="34" charset="0"/>
              </a:rPr>
              <a:t>číslo jednotné</a:t>
            </a:r>
            <a:endParaRPr lang="cs-C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Popisek se šipkou dolů 31"/>
          <p:cNvSpPr/>
          <p:nvPr/>
        </p:nvSpPr>
        <p:spPr>
          <a:xfrm>
            <a:off x="3995936" y="1484784"/>
            <a:ext cx="1152128" cy="936104"/>
          </a:xfrm>
          <a:prstGeom prst="downArrowCallout">
            <a:avLst>
              <a:gd name="adj1" fmla="val 7207"/>
              <a:gd name="adj2" fmla="val 28256"/>
              <a:gd name="adj3" fmla="val 23081"/>
              <a:gd name="adj4" fmla="val 649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atin typeface="Arial" pitchFamily="34" charset="0"/>
                <a:cs typeface="Arial" pitchFamily="34" charset="0"/>
              </a:rPr>
              <a:t>číslo množné</a:t>
            </a:r>
            <a:endParaRPr lang="cs-C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Popisek se šipkou dolů 32"/>
          <p:cNvSpPr/>
          <p:nvPr/>
        </p:nvSpPr>
        <p:spPr>
          <a:xfrm>
            <a:off x="6228184" y="1484784"/>
            <a:ext cx="1152128" cy="936104"/>
          </a:xfrm>
          <a:prstGeom prst="downArrowCallout">
            <a:avLst>
              <a:gd name="adj1" fmla="val 7207"/>
              <a:gd name="adj2" fmla="val 28256"/>
              <a:gd name="adj3" fmla="val 23081"/>
              <a:gd name="adj4" fmla="val 649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atin typeface="Arial" pitchFamily="34" charset="0"/>
                <a:cs typeface="Arial" pitchFamily="34" charset="0"/>
              </a:rPr>
              <a:t>číslo jednotné</a:t>
            </a:r>
            <a:endParaRPr lang="cs-C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Popisek se šipkou dolů 33"/>
          <p:cNvSpPr/>
          <p:nvPr/>
        </p:nvSpPr>
        <p:spPr>
          <a:xfrm>
            <a:off x="7524328" y="1484784"/>
            <a:ext cx="1152128" cy="936104"/>
          </a:xfrm>
          <a:prstGeom prst="downArrowCallout">
            <a:avLst>
              <a:gd name="adj1" fmla="val 7207"/>
              <a:gd name="adj2" fmla="val 28256"/>
              <a:gd name="adj3" fmla="val 23081"/>
              <a:gd name="adj4" fmla="val 649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atin typeface="Arial" pitchFamily="34" charset="0"/>
                <a:cs typeface="Arial" pitchFamily="34" charset="0"/>
              </a:rPr>
              <a:t>číslo množné</a:t>
            </a:r>
            <a:endParaRPr lang="cs-C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Obdélník 34"/>
          <p:cNvSpPr/>
          <p:nvPr/>
        </p:nvSpPr>
        <p:spPr>
          <a:xfrm>
            <a:off x="6300192" y="3068960"/>
            <a:ext cx="1080120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cihly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Obdélník 35"/>
          <p:cNvSpPr/>
          <p:nvPr/>
        </p:nvSpPr>
        <p:spPr>
          <a:xfrm>
            <a:off x="6372200" y="3645024"/>
            <a:ext cx="1080120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cihle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Obdélník 36"/>
          <p:cNvSpPr/>
          <p:nvPr/>
        </p:nvSpPr>
        <p:spPr>
          <a:xfrm>
            <a:off x="6372200" y="4221088"/>
            <a:ext cx="1080120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cihlu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Obdélník 37"/>
          <p:cNvSpPr/>
          <p:nvPr/>
        </p:nvSpPr>
        <p:spPr>
          <a:xfrm>
            <a:off x="6084168" y="5949280"/>
            <a:ext cx="1296144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cihlou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Obdélník 38"/>
          <p:cNvSpPr/>
          <p:nvPr/>
        </p:nvSpPr>
        <p:spPr>
          <a:xfrm>
            <a:off x="6372200" y="4797152"/>
            <a:ext cx="1080120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cihlo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Obdélník 39"/>
          <p:cNvSpPr/>
          <p:nvPr/>
        </p:nvSpPr>
        <p:spPr>
          <a:xfrm>
            <a:off x="6300192" y="5373216"/>
            <a:ext cx="1080120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cihle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Obdélník 40"/>
          <p:cNvSpPr/>
          <p:nvPr/>
        </p:nvSpPr>
        <p:spPr>
          <a:xfrm>
            <a:off x="3923928" y="3068960"/>
            <a:ext cx="1656184" cy="504056"/>
          </a:xfrm>
          <a:prstGeom prst="rect">
            <a:avLst/>
          </a:prstGeom>
          <a:solidFill>
            <a:srgbClr val="7BD7B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zedníků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Obdélník 41"/>
          <p:cNvSpPr/>
          <p:nvPr/>
        </p:nvSpPr>
        <p:spPr>
          <a:xfrm>
            <a:off x="4211960" y="5373216"/>
            <a:ext cx="1944216" cy="504056"/>
          </a:xfrm>
          <a:prstGeom prst="rect">
            <a:avLst/>
          </a:prstGeom>
          <a:solidFill>
            <a:srgbClr val="7BD7B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zednících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Obdélník 42"/>
          <p:cNvSpPr/>
          <p:nvPr/>
        </p:nvSpPr>
        <p:spPr>
          <a:xfrm>
            <a:off x="3995936" y="4797152"/>
            <a:ext cx="1584176" cy="504056"/>
          </a:xfrm>
          <a:prstGeom prst="rect">
            <a:avLst/>
          </a:prstGeom>
          <a:solidFill>
            <a:srgbClr val="7BD7B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zedníci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Obdélník 43"/>
          <p:cNvSpPr/>
          <p:nvPr/>
        </p:nvSpPr>
        <p:spPr>
          <a:xfrm>
            <a:off x="4283968" y="5949280"/>
            <a:ext cx="1584176" cy="504056"/>
          </a:xfrm>
          <a:prstGeom prst="rect">
            <a:avLst/>
          </a:prstGeom>
          <a:solidFill>
            <a:srgbClr val="7BD7B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zedníky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Obdélník 44"/>
          <p:cNvSpPr/>
          <p:nvPr/>
        </p:nvSpPr>
        <p:spPr>
          <a:xfrm>
            <a:off x="3995936" y="4221088"/>
            <a:ext cx="1584176" cy="504056"/>
          </a:xfrm>
          <a:prstGeom prst="rect">
            <a:avLst/>
          </a:prstGeom>
          <a:solidFill>
            <a:srgbClr val="7BD7B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zedníky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Obdélník 45"/>
          <p:cNvSpPr/>
          <p:nvPr/>
        </p:nvSpPr>
        <p:spPr>
          <a:xfrm>
            <a:off x="4211960" y="3645024"/>
            <a:ext cx="2007840" cy="504056"/>
          </a:xfrm>
          <a:prstGeom prst="rect">
            <a:avLst/>
          </a:prstGeom>
          <a:solidFill>
            <a:srgbClr val="7BD7B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zedníkům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83568" y="2553289"/>
            <a:ext cx="8136904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HOŠNOVÁ, E. a kol. Český jazyk 4 pro základní školy. 1.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vyd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Praha : SPN, 2009. ISBN 978-80-7235-423-8. s. 87 – 94.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STYBLÍK, V. a kol. Český jazyk pro 4. ročník základní školy. 2.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vyd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Praha : SPN, 2004. ISBN 80-7235-262-8. s. 43.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b="1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 galerie obrázků a klipartů Microsoft Office.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FF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Romana Placková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Jazyk a jazyková komunikace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4.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Tvarosloví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Podstatná jména</a:t>
                      </a:r>
                      <a:r>
                        <a:rPr lang="cs-CZ" sz="1600" i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VY_32_INOVACE_37.06.PLA.CJ.4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13. 12. 2013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body" idx="4294967295"/>
          </p:nvPr>
        </p:nvSpPr>
        <p:spPr>
          <a:xfrm>
            <a:off x="0" y="328613"/>
            <a:ext cx="4022725" cy="639762"/>
          </a:xfrm>
        </p:spPr>
        <p:txBody>
          <a:bodyPr>
            <a:normAutofit fontScale="55000" lnSpcReduction="20000"/>
          </a:bodyPr>
          <a:lstStyle/>
          <a:p>
            <a:r>
              <a:rPr lang="cs-CZ" dirty="0" smtClean="0"/>
              <a:t>           </a:t>
            </a:r>
          </a:p>
          <a:p>
            <a:r>
              <a:rPr lang="cs-CZ" dirty="0" smtClean="0"/>
              <a:t>   </a:t>
            </a:r>
            <a:endParaRPr lang="cs-CZ" dirty="0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1331640" y="1340768"/>
            <a:ext cx="7498080" cy="1143000"/>
          </a:xfrm>
        </p:spPr>
        <p:txBody>
          <a:bodyPr>
            <a:noAutofit/>
          </a:bodyPr>
          <a:lstStyle/>
          <a:p>
            <a:r>
              <a:rPr lang="cs-CZ" sz="7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cs-CZ" sz="7200" dirty="0" smtClean="0">
                <a:latin typeface="Arial Rounded MT Bold" pitchFamily="34" charset="0"/>
                <a:cs typeface="Arial" pitchFamily="34" charset="0"/>
              </a:rPr>
              <a:t>PODSTATNÁ</a:t>
            </a:r>
            <a:br>
              <a:rPr lang="cs-CZ" sz="7200" dirty="0" smtClean="0">
                <a:latin typeface="Arial Rounded MT Bold" pitchFamily="34" charset="0"/>
                <a:cs typeface="Arial" pitchFamily="34" charset="0"/>
              </a:rPr>
            </a:br>
            <a:r>
              <a:rPr lang="cs-CZ" sz="7200" dirty="0" smtClean="0">
                <a:latin typeface="Arial Rounded MT Bold" pitchFamily="34" charset="0"/>
                <a:cs typeface="Arial" pitchFamily="34" charset="0"/>
              </a:rPr>
              <a:t>        JMÉNA</a:t>
            </a:r>
            <a:endParaRPr lang="cs-CZ" sz="7200" dirty="0"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1763688" y="3717032"/>
            <a:ext cx="1656184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PÁD</a:t>
            </a:r>
            <a:endParaRPr lang="cs-CZ" sz="4800" dirty="0"/>
          </a:p>
        </p:txBody>
      </p:sp>
      <p:sp>
        <p:nvSpPr>
          <p:cNvPr id="9" name="Zaoblený obdélník 8"/>
          <p:cNvSpPr/>
          <p:nvPr/>
        </p:nvSpPr>
        <p:spPr>
          <a:xfrm>
            <a:off x="3995936" y="3717032"/>
            <a:ext cx="2016224" cy="93610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ČÍSLO</a:t>
            </a:r>
            <a:endParaRPr lang="cs-CZ" sz="4800" dirty="0"/>
          </a:p>
        </p:txBody>
      </p:sp>
      <p:sp>
        <p:nvSpPr>
          <p:cNvPr id="10" name="Zaoblený obdélník 9"/>
          <p:cNvSpPr/>
          <p:nvPr/>
        </p:nvSpPr>
        <p:spPr>
          <a:xfrm>
            <a:off x="6444208" y="3717032"/>
            <a:ext cx="1656184" cy="93610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ROD</a:t>
            </a:r>
            <a:endParaRPr lang="cs-CZ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ČÍSLO PODSTATNÝCH JMEN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340768"/>
            <a:ext cx="7498080" cy="525658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    označuje  </a:t>
            </a:r>
            <a:r>
              <a:rPr lang="cs-CZ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      označuje  </a:t>
            </a:r>
            <a:r>
              <a:rPr lang="cs-CZ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2 a více</a:t>
            </a:r>
          </a:p>
          <a:p>
            <a:pPr>
              <a:buNone/>
            </a:pPr>
            <a:r>
              <a:rPr lang="cs-C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Pomáháme si  zájmeny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                   </a:t>
            </a:r>
          </a:p>
          <a:p>
            <a:pPr>
              <a:buNone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9" descr="C:\Users\PC4\AppData\Local\Microsoft\Windows\Temporary Internet Files\Content.IE5\IRW9LY7S\MC90010926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3573016"/>
            <a:ext cx="813557" cy="864096"/>
          </a:xfrm>
          <a:prstGeom prst="rect">
            <a:avLst/>
          </a:prstGeom>
          <a:noFill/>
        </p:spPr>
      </p:pic>
      <p:sp>
        <p:nvSpPr>
          <p:cNvPr id="7" name="Zaoblený obdélník 6"/>
          <p:cNvSpPr/>
          <p:nvPr/>
        </p:nvSpPr>
        <p:spPr>
          <a:xfrm>
            <a:off x="1979712" y="1412776"/>
            <a:ext cx="2520280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JEDNOTNÉ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5652120" y="1412776"/>
            <a:ext cx="223224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MNOŽNÉ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Elipsa 8"/>
          <p:cNvSpPr/>
          <p:nvPr/>
        </p:nvSpPr>
        <p:spPr>
          <a:xfrm>
            <a:off x="1979712" y="4581128"/>
            <a:ext cx="936104" cy="72008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ta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Elipsa 9"/>
          <p:cNvSpPr/>
          <p:nvPr/>
        </p:nvSpPr>
        <p:spPr>
          <a:xfrm>
            <a:off x="1979712" y="5661248"/>
            <a:ext cx="936104" cy="72008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to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Elipsa 10"/>
          <p:cNvSpPr/>
          <p:nvPr/>
        </p:nvSpPr>
        <p:spPr>
          <a:xfrm>
            <a:off x="1979712" y="3573016"/>
            <a:ext cx="1080120" cy="72008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ten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5652120" y="5661248"/>
            <a:ext cx="936104" cy="72008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ta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5652120" y="4581128"/>
            <a:ext cx="936104" cy="72008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ty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Elipsa 13"/>
          <p:cNvSpPr/>
          <p:nvPr/>
        </p:nvSpPr>
        <p:spPr>
          <a:xfrm>
            <a:off x="5652120" y="3573016"/>
            <a:ext cx="936104" cy="72008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ti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18" descr="C:\Users\PC4\AppData\Local\Microsoft\Windows\Temporary Internet Files\Content.IE5\IRW9LY7S\MC900436899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4581128"/>
            <a:ext cx="864096" cy="864096"/>
          </a:xfrm>
          <a:prstGeom prst="rect">
            <a:avLst/>
          </a:prstGeom>
          <a:noFill/>
        </p:spPr>
      </p:pic>
      <p:pic>
        <p:nvPicPr>
          <p:cNvPr id="17" name="Picture 21" descr="C:\Users\PC4\AppData\Local\Microsoft\Windows\Temporary Internet Files\Content.IE5\H1S92QZ2\MC90019355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4509120"/>
            <a:ext cx="1896365" cy="932257"/>
          </a:xfrm>
          <a:prstGeom prst="rect">
            <a:avLst/>
          </a:prstGeom>
          <a:noFill/>
        </p:spPr>
      </p:pic>
      <p:pic>
        <p:nvPicPr>
          <p:cNvPr id="18" name="Picture 23" descr="C:\Users\PC4\AppData\Local\Microsoft\Windows\Temporary Internet Files\Content.IE5\H1S92QZ2\MC900151229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84368" y="3284984"/>
            <a:ext cx="928647" cy="1239886"/>
          </a:xfrm>
          <a:prstGeom prst="rect">
            <a:avLst/>
          </a:prstGeom>
          <a:noFill/>
        </p:spPr>
      </p:pic>
      <p:pic>
        <p:nvPicPr>
          <p:cNvPr id="19" name="Picture 26" descr="C:\Users\PC4\AppData\Local\Microsoft\Windows\Temporary Internet Files\Content.IE5\BYA4SCU1\MC900151171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48264" y="3429000"/>
            <a:ext cx="1250867" cy="720080"/>
          </a:xfrm>
          <a:prstGeom prst="rect">
            <a:avLst/>
          </a:prstGeom>
          <a:noFill/>
        </p:spPr>
      </p:pic>
      <p:pic>
        <p:nvPicPr>
          <p:cNvPr id="20" name="Picture 13" descr="C:\Users\PC4\AppData\Local\Microsoft\Windows\Temporary Internet Files\Content.IE5\H1S92QZ2\MC900437099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31840" y="5229200"/>
            <a:ext cx="1440160" cy="1440160"/>
          </a:xfrm>
          <a:prstGeom prst="rect">
            <a:avLst/>
          </a:prstGeom>
          <a:noFill/>
        </p:spPr>
      </p:pic>
      <p:pic>
        <p:nvPicPr>
          <p:cNvPr id="21" name="Picture 14" descr="C:\Users\PC4\AppData\Local\Microsoft\Windows\Temporary Internet Files\Content.IE5\IRW9LY7S\MC900437098[1]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92280" y="5373216"/>
            <a:ext cx="1224136" cy="1224136"/>
          </a:xfrm>
          <a:prstGeom prst="rect">
            <a:avLst/>
          </a:prstGeom>
          <a:noFill/>
        </p:spPr>
      </p:pic>
      <p:pic>
        <p:nvPicPr>
          <p:cNvPr id="22" name="Picture 15" descr="C:\Users\PC4\AppData\Local\Microsoft\Windows\Temporary Internet Files\Content.IE5\BYA4SCU1\MC900437100[1]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08304" y="5561856"/>
            <a:ext cx="1296144" cy="12961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aoblený obdélník 10"/>
          <p:cNvSpPr/>
          <p:nvPr/>
        </p:nvSpPr>
        <p:spPr>
          <a:xfrm>
            <a:off x="1763688" y="4293096"/>
            <a:ext cx="2880320" cy="5760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1763688" y="2132856"/>
            <a:ext cx="3024336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ČÍSLO PODSTATNÝCH JMEN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1331640" y="1196752"/>
            <a:ext cx="7602048" cy="566124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Některá podstatná jména mají tvary jen: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v čísle jednotném </a:t>
            </a:r>
          </a:p>
          <a:p>
            <a:pPr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       dříví, uhlí, žactvo, ptactvo</a:t>
            </a:r>
          </a:p>
          <a:p>
            <a:pPr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              ropa           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benzín, hmyz</a:t>
            </a: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v čísle množném 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       narozeniny, dveře, nůžky, Vánoce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C:\Users\PC4\AppData\Local\Microsoft\Windows\Temporary Internet Files\Content.IE5\H1S92QZ2\MC90023954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988840"/>
            <a:ext cx="1008112" cy="815822"/>
          </a:xfrm>
          <a:prstGeom prst="rect">
            <a:avLst/>
          </a:prstGeom>
          <a:noFill/>
        </p:spPr>
      </p:pic>
      <p:pic>
        <p:nvPicPr>
          <p:cNvPr id="1028" name="Picture 4" descr="C:\Users\PC4\AppData\Local\Microsoft\Windows\Temporary Internet Files\Content.IE5\FLMSY49N\MC90034033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95387">
            <a:off x="5276199" y="3888658"/>
            <a:ext cx="1555743" cy="1440160"/>
          </a:xfrm>
          <a:prstGeom prst="rect">
            <a:avLst/>
          </a:prstGeom>
          <a:noFill/>
        </p:spPr>
      </p:pic>
      <p:sp>
        <p:nvSpPr>
          <p:cNvPr id="8" name="Elipsa 7"/>
          <p:cNvSpPr/>
          <p:nvPr/>
        </p:nvSpPr>
        <p:spPr>
          <a:xfrm>
            <a:off x="1475656" y="2780928"/>
            <a:ext cx="936104" cy="72008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to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Elipsa 8"/>
          <p:cNvSpPr/>
          <p:nvPr/>
        </p:nvSpPr>
        <p:spPr>
          <a:xfrm>
            <a:off x="1475656" y="5085184"/>
            <a:ext cx="936104" cy="72008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ty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4283968" y="3356992"/>
            <a:ext cx="1080120" cy="64807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ten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Elipsa 13"/>
          <p:cNvSpPr/>
          <p:nvPr/>
        </p:nvSpPr>
        <p:spPr>
          <a:xfrm>
            <a:off x="2411760" y="3356992"/>
            <a:ext cx="792088" cy="64807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ta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0" grpId="0" animBg="1"/>
      <p:bldP spid="8" grpId="0" animBg="1"/>
      <p:bldP spid="9" grpId="0" animBg="1"/>
      <p:bldP spid="13" grpId="0" animBg="1"/>
      <p:bldP spid="1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aoblený obdélník 11"/>
          <p:cNvSpPr/>
          <p:nvPr/>
        </p:nvSpPr>
        <p:spPr>
          <a:xfrm>
            <a:off x="6732240" y="1340768"/>
            <a:ext cx="2016224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aoblený obdélník 10"/>
          <p:cNvSpPr/>
          <p:nvPr/>
        </p:nvSpPr>
        <p:spPr>
          <a:xfrm>
            <a:off x="4067944" y="1340768"/>
            <a:ext cx="1800200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Zaoblený obdélník 13"/>
          <p:cNvSpPr/>
          <p:nvPr/>
        </p:nvSpPr>
        <p:spPr>
          <a:xfrm>
            <a:off x="1475656" y="1340768"/>
            <a:ext cx="1872208" cy="6480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ROD PODSTATNÝCH JMEN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MUŽSKÝ        ŽENSKÝ         STŘEDNÍ</a:t>
            </a:r>
          </a:p>
          <a:p>
            <a:pPr>
              <a:buNone/>
            </a:pP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Rod podstatných jmen můžeme určit</a:t>
            </a:r>
          </a:p>
          <a:p>
            <a:pPr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         jen u čísla jednotného !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lipsa 4"/>
          <p:cNvSpPr/>
          <p:nvPr/>
        </p:nvSpPr>
        <p:spPr>
          <a:xfrm>
            <a:off x="1979712" y="2132856"/>
            <a:ext cx="1080120" cy="72008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ten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lipsa 5"/>
          <p:cNvSpPr/>
          <p:nvPr/>
        </p:nvSpPr>
        <p:spPr>
          <a:xfrm>
            <a:off x="7164288" y="2132856"/>
            <a:ext cx="1080120" cy="72008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to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lipsa 6"/>
          <p:cNvSpPr/>
          <p:nvPr/>
        </p:nvSpPr>
        <p:spPr>
          <a:xfrm>
            <a:off x="4427984" y="2132856"/>
            <a:ext cx="1080120" cy="72008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ta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8" name="Picture 10" descr="C:\Users\PC4\AppData\Local\Microsoft\Windows\Temporary Internet Files\Content.IE5\S4H86BRK\MC90029401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996952"/>
            <a:ext cx="1070762" cy="1815084"/>
          </a:xfrm>
          <a:prstGeom prst="rect">
            <a:avLst/>
          </a:prstGeom>
          <a:noFill/>
        </p:spPr>
      </p:pic>
      <p:pic>
        <p:nvPicPr>
          <p:cNvPr id="2060" name="Picture 12" descr="C:\Users\PC4\AppData\Local\Microsoft\Windows\Temporary Internet Files\Content.IE5\S4H86BRK\MC90025167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2996952"/>
            <a:ext cx="1065276" cy="1819656"/>
          </a:xfrm>
          <a:prstGeom prst="rect">
            <a:avLst/>
          </a:prstGeom>
          <a:noFill/>
        </p:spPr>
      </p:pic>
      <p:pic>
        <p:nvPicPr>
          <p:cNvPr id="2069" name="Picture 21" descr="C:\Users\PC4\AppData\Local\Microsoft\Windows\Temporary Internet Files\Content.IE5\FLMSY49N\MC90001603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3212976"/>
            <a:ext cx="1296144" cy="1337190"/>
          </a:xfrm>
          <a:prstGeom prst="rect">
            <a:avLst/>
          </a:prstGeom>
          <a:noFill/>
        </p:spPr>
      </p:pic>
      <p:cxnSp>
        <p:nvCxnSpPr>
          <p:cNvPr id="13" name="Přímá spojovací čára 12"/>
          <p:cNvCxnSpPr/>
          <p:nvPr/>
        </p:nvCxnSpPr>
        <p:spPr>
          <a:xfrm>
            <a:off x="3851920" y="6093296"/>
            <a:ext cx="2952328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  <p:bldP spid="14" grpId="0" animBg="1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        Rod podstatných jmen </a:t>
            </a:r>
            <a:br>
              <a:rPr lang="cs-CZ" dirty="0" smtClean="0">
                <a:latin typeface="Arial" pitchFamily="34" charset="0"/>
                <a:cs typeface="Arial" pitchFamily="34" charset="0"/>
              </a:rPr>
            </a:br>
            <a:r>
              <a:rPr lang="cs-CZ" dirty="0" smtClean="0">
                <a:latin typeface="Arial" pitchFamily="34" charset="0"/>
                <a:cs typeface="Arial" pitchFamily="34" charset="0"/>
              </a:rPr>
              <a:t>             čísla množného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1435608" y="3140968"/>
            <a:ext cx="2632336" cy="3384376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nože</a:t>
            </a:r>
          </a:p>
          <a:p>
            <a:pPr>
              <a:lnSpc>
                <a:spcPct val="150000"/>
              </a:lnSpc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     auta</a:t>
            </a:r>
          </a:p>
          <a:p>
            <a:pPr>
              <a:lnSpc>
                <a:spcPct val="150000"/>
              </a:lnSpc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     tašky</a:t>
            </a:r>
            <a:endParaRPr lang="cs-CZ" sz="32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5148064" y="3140968"/>
            <a:ext cx="3785624" cy="3384376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nůž         rod M</a:t>
            </a:r>
          </a:p>
          <a:p>
            <a:pPr>
              <a:lnSpc>
                <a:spcPct val="150000"/>
              </a:lnSpc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auto         rod S</a:t>
            </a:r>
          </a:p>
          <a:p>
            <a:pPr>
              <a:lnSpc>
                <a:spcPct val="150000"/>
              </a:lnSpc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taška        rod Ž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19672" y="1484784"/>
            <a:ext cx="7128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   nejde určit !</a:t>
            </a:r>
          </a:p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Podstatná jména si musíme převést</a:t>
            </a:r>
          </a:p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            do čísla jednotného.</a:t>
            </a:r>
            <a:endParaRPr lang="cs-CZ" sz="3200" dirty="0"/>
          </a:p>
        </p:txBody>
      </p:sp>
      <p:sp>
        <p:nvSpPr>
          <p:cNvPr id="7" name="Elipsa 6"/>
          <p:cNvSpPr/>
          <p:nvPr/>
        </p:nvSpPr>
        <p:spPr>
          <a:xfrm>
            <a:off x="1403648" y="3212976"/>
            <a:ext cx="792088" cy="72008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ty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Elipsa 7"/>
          <p:cNvSpPr/>
          <p:nvPr/>
        </p:nvSpPr>
        <p:spPr>
          <a:xfrm>
            <a:off x="1403648" y="4005064"/>
            <a:ext cx="792088" cy="72008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ta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Elipsa 9"/>
          <p:cNvSpPr/>
          <p:nvPr/>
        </p:nvSpPr>
        <p:spPr>
          <a:xfrm>
            <a:off x="1403648" y="4797152"/>
            <a:ext cx="792088" cy="72008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ty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4211960" y="3212976"/>
            <a:ext cx="1080120" cy="72008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ten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4355976" y="4005064"/>
            <a:ext cx="792088" cy="72008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to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Elipsa 13"/>
          <p:cNvSpPr/>
          <p:nvPr/>
        </p:nvSpPr>
        <p:spPr>
          <a:xfrm>
            <a:off x="4355976" y="4797152"/>
            <a:ext cx="792088" cy="72008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ta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Šipka doprava se zářezem 14"/>
          <p:cNvSpPr/>
          <p:nvPr/>
        </p:nvSpPr>
        <p:spPr>
          <a:xfrm>
            <a:off x="3491880" y="3501008"/>
            <a:ext cx="576064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Šipka doprava se zářezem 15"/>
          <p:cNvSpPr/>
          <p:nvPr/>
        </p:nvSpPr>
        <p:spPr>
          <a:xfrm>
            <a:off x="3491880" y="4293096"/>
            <a:ext cx="576064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Šipka doprava se zářezem 16"/>
          <p:cNvSpPr/>
          <p:nvPr/>
        </p:nvSpPr>
        <p:spPr>
          <a:xfrm>
            <a:off x="3491880" y="5085184"/>
            <a:ext cx="576064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Šipka doprava se zářezem 17"/>
          <p:cNvSpPr/>
          <p:nvPr/>
        </p:nvSpPr>
        <p:spPr>
          <a:xfrm>
            <a:off x="6228184" y="3501008"/>
            <a:ext cx="576064" cy="288032"/>
          </a:xfrm>
          <a:prstGeom prst="notched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Šipka doprava se zářezem 18"/>
          <p:cNvSpPr/>
          <p:nvPr/>
        </p:nvSpPr>
        <p:spPr>
          <a:xfrm>
            <a:off x="6300192" y="4293096"/>
            <a:ext cx="576064" cy="288032"/>
          </a:xfrm>
          <a:prstGeom prst="notched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Šipka doprava se zářezem 19"/>
          <p:cNvSpPr/>
          <p:nvPr/>
        </p:nvSpPr>
        <p:spPr>
          <a:xfrm>
            <a:off x="6444208" y="5085184"/>
            <a:ext cx="576064" cy="288032"/>
          </a:xfrm>
          <a:prstGeom prst="notched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2" name="Přímá spojovací čára 21"/>
          <p:cNvCxnSpPr/>
          <p:nvPr/>
        </p:nvCxnSpPr>
        <p:spPr>
          <a:xfrm>
            <a:off x="3275856" y="1412776"/>
            <a:ext cx="345638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7" name="Picture 5" descr="C:\Users\PC4\AppData\Local\Microsoft\Windows\Temporary Internet Files\Content.IE5\FLMSY49N\MC90043440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908720"/>
            <a:ext cx="720080" cy="1008783"/>
          </a:xfrm>
          <a:prstGeom prst="rect">
            <a:avLst/>
          </a:prstGeom>
          <a:noFill/>
        </p:spPr>
      </p:pic>
      <p:cxnSp>
        <p:nvCxnSpPr>
          <p:cNvPr id="28" name="Přímá spojovací čára 27"/>
          <p:cNvCxnSpPr/>
          <p:nvPr/>
        </p:nvCxnSpPr>
        <p:spPr>
          <a:xfrm>
            <a:off x="3851920" y="2996952"/>
            <a:ext cx="295232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aoblený obdélník 8"/>
          <p:cNvSpPr/>
          <p:nvPr/>
        </p:nvSpPr>
        <p:spPr>
          <a:xfrm>
            <a:off x="7236296" y="5301208"/>
            <a:ext cx="1080120" cy="6480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5436096" y="5301208"/>
            <a:ext cx="1296144" cy="6480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aoblený obdélník 10"/>
          <p:cNvSpPr/>
          <p:nvPr/>
        </p:nvSpPr>
        <p:spPr>
          <a:xfrm>
            <a:off x="3707904" y="5301208"/>
            <a:ext cx="1296144" cy="6480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Zaoblený obdélník 13"/>
          <p:cNvSpPr/>
          <p:nvPr/>
        </p:nvSpPr>
        <p:spPr>
          <a:xfrm>
            <a:off x="1259632" y="5301208"/>
            <a:ext cx="2088232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Zaoblený obdélník 21"/>
          <p:cNvSpPr/>
          <p:nvPr/>
        </p:nvSpPr>
        <p:spPr>
          <a:xfrm>
            <a:off x="7343800" y="4437112"/>
            <a:ext cx="1188640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Zaoblený obdélník 15"/>
          <p:cNvSpPr/>
          <p:nvPr/>
        </p:nvSpPr>
        <p:spPr>
          <a:xfrm>
            <a:off x="5508104" y="4437112"/>
            <a:ext cx="1512168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Zaoblený obdélník 25"/>
          <p:cNvSpPr/>
          <p:nvPr/>
        </p:nvSpPr>
        <p:spPr>
          <a:xfrm>
            <a:off x="2771800" y="4437112"/>
            <a:ext cx="2448272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Zaoblený obdélník 14"/>
          <p:cNvSpPr/>
          <p:nvPr/>
        </p:nvSpPr>
        <p:spPr>
          <a:xfrm>
            <a:off x="1259632" y="4437112"/>
            <a:ext cx="1368152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Zaoblený obdélník 22"/>
          <p:cNvSpPr/>
          <p:nvPr/>
        </p:nvSpPr>
        <p:spPr>
          <a:xfrm>
            <a:off x="6156176" y="3573016"/>
            <a:ext cx="2232248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Zaoblený obdélník 11"/>
          <p:cNvSpPr/>
          <p:nvPr/>
        </p:nvSpPr>
        <p:spPr>
          <a:xfrm>
            <a:off x="4427984" y="3501008"/>
            <a:ext cx="1296144" cy="6480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Zaoblený obdélník 20"/>
          <p:cNvSpPr/>
          <p:nvPr/>
        </p:nvSpPr>
        <p:spPr>
          <a:xfrm>
            <a:off x="2915816" y="3501008"/>
            <a:ext cx="1152128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Zaoblený obdélník 16"/>
          <p:cNvSpPr/>
          <p:nvPr/>
        </p:nvSpPr>
        <p:spPr>
          <a:xfrm>
            <a:off x="1259632" y="3501008"/>
            <a:ext cx="1440160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Zaoblený obdélník 4"/>
          <p:cNvSpPr/>
          <p:nvPr/>
        </p:nvSpPr>
        <p:spPr>
          <a:xfrm>
            <a:off x="1259632" y="2636912"/>
            <a:ext cx="1440160" cy="6480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aoblený obdélník 12"/>
          <p:cNvSpPr/>
          <p:nvPr/>
        </p:nvSpPr>
        <p:spPr>
          <a:xfrm>
            <a:off x="3059832" y="2636912"/>
            <a:ext cx="1728192" cy="6480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Zaoblený obdélník 18"/>
          <p:cNvSpPr/>
          <p:nvPr/>
        </p:nvSpPr>
        <p:spPr>
          <a:xfrm>
            <a:off x="5076056" y="2636912"/>
            <a:ext cx="1800200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Zaoblený obdélník 23"/>
          <p:cNvSpPr/>
          <p:nvPr/>
        </p:nvSpPr>
        <p:spPr>
          <a:xfrm>
            <a:off x="7092280" y="2636912"/>
            <a:ext cx="1440160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Zaoblený obdélník 19"/>
          <p:cNvSpPr/>
          <p:nvPr/>
        </p:nvSpPr>
        <p:spPr>
          <a:xfrm>
            <a:off x="6588224" y="1700808"/>
            <a:ext cx="1728192" cy="6480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aoblený obdélník 5"/>
          <p:cNvSpPr/>
          <p:nvPr/>
        </p:nvSpPr>
        <p:spPr>
          <a:xfrm>
            <a:off x="4788024" y="1700808"/>
            <a:ext cx="1368152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Zaoblený obdélník 17"/>
          <p:cNvSpPr/>
          <p:nvPr/>
        </p:nvSpPr>
        <p:spPr>
          <a:xfrm>
            <a:off x="2987824" y="1700808"/>
            <a:ext cx="1512168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Zaoblený obdélník 24"/>
          <p:cNvSpPr/>
          <p:nvPr/>
        </p:nvSpPr>
        <p:spPr>
          <a:xfrm>
            <a:off x="1259632" y="1700808"/>
            <a:ext cx="1368152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 smtClean="0">
                <a:latin typeface="Arial" pitchFamily="34" charset="0"/>
                <a:cs typeface="Arial" pitchFamily="34" charset="0"/>
              </a:rPr>
              <a:t>      Roztřiď podstatná jména </a:t>
            </a:r>
            <a:br>
              <a:rPr lang="cs-CZ" sz="4400" dirty="0" smtClean="0">
                <a:latin typeface="Arial" pitchFamily="34" charset="0"/>
                <a:cs typeface="Arial" pitchFamily="34" charset="0"/>
              </a:rPr>
            </a:br>
            <a:r>
              <a:rPr lang="cs-CZ" sz="4400" dirty="0" smtClean="0">
                <a:latin typeface="Arial" pitchFamily="34" charset="0"/>
                <a:cs typeface="Arial" pitchFamily="34" charset="0"/>
              </a:rPr>
              <a:t>          podle rodu M, Ž, S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1187624" y="1556792"/>
            <a:ext cx="7746064" cy="5112568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světla     kočky     židle      počítač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papíry    květináč   aktovky    pero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houby    děti      sešit      umyvadla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křída    ukazovátko    tabule    okna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učebnice     obaly     učitel      žáci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4" grpId="0" animBg="1"/>
      <p:bldP spid="22" grpId="0" animBg="1"/>
      <p:bldP spid="16" grpId="0" animBg="1"/>
      <p:bldP spid="26" grpId="0" animBg="1"/>
      <p:bldP spid="15" grpId="0" animBg="1"/>
      <p:bldP spid="23" grpId="0" animBg="1"/>
      <p:bldP spid="12" grpId="0" animBg="1"/>
      <p:bldP spid="21" grpId="0" animBg="1"/>
      <p:bldP spid="17" grpId="0" animBg="1"/>
      <p:bldP spid="5" grpId="0" animBg="1"/>
      <p:bldP spid="13" grpId="0" animBg="1"/>
      <p:bldP spid="19" grpId="0" animBg="1"/>
      <p:bldP spid="24" grpId="0" animBg="1"/>
      <p:bldP spid="20" grpId="0" animBg="1"/>
      <p:bldP spid="6" grpId="0" animBg="1"/>
      <p:bldP spid="18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PÁDY PODSTATNÝCH JMEN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1259632" y="1844824"/>
            <a:ext cx="1800200" cy="48245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1. pád</a:t>
            </a:r>
          </a:p>
          <a:p>
            <a:pPr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2. pád</a:t>
            </a:r>
          </a:p>
          <a:p>
            <a:pPr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3. pád</a:t>
            </a:r>
          </a:p>
          <a:p>
            <a:pPr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4. pád </a:t>
            </a:r>
          </a:p>
          <a:p>
            <a:pPr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5. pád</a:t>
            </a:r>
          </a:p>
          <a:p>
            <a:pPr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6. pád</a:t>
            </a:r>
          </a:p>
          <a:p>
            <a:pPr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7. pád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3275856" y="1844824"/>
            <a:ext cx="5544616" cy="48245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  KDO ?           CO ?</a:t>
            </a:r>
          </a:p>
          <a:p>
            <a:pPr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cs-CZ" sz="3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KOHO</a:t>
            </a:r>
            <a:r>
              <a:rPr lang="cs-CZ" sz="3600" dirty="0" smtClean="0">
                <a:latin typeface="Arial" pitchFamily="34" charset="0"/>
                <a:cs typeface="Arial" pitchFamily="34" charset="0"/>
              </a:rPr>
              <a:t> ?        </a:t>
            </a:r>
            <a:r>
              <a:rPr lang="cs-CZ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ČEHO</a:t>
            </a:r>
            <a:r>
              <a:rPr lang="cs-CZ" sz="3600" dirty="0" smtClean="0">
                <a:latin typeface="Arial" pitchFamily="34" charset="0"/>
                <a:cs typeface="Arial" pitchFamily="34" charset="0"/>
              </a:rPr>
              <a:t> ?</a:t>
            </a:r>
          </a:p>
          <a:p>
            <a:pPr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  KOM</a:t>
            </a:r>
            <a:r>
              <a:rPr lang="cs-CZ" sz="3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cs-CZ" sz="3600" dirty="0" smtClean="0">
                <a:latin typeface="Arial" pitchFamily="34" charset="0"/>
                <a:cs typeface="Arial" pitchFamily="34" charset="0"/>
              </a:rPr>
              <a:t> ?        ČEM</a:t>
            </a:r>
            <a:r>
              <a:rPr lang="cs-CZ" sz="3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cs-CZ" sz="3600" dirty="0" smtClean="0">
                <a:latin typeface="Arial" pitchFamily="34" charset="0"/>
                <a:cs typeface="Arial" pitchFamily="34" charset="0"/>
              </a:rPr>
              <a:t> ?</a:t>
            </a:r>
          </a:p>
          <a:p>
            <a:pPr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cs-CZ" sz="3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KOHO</a:t>
            </a:r>
            <a:r>
              <a:rPr lang="cs-CZ" sz="3600" dirty="0" smtClean="0">
                <a:latin typeface="Arial" pitchFamily="34" charset="0"/>
                <a:cs typeface="Arial" pitchFamily="34" charset="0"/>
              </a:rPr>
              <a:t> ?        </a:t>
            </a:r>
            <a:r>
              <a:rPr lang="cs-CZ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cs-CZ" sz="3600" dirty="0" smtClean="0">
                <a:latin typeface="Arial" pitchFamily="34" charset="0"/>
                <a:cs typeface="Arial" pitchFamily="34" charset="0"/>
              </a:rPr>
              <a:t> ?</a:t>
            </a:r>
          </a:p>
          <a:p>
            <a:pPr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  oslovujeme, voláme</a:t>
            </a:r>
          </a:p>
          <a:p>
            <a:pPr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  KOM ?           ČEM ?</a:t>
            </a:r>
          </a:p>
          <a:p>
            <a:pPr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  KÝM ?            ČÍM ?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C:\Users\PC4\AppData\Local\Microsoft\Windows\Temporary Internet Files\Content.IE5\S4H86BRK\MC90039669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1268760"/>
            <a:ext cx="1090295" cy="1728192"/>
          </a:xfrm>
          <a:prstGeom prst="rect">
            <a:avLst/>
          </a:prstGeom>
          <a:noFill/>
        </p:spPr>
      </p:pic>
      <p:pic>
        <p:nvPicPr>
          <p:cNvPr id="1036" name="Picture 12" descr="C:\Users\PC4\AppData\Local\Microsoft\Windows\Temporary Internet Files\Content.IE5\TZN0DDWF\MC90032043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700808"/>
            <a:ext cx="823920" cy="792088"/>
          </a:xfrm>
          <a:prstGeom prst="rect">
            <a:avLst/>
          </a:prstGeom>
          <a:noFill/>
        </p:spPr>
      </p:pic>
      <p:sp>
        <p:nvSpPr>
          <p:cNvPr id="24" name="Zaoblený obdélník 23"/>
          <p:cNvSpPr/>
          <p:nvPr/>
        </p:nvSpPr>
        <p:spPr>
          <a:xfrm>
            <a:off x="2987824" y="2492896"/>
            <a:ext cx="93610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bez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Zaoblený obdélník 24"/>
          <p:cNvSpPr/>
          <p:nvPr/>
        </p:nvSpPr>
        <p:spPr>
          <a:xfrm>
            <a:off x="3203848" y="5013176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o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Zaoblený obdélník 25"/>
          <p:cNvSpPr/>
          <p:nvPr/>
        </p:nvSpPr>
        <p:spPr>
          <a:xfrm>
            <a:off x="3059832" y="3140968"/>
            <a:ext cx="72008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ke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Zaoblený obdélník 26"/>
          <p:cNvSpPr/>
          <p:nvPr/>
        </p:nvSpPr>
        <p:spPr>
          <a:xfrm>
            <a:off x="3203848" y="5661248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s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Zaoblený obdélník 27"/>
          <p:cNvSpPr/>
          <p:nvPr/>
        </p:nvSpPr>
        <p:spPr>
          <a:xfrm>
            <a:off x="6228184" y="3140968"/>
            <a:ext cx="5040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k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Zaoblený obdélník 28"/>
          <p:cNvSpPr/>
          <p:nvPr/>
        </p:nvSpPr>
        <p:spPr>
          <a:xfrm>
            <a:off x="2771800" y="3789040"/>
            <a:ext cx="1215752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vidím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3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2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2" dur="2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9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412</TotalTime>
  <Words>518</Words>
  <Application>Microsoft Office PowerPoint</Application>
  <PresentationFormat>Předvádění na obrazovce (4:3)</PresentationFormat>
  <Paragraphs>201</Paragraphs>
  <Slides>12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Slunovrat</vt:lpstr>
      <vt:lpstr>Snímek 1</vt:lpstr>
      <vt:lpstr>Snímek 2</vt:lpstr>
      <vt:lpstr>   PODSTATNÁ         JMÉNA</vt:lpstr>
      <vt:lpstr> ČÍSLO PODSTATNÝCH JMEN</vt:lpstr>
      <vt:lpstr> ČÍSLO PODSTATNÝCH JMEN</vt:lpstr>
      <vt:lpstr>  ROD PODSTATNÝCH JMEN</vt:lpstr>
      <vt:lpstr>        Rod podstatných jmen               čísla množného</vt:lpstr>
      <vt:lpstr>      Roztřiď podstatná jména            podle rodu M, Ž, S</vt:lpstr>
      <vt:lpstr> PÁDY PODSTATNÝCH JMEN</vt:lpstr>
      <vt:lpstr>        Skloňuj  podstatná jména               ve všech pádech</vt:lpstr>
      <vt:lpstr>        Skloňuj  podstatná jména                 ve všech pádech </vt:lpstr>
      <vt:lpstr>Snímek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PODSTATNÁ        JMÉNA</dc:title>
  <dc:creator>PC4</dc:creator>
  <cp:lastModifiedBy>PC4</cp:lastModifiedBy>
  <cp:revision>83</cp:revision>
  <dcterms:created xsi:type="dcterms:W3CDTF">2013-10-06T11:27:12Z</dcterms:created>
  <dcterms:modified xsi:type="dcterms:W3CDTF">2014-01-29T15:48:12Z</dcterms:modified>
</cp:coreProperties>
</file>