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74" r:id="rId2"/>
    <p:sldId id="275" r:id="rId3"/>
    <p:sldId id="257" r:id="rId4"/>
    <p:sldId id="271" r:id="rId5"/>
    <p:sldId id="256" r:id="rId6"/>
    <p:sldId id="262" r:id="rId7"/>
    <p:sldId id="258" r:id="rId8"/>
    <p:sldId id="265" r:id="rId9"/>
    <p:sldId id="272" r:id="rId10"/>
    <p:sldId id="268" r:id="rId11"/>
    <p:sldId id="273" r:id="rId12"/>
    <p:sldId id="278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8" autoAdjust="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6DA94-5BF2-42E7-959D-5240148E4BA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826BE-89F0-492A-9D98-0D3AEC5B62D5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D826BE-89F0-492A-9D98-0D3AEC5B62D5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7A7E18B-49D0-4BA2-9E72-329DF226D83D}" type="datetimeFigureOut">
              <a:rPr lang="cs-CZ" smtClean="0"/>
              <a:pPr/>
              <a:t>21.1.2014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F01EFEF-522D-41C0-8A22-3485679C2F2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gif"/><Relationship Id="rId3" Type="http://schemas.openxmlformats.org/officeDocument/2006/relationships/image" Target="../media/image16.gif"/><Relationship Id="rId7" Type="http://schemas.openxmlformats.org/officeDocument/2006/relationships/image" Target="../media/image20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gif"/><Relationship Id="rId11" Type="http://schemas.openxmlformats.org/officeDocument/2006/relationships/image" Target="../media/image24.gif"/><Relationship Id="rId5" Type="http://schemas.openxmlformats.org/officeDocument/2006/relationships/image" Target="../media/image18.gif"/><Relationship Id="rId10" Type="http://schemas.openxmlformats.org/officeDocument/2006/relationships/image" Target="../media/image23.gif"/><Relationship Id="rId4" Type="http://schemas.openxmlformats.org/officeDocument/2006/relationships/image" Target="../media/image17.gif"/><Relationship Id="rId9" Type="http://schemas.openxmlformats.org/officeDocument/2006/relationships/image" Target="../media/image22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525658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uvozují věty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je pěkné počasí.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by byly zase prázdniny.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je tady zima.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tak už byly Vánoce.</a:t>
            </a:r>
            <a:endParaRPr lang="cs-CZ" sz="3600" dirty="0">
              <a:solidFill>
                <a:schemeClr val="tx1"/>
              </a:solidFill>
            </a:endParaRPr>
          </a:p>
        </p:txBody>
      </p:sp>
      <p:sp>
        <p:nvSpPr>
          <p:cNvPr id="8" name="Nadpis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ctr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                            </a:t>
            </a:r>
            <a:r>
              <a:rPr kumimoji="0" lang="cs-CZ" sz="6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uLnTx/>
                <a:uFillTx/>
                <a:latin typeface="+mn-lt"/>
                <a:ea typeface="+mn-ea"/>
                <a:cs typeface="+mn-cs"/>
              </a:rPr>
              <a:t>ČÁSTICE</a:t>
            </a:r>
            <a:endParaRPr kumimoji="0" lang="cs-CZ" sz="6000" b="0" i="0" u="none" strike="noStrike" kern="1200" cap="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Šipka doprava se zářezem 8"/>
          <p:cNvSpPr/>
          <p:nvPr/>
        </p:nvSpPr>
        <p:spPr>
          <a:xfrm>
            <a:off x="539552" y="1772816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Zkosené hrany 4"/>
          <p:cNvSpPr/>
          <p:nvPr/>
        </p:nvSpPr>
        <p:spPr>
          <a:xfrm>
            <a:off x="539552" y="2492896"/>
            <a:ext cx="864096" cy="720080"/>
          </a:xfrm>
          <a:prstGeom prst="bevel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Ať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kosené hrany 6"/>
          <p:cNvSpPr/>
          <p:nvPr/>
        </p:nvSpPr>
        <p:spPr>
          <a:xfrm>
            <a:off x="539552" y="5301208"/>
            <a:ext cx="1728192" cy="720080"/>
          </a:xfrm>
          <a:prstGeom prst="bevel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Kdyby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kosené hrany 9"/>
          <p:cNvSpPr/>
          <p:nvPr/>
        </p:nvSpPr>
        <p:spPr>
          <a:xfrm>
            <a:off x="539552" y="4365104"/>
            <a:ext cx="1728192" cy="720080"/>
          </a:xfrm>
          <a:prstGeom prst="bevel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Nechť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Zkosené hrany 10"/>
          <p:cNvSpPr/>
          <p:nvPr/>
        </p:nvSpPr>
        <p:spPr>
          <a:xfrm>
            <a:off x="539552" y="3429000"/>
            <a:ext cx="1296144" cy="720080"/>
          </a:xfrm>
          <a:prstGeom prst="bevel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Kéž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3" name="Picture 5" descr="C:\Users\PC4\AppData\Local\Microsoft\Windows\Temporary Internet Files\Content.IE5\BYA4SCU1\MC90038935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1556792"/>
            <a:ext cx="929945" cy="916229"/>
          </a:xfrm>
          <a:prstGeom prst="rect">
            <a:avLst/>
          </a:prstGeom>
          <a:noFill/>
        </p:spPr>
      </p:pic>
      <p:pic>
        <p:nvPicPr>
          <p:cNvPr id="2060" name="Picture 12" descr="C:\Users\PC4\AppData\Local\Microsoft\Windows\Temporary Internet Files\Content.IE5\BYA4SCU1\MC90029573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1628800"/>
            <a:ext cx="2652445" cy="1440160"/>
          </a:xfrm>
          <a:prstGeom prst="rect">
            <a:avLst/>
          </a:prstGeom>
          <a:noFill/>
        </p:spPr>
      </p:pic>
      <p:pic>
        <p:nvPicPr>
          <p:cNvPr id="2064" name="Picture 16" descr="C:\Users\PC4\AppData\Local\Microsoft\Windows\Temporary Internet Files\Content.IE5\Z2WETRW2\MC90033589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280" y="3717032"/>
            <a:ext cx="1447296" cy="2053883"/>
          </a:xfrm>
          <a:prstGeom prst="rect">
            <a:avLst/>
          </a:prstGeom>
          <a:noFill/>
        </p:spPr>
      </p:pic>
      <p:pic>
        <p:nvPicPr>
          <p:cNvPr id="2066" name="Picture 18" descr="C:\Users\PC4\AppData\Local\Microsoft\Windows\Temporary Internet Files\Content.IE5\H1S92QZ2\MC900398615[2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5373216"/>
            <a:ext cx="1080120" cy="10153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251520" y="1556792"/>
            <a:ext cx="8892480" cy="53012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vyjadřují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city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nálady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výzvy</a:t>
            </a:r>
          </a:p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</a:t>
            </a:r>
          </a:p>
          <a:p>
            <a:pPr>
              <a:buNone/>
            </a:pPr>
            <a:endParaRPr lang="cs-CZ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</a:t>
            </a:r>
          </a:p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označují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hlasy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zvuky</a:t>
            </a:r>
          </a:p>
          <a:p>
            <a:pPr>
              <a:buNone/>
            </a:pPr>
            <a:endParaRPr lang="cs-CZ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Nadpis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ctr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                      </a:t>
            </a:r>
            <a:r>
              <a:rPr kumimoji="0" lang="cs-CZ" sz="6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uLnTx/>
                <a:uFillTx/>
                <a:latin typeface="+mn-lt"/>
                <a:ea typeface="+mn-ea"/>
                <a:cs typeface="+mn-cs"/>
              </a:rPr>
              <a:t>CITOSLOVCE</a:t>
            </a:r>
            <a:endParaRPr kumimoji="0" lang="cs-CZ" sz="6000" b="0" i="0" u="none" strike="noStrike" kern="1200" cap="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Šipka doprava se zářezem 8"/>
          <p:cNvSpPr/>
          <p:nvPr/>
        </p:nvSpPr>
        <p:spPr>
          <a:xfrm>
            <a:off x="395536" y="1772816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7" name="Picture 3" descr="C:\Users\PC4\AppData\Local\Microsoft\Windows\Temporary Internet Files\Content.IE5\Z2WETRW2\MM900185571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869160"/>
            <a:ext cx="1284774" cy="1080120"/>
          </a:xfrm>
          <a:prstGeom prst="rect">
            <a:avLst/>
          </a:prstGeom>
          <a:noFill/>
        </p:spPr>
      </p:pic>
      <p:pic>
        <p:nvPicPr>
          <p:cNvPr id="1030" name="Picture 6" descr="C:\Users\PC4\AppData\Local\Microsoft\Windows\Temporary Internet Files\Content.IE5\BYA4SCU1\MM900283559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276872"/>
            <a:ext cx="1008112" cy="1324947"/>
          </a:xfrm>
          <a:prstGeom prst="rect">
            <a:avLst/>
          </a:prstGeom>
          <a:noFill/>
        </p:spPr>
      </p:pic>
      <p:pic>
        <p:nvPicPr>
          <p:cNvPr id="1032" name="Picture 8" descr="C:\Users\PC4\AppData\Local\Microsoft\Windows\Temporary Internet Files\Content.IE5\IRW9LY7S\MM900283654[1]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9632" y="2204864"/>
            <a:ext cx="996111" cy="1080120"/>
          </a:xfrm>
          <a:prstGeom prst="rect">
            <a:avLst/>
          </a:prstGeom>
          <a:noFill/>
        </p:spPr>
      </p:pic>
      <p:pic>
        <p:nvPicPr>
          <p:cNvPr id="1034" name="Picture 10" descr="C:\Users\PC4\AppData\Local\Microsoft\Windows\Temporary Internet Files\Content.IE5\Z2WETRW2\MM900236492[1]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32240" y="2132856"/>
            <a:ext cx="1219200" cy="1428750"/>
          </a:xfrm>
          <a:prstGeom prst="rect">
            <a:avLst/>
          </a:prstGeom>
          <a:noFill/>
        </p:spPr>
      </p:pic>
      <p:sp>
        <p:nvSpPr>
          <p:cNvPr id="22" name="Šipka doprava se zářezem 21"/>
          <p:cNvSpPr/>
          <p:nvPr/>
        </p:nvSpPr>
        <p:spPr>
          <a:xfrm>
            <a:off x="395536" y="4437112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6" name="Picture 2" descr="C:\Users\PC4\AppData\Local\Microsoft\Windows\Temporary Internet Files\Content.IE5\Z2WETRW2\MM900283640[1]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452320" y="5085184"/>
            <a:ext cx="952500" cy="914400"/>
          </a:xfrm>
          <a:prstGeom prst="rect">
            <a:avLst/>
          </a:prstGeom>
          <a:noFill/>
        </p:spPr>
      </p:pic>
      <p:pic>
        <p:nvPicPr>
          <p:cNvPr id="1031" name="Picture 7" descr="C:\Users\PC4\AppData\Local\Microsoft\Windows\Temporary Internet Files\Content.IE5\BYA4SCU1\MM900336411[1].gif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884368" y="2492896"/>
            <a:ext cx="1028700" cy="1028700"/>
          </a:xfrm>
          <a:prstGeom prst="rect">
            <a:avLst/>
          </a:prstGeom>
          <a:noFill/>
        </p:spPr>
      </p:pic>
      <p:pic>
        <p:nvPicPr>
          <p:cNvPr id="1036" name="Picture 12" descr="C:\Users\PC4\AppData\Local\Microsoft\Windows\Temporary Internet Files\Content.IE5\IRW9LY7S\MM900040898[1].gif"/>
          <p:cNvPicPr>
            <a:picLocks noChangeAspect="1" noChangeArrowheads="1" noCrop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20072" y="2276872"/>
            <a:ext cx="1584176" cy="945254"/>
          </a:xfrm>
          <a:prstGeom prst="rect">
            <a:avLst/>
          </a:prstGeom>
          <a:noFill/>
        </p:spPr>
      </p:pic>
      <p:pic>
        <p:nvPicPr>
          <p:cNvPr id="1040" name="Picture 16" descr="C:\Users\PC4\AppData\Local\Microsoft\Windows\Temporary Internet Files\Content.IE5\IRW9LY7S\MM900336978[1].gif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355976" y="5229200"/>
            <a:ext cx="720080" cy="720080"/>
          </a:xfrm>
          <a:prstGeom prst="rect">
            <a:avLst/>
          </a:prstGeom>
          <a:noFill/>
        </p:spPr>
      </p:pic>
      <p:sp>
        <p:nvSpPr>
          <p:cNvPr id="51" name="Obdélník se zakulaceným rohem na stejné straně 50"/>
          <p:cNvSpPr/>
          <p:nvPr/>
        </p:nvSpPr>
        <p:spPr>
          <a:xfrm>
            <a:off x="323528" y="2420888"/>
            <a:ext cx="720080" cy="432048"/>
          </a:xfrm>
          <a:prstGeom prst="round2Same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au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Obdélník se zakulaceným rohem na stejné straně 51"/>
          <p:cNvSpPr/>
          <p:nvPr/>
        </p:nvSpPr>
        <p:spPr>
          <a:xfrm>
            <a:off x="251520" y="3068960"/>
            <a:ext cx="936104" cy="432048"/>
          </a:xfrm>
          <a:prstGeom prst="round2Same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ach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Obdélník se zakulaceným rohem na stejné straně 52"/>
          <p:cNvSpPr/>
          <p:nvPr/>
        </p:nvSpPr>
        <p:spPr>
          <a:xfrm>
            <a:off x="1331640" y="3429000"/>
            <a:ext cx="1224136" cy="432048"/>
          </a:xfrm>
          <a:prstGeom prst="round2Same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ouvej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Obdélník se zakulaceným rohem na stejné straně 53"/>
          <p:cNvSpPr/>
          <p:nvPr/>
        </p:nvSpPr>
        <p:spPr>
          <a:xfrm>
            <a:off x="2987824" y="2420888"/>
            <a:ext cx="648072" cy="432048"/>
          </a:xfrm>
          <a:prstGeom prst="round2Same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jú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Obdélník se zakulaceným rohem na stejné straně 55"/>
          <p:cNvSpPr/>
          <p:nvPr/>
        </p:nvSpPr>
        <p:spPr>
          <a:xfrm>
            <a:off x="2843808" y="3068960"/>
            <a:ext cx="936104" cy="432048"/>
          </a:xfrm>
          <a:prstGeom prst="round2Same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jupí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Obdélník se zakulaceným rohem na stejné straně 56"/>
          <p:cNvSpPr/>
          <p:nvPr/>
        </p:nvSpPr>
        <p:spPr>
          <a:xfrm>
            <a:off x="3779912" y="3573016"/>
            <a:ext cx="1071736" cy="432048"/>
          </a:xfrm>
          <a:prstGeom prst="round2Same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hurá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Obdélník se zakulaceným rohem na stejné straně 57"/>
          <p:cNvSpPr/>
          <p:nvPr/>
        </p:nvSpPr>
        <p:spPr>
          <a:xfrm>
            <a:off x="5292080" y="3356992"/>
            <a:ext cx="1368152" cy="432048"/>
          </a:xfrm>
          <a:prstGeom prst="round2Same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mňam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Obdélník se zakulaceným rohem na stejné straně 58"/>
          <p:cNvSpPr/>
          <p:nvPr/>
        </p:nvSpPr>
        <p:spPr>
          <a:xfrm>
            <a:off x="8028384" y="3645024"/>
            <a:ext cx="919336" cy="432048"/>
          </a:xfrm>
          <a:prstGeom prst="round2Same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kop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Obdélník se zakulaceným rohem na stejné straně 59"/>
          <p:cNvSpPr/>
          <p:nvPr/>
        </p:nvSpPr>
        <p:spPr>
          <a:xfrm>
            <a:off x="6876256" y="6137920"/>
            <a:ext cx="1080120" cy="432048"/>
          </a:xfrm>
          <a:prstGeom prst="round2Same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bum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Obdélník se zakulaceným rohem na stejné straně 60"/>
          <p:cNvSpPr/>
          <p:nvPr/>
        </p:nvSpPr>
        <p:spPr>
          <a:xfrm>
            <a:off x="8028384" y="6137920"/>
            <a:ext cx="936104" cy="432048"/>
          </a:xfrm>
          <a:prstGeom prst="round2Same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bác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Obdélník se zakulaceným rohem na stejné straně 61"/>
          <p:cNvSpPr/>
          <p:nvPr/>
        </p:nvSpPr>
        <p:spPr>
          <a:xfrm>
            <a:off x="323528" y="6065912"/>
            <a:ext cx="720080" cy="432048"/>
          </a:xfrm>
          <a:prstGeom prst="round2Same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vrr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Obdélník se zakulaceným rohem na stejné straně 62"/>
          <p:cNvSpPr/>
          <p:nvPr/>
        </p:nvSpPr>
        <p:spPr>
          <a:xfrm>
            <a:off x="1187624" y="5877272"/>
            <a:ext cx="792088" cy="432048"/>
          </a:xfrm>
          <a:prstGeom prst="round2Same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haf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Obdélník se zakulaceným rohem na stejné straně 63"/>
          <p:cNvSpPr/>
          <p:nvPr/>
        </p:nvSpPr>
        <p:spPr>
          <a:xfrm>
            <a:off x="6876256" y="3645024"/>
            <a:ext cx="919336" cy="432048"/>
          </a:xfrm>
          <a:prstGeom prst="round2Same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hop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Obdélník se zakulaceným rohem na stejné straně 64"/>
          <p:cNvSpPr/>
          <p:nvPr/>
        </p:nvSpPr>
        <p:spPr>
          <a:xfrm>
            <a:off x="4716016" y="6065912"/>
            <a:ext cx="1008112" cy="432048"/>
          </a:xfrm>
          <a:prstGeom prst="round2Same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cink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Obdélník se zakulaceným rohem na stejné straně 65"/>
          <p:cNvSpPr/>
          <p:nvPr/>
        </p:nvSpPr>
        <p:spPr>
          <a:xfrm>
            <a:off x="5868144" y="5157192"/>
            <a:ext cx="864096" cy="432048"/>
          </a:xfrm>
          <a:prstGeom prst="round2Same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crrr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Obdélník se zakulaceným rohem na stejné straně 66"/>
          <p:cNvSpPr/>
          <p:nvPr/>
        </p:nvSpPr>
        <p:spPr>
          <a:xfrm>
            <a:off x="3707904" y="6065912"/>
            <a:ext cx="927720" cy="432048"/>
          </a:xfrm>
          <a:prstGeom prst="round2Same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bim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56" name="Picture 32" descr="C:\Users\PC4\AppData\Local\Microsoft\Windows\Temporary Internet Files\Content.IE5\H1S92QZ2\MM900283583[1].gif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 rot="21233837">
            <a:off x="5914018" y="5700787"/>
            <a:ext cx="792088" cy="905243"/>
          </a:xfrm>
          <a:prstGeom prst="rect">
            <a:avLst/>
          </a:prstGeom>
          <a:noFill/>
        </p:spPr>
      </p:pic>
      <p:pic>
        <p:nvPicPr>
          <p:cNvPr id="1060" name="Picture 36" descr="C:\Users\PC4\AppData\Local\Microsoft\Windows\Temporary Internet Files\Content.IE5\Z2WETRW2\MM900354479[1].gif"/>
          <p:cNvPicPr>
            <a:picLocks noChangeAspect="1" noChangeArrowheads="1" noCrop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483768" y="5229200"/>
            <a:ext cx="803837" cy="648072"/>
          </a:xfrm>
          <a:prstGeom prst="rect">
            <a:avLst/>
          </a:prstGeom>
          <a:noFill/>
        </p:spPr>
      </p:pic>
      <p:sp>
        <p:nvSpPr>
          <p:cNvPr id="89" name="Obdélník se zakulaceným rohem na stejné straně 88"/>
          <p:cNvSpPr/>
          <p:nvPr/>
        </p:nvSpPr>
        <p:spPr>
          <a:xfrm>
            <a:off x="2339752" y="5949280"/>
            <a:ext cx="1080120" cy="432048"/>
          </a:xfrm>
          <a:prstGeom prst="round2Same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túdú</a:t>
            </a:r>
            <a:endParaRPr lang="cs-CZ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7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18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7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1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3"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9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9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23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23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00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3" dur="10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9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25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7" dur="5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3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6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28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28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3" grpId="2" animBg="1"/>
      <p:bldP spid="54" grpId="0" animBg="1"/>
      <p:bldP spid="54" grpId="1" animBg="1"/>
      <p:bldP spid="54" grpId="2" animBg="1"/>
      <p:bldP spid="56" grpId="0" animBg="1"/>
      <p:bldP spid="56" grpId="1" animBg="1"/>
      <p:bldP spid="56" grpId="2" animBg="1"/>
      <p:bldP spid="57" grpId="0" animBg="1"/>
      <p:bldP spid="57" grpId="1" animBg="1"/>
      <p:bldP spid="57" grpId="2" animBg="1"/>
      <p:bldP spid="58" grpId="0" animBg="1"/>
      <p:bldP spid="58" grpId="1" animBg="1"/>
      <p:bldP spid="58" grpId="2" animBg="1"/>
      <p:bldP spid="59" grpId="0" animBg="1"/>
      <p:bldP spid="59" grpId="1" animBg="1"/>
      <p:bldP spid="59" grpId="2" animBg="1"/>
      <p:bldP spid="60" grpId="0" animBg="1"/>
      <p:bldP spid="60" grpId="1" animBg="1"/>
      <p:bldP spid="60" grpId="2" animBg="1"/>
      <p:bldP spid="61" grpId="0" animBg="1"/>
      <p:bldP spid="61" grpId="1" animBg="1"/>
      <p:bldP spid="61" grpId="2" animBg="1"/>
      <p:bldP spid="62" grpId="0" animBg="1"/>
      <p:bldP spid="62" grpId="1" animBg="1"/>
      <p:bldP spid="62" grpId="2" animBg="1"/>
      <p:bldP spid="63" grpId="0" animBg="1"/>
      <p:bldP spid="63" grpId="1" animBg="1"/>
      <p:bldP spid="63" grpId="2" animBg="1"/>
      <p:bldP spid="64" grpId="0" animBg="1"/>
      <p:bldP spid="64" grpId="1" animBg="1"/>
      <p:bldP spid="64" grpId="2" animBg="1"/>
      <p:bldP spid="65" grpId="0" animBg="1"/>
      <p:bldP spid="65" grpId="1" animBg="1"/>
      <p:bldP spid="65" grpId="2" animBg="1"/>
      <p:bldP spid="66" grpId="0" animBg="1"/>
      <p:bldP spid="66" grpId="1" animBg="1"/>
      <p:bldP spid="66" grpId="2" animBg="1"/>
      <p:bldP spid="67" grpId="0" animBg="1"/>
      <p:bldP spid="67" grpId="1" animBg="1"/>
      <p:bldP spid="67" grpId="2" animBg="1"/>
      <p:bldP spid="89" grpId="0" animBg="1"/>
      <p:bldP spid="89" grpId="1" animBg="1"/>
      <p:bldP spid="89" grpId="2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83568" y="2060848"/>
            <a:ext cx="8136904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KONOPKOVÁ, L.; TENČLOVÁ, V. Český jazyk pro 3. ročník základní školy – 2. část. 3.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Praha : Fortuna, 2001. ISBN 80–7168–745-6. s. 33–46.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STYBLÍK, V. a kol. Český jazyk pro 4. ročník základní školy. 2.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Praha : SPN, 2004. ISBN 80-7235-262-8. s. 43.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ČECHURA, R. Český jazyk pro 4. ročník. 2.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vyd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.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Všeň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 : Alter, 1999. ISBN 80-7245-004-2. s. 158.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latin typeface="Courier New" pitchFamily="49" charset="0"/>
              <a:cs typeface="Courier New" pitchFamily="49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FF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Romana Placková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Jazyk a jazyková komunikace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Český jazyk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4.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Tvarosloví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Slovní druhy neohebné 1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VY_32_INOVACE_37.04.PLA.CJ.4</a:t>
                      </a:r>
                      <a:endParaRPr lang="cs-CZ" sz="1600" i="1" dirty="0" smtClean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23. 10. </a:t>
                      </a:r>
                      <a:r>
                        <a:rPr lang="cs-CZ" sz="1600" i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2013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dorovný svitek 11"/>
          <p:cNvSpPr/>
          <p:nvPr/>
        </p:nvSpPr>
        <p:spPr>
          <a:xfrm>
            <a:off x="1331640" y="836712"/>
            <a:ext cx="6408712" cy="4680520"/>
          </a:xfrm>
          <a:prstGeom prst="horizontalScroll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5400" dirty="0" smtClean="0">
                <a:latin typeface="Arial Black" pitchFamily="34" charset="0"/>
                <a:cs typeface="Aharoni" pitchFamily="2" charset="-79"/>
              </a:rPr>
              <a:t>SLOVNÍ DRUHY</a:t>
            </a:r>
          </a:p>
          <a:p>
            <a:pPr algn="ctr"/>
            <a:endParaRPr lang="cs-CZ" sz="5400" dirty="0">
              <a:latin typeface="Arial Black" pitchFamily="34" charset="0"/>
              <a:cs typeface="Aharoni" pitchFamily="2" charset="-79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2267744" y="3645024"/>
            <a:ext cx="50161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Black" pitchFamily="34" charset="0"/>
              </a:rPr>
              <a:t>NEOHEBNÉ</a:t>
            </a:r>
            <a:endParaRPr lang="cs-CZ" sz="6000" dirty="0">
              <a:solidFill>
                <a:schemeClr val="accent6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048" name="Picture 24" descr="C:\Users\PC4\AppData\Local\Microsoft\Windows\Temporary Internet Files\Content.IE5\H1S92QZ2\MM900303440[1]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5085184"/>
            <a:ext cx="1296144" cy="11665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1835696" y="1412776"/>
            <a:ext cx="5328592" cy="51845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  <a:p>
            <a:pPr algn="ctr"/>
            <a:endParaRPr lang="cs-CZ" dirty="0"/>
          </a:p>
        </p:txBody>
      </p:sp>
      <p:sp>
        <p:nvSpPr>
          <p:cNvPr id="12" name="Obdélník 11"/>
          <p:cNvSpPr/>
          <p:nvPr/>
        </p:nvSpPr>
        <p:spPr>
          <a:xfrm>
            <a:off x="2555776" y="5517232"/>
            <a:ext cx="3816424" cy="7920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Citoslovce</a:t>
            </a:r>
            <a:endParaRPr lang="cs-CZ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2555776" y="4509120"/>
            <a:ext cx="3816424" cy="7920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Částice</a:t>
            </a:r>
            <a:endParaRPr lang="cs-CZ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Obdélník 13"/>
          <p:cNvSpPr/>
          <p:nvPr/>
        </p:nvSpPr>
        <p:spPr>
          <a:xfrm>
            <a:off x="2555776" y="3501008"/>
            <a:ext cx="3816424" cy="7920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Spojky</a:t>
            </a:r>
            <a:endParaRPr lang="cs-CZ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délník 14"/>
          <p:cNvSpPr/>
          <p:nvPr/>
        </p:nvSpPr>
        <p:spPr>
          <a:xfrm>
            <a:off x="2555776" y="2492896"/>
            <a:ext cx="3816424" cy="7920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Předložky</a:t>
            </a:r>
            <a:endParaRPr lang="cs-CZ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2555776" y="1484784"/>
            <a:ext cx="3816424" cy="79208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Příslovce</a:t>
            </a:r>
            <a:endParaRPr lang="cs-CZ" sz="4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vnoramenný trojúhelník 16"/>
          <p:cNvSpPr/>
          <p:nvPr/>
        </p:nvSpPr>
        <p:spPr>
          <a:xfrm>
            <a:off x="1763688" y="188640"/>
            <a:ext cx="5400600" cy="1152128"/>
          </a:xfrm>
          <a:prstGeom prst="triangl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NEOHEBNÉ</a:t>
            </a:r>
            <a:endParaRPr lang="cs-CZ" sz="3200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2" descr="C:\Users\PC4\AppData\Local\Microsoft\Windows\Temporary Internet Files\Content.IE5\5ND8DB6I\MC90002724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4005064"/>
            <a:ext cx="2304256" cy="26005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                        </a:t>
            </a:r>
            <a:r>
              <a:rPr lang="cs-CZ" sz="6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PŘÍSLOVCE</a:t>
            </a:r>
            <a:endParaRPr lang="cs-CZ" sz="60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04800" y="1554162"/>
            <a:ext cx="8839200" cy="705941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vyjadřují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místo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čas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způsob</a:t>
            </a:r>
          </a:p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odpovídají na otázky: 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nahoře, vlevo, doma, vzadu, tady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ven, domů, zpátky, dopředu, tam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dnes, vloni, večer, odpoledne, pozdě</a:t>
            </a:r>
          </a:p>
          <a:p>
            <a:pPr>
              <a:lnSpc>
                <a:spcPct val="150000"/>
              </a:lnSpc>
              <a:buNone/>
            </a:pPr>
            <a:r>
              <a:rPr lang="cs-CZ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vesele, potichu, rychle, pečlivě, dobře</a:t>
            </a:r>
          </a:p>
          <a:p>
            <a:pPr>
              <a:buNone/>
            </a:pPr>
            <a:endParaRPr lang="cs-CZ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</a:t>
            </a:r>
          </a:p>
        </p:txBody>
      </p:sp>
      <p:sp>
        <p:nvSpPr>
          <p:cNvPr id="8" name="Obdélník 7"/>
          <p:cNvSpPr/>
          <p:nvPr/>
        </p:nvSpPr>
        <p:spPr>
          <a:xfrm>
            <a:off x="323528" y="3068960"/>
            <a:ext cx="1728192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latin typeface="Arial" pitchFamily="34" charset="0"/>
                <a:cs typeface="Arial" pitchFamily="34" charset="0"/>
              </a:rPr>
              <a:t>KDE ?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Šipka doprava se zářezem 10"/>
          <p:cNvSpPr/>
          <p:nvPr/>
        </p:nvSpPr>
        <p:spPr>
          <a:xfrm>
            <a:off x="395536" y="1772816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Šipka doprava se zářezem 14"/>
          <p:cNvSpPr/>
          <p:nvPr/>
        </p:nvSpPr>
        <p:spPr>
          <a:xfrm>
            <a:off x="395536" y="2420888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Obdélník 18"/>
          <p:cNvSpPr/>
          <p:nvPr/>
        </p:nvSpPr>
        <p:spPr>
          <a:xfrm>
            <a:off x="323528" y="3933056"/>
            <a:ext cx="1728192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latin typeface="Arial" pitchFamily="34" charset="0"/>
                <a:cs typeface="Arial" pitchFamily="34" charset="0"/>
              </a:rPr>
              <a:t>KAM ?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323528" y="4797152"/>
            <a:ext cx="1728192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latin typeface="Arial" pitchFamily="34" charset="0"/>
                <a:cs typeface="Arial" pitchFamily="34" charset="0"/>
              </a:rPr>
              <a:t>KDY ?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323528" y="5661248"/>
            <a:ext cx="1728192" cy="648072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dirty="0" smtClean="0">
                <a:latin typeface="Arial" pitchFamily="34" charset="0"/>
                <a:cs typeface="Arial" pitchFamily="34" charset="0"/>
              </a:rPr>
              <a:t>JAK ?</a:t>
            </a:r>
            <a:endParaRPr lang="cs-CZ" sz="4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 animBg="1"/>
      <p:bldP spid="19" grpId="0" animBg="1"/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987824" y="3789040"/>
            <a:ext cx="936104" cy="57606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2627784" y="5733256"/>
            <a:ext cx="792088" cy="57606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2699792" y="4797152"/>
            <a:ext cx="792088" cy="57606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3059832" y="2852936"/>
            <a:ext cx="792088" cy="57606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512" y="1484784"/>
            <a:ext cx="4896544" cy="561662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cs-CZ" sz="5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můžeme jimi také</a:t>
            </a:r>
            <a:endParaRPr lang="cs-CZ" sz="51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51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(místo spojek)</a:t>
            </a:r>
          </a:p>
          <a:p>
            <a:pPr>
              <a:lnSpc>
                <a:spcPct val="200000"/>
              </a:lnSpc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cs-CZ" sz="4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Půjdu tam, kde</a:t>
            </a:r>
          </a:p>
          <a:p>
            <a:pPr>
              <a:lnSpc>
                <a:spcPct val="200000"/>
              </a:lnSpc>
              <a:buNone/>
            </a:pPr>
            <a:r>
              <a:rPr lang="cs-CZ" sz="4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  kam</a:t>
            </a:r>
          </a:p>
          <a:p>
            <a:pPr>
              <a:lnSpc>
                <a:spcPct val="200000"/>
              </a:lnSpc>
              <a:buNone/>
            </a:pPr>
            <a:r>
              <a:rPr lang="cs-CZ" sz="4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Řeknu ti, kdy</a:t>
            </a:r>
          </a:p>
          <a:p>
            <a:pPr>
              <a:lnSpc>
                <a:spcPct val="200000"/>
              </a:lnSpc>
              <a:buNone/>
            </a:pPr>
            <a:r>
              <a:rPr lang="cs-CZ" sz="4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jak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3419872" y="2132856"/>
            <a:ext cx="6363816" cy="439248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cs-CZ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4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cs-CZ" sz="4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jsem byl včera.</a:t>
            </a:r>
          </a:p>
          <a:p>
            <a:pPr>
              <a:buNone/>
            </a:pPr>
            <a:endParaRPr lang="cs-CZ" sz="4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4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půjdeš ty.</a:t>
            </a:r>
          </a:p>
          <a:p>
            <a:pPr>
              <a:buNone/>
            </a:pPr>
            <a:endParaRPr lang="cs-CZ" sz="4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4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s tím začneme.</a:t>
            </a:r>
          </a:p>
          <a:p>
            <a:pPr>
              <a:buNone/>
            </a:pPr>
            <a:endParaRPr lang="cs-CZ" sz="4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4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 máš udělat.</a:t>
            </a:r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endParaRPr lang="cs-CZ" sz="3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Nadpis 3"/>
          <p:cNvSpPr txBox="1">
            <a:spLocks/>
          </p:cNvSpPr>
          <p:nvPr/>
        </p:nvSpPr>
        <p:spPr>
          <a:xfrm>
            <a:off x="304800" y="457200"/>
            <a:ext cx="8686800" cy="838200"/>
          </a:xfrm>
          <a:prstGeom prst="rect">
            <a:avLst/>
          </a:prstGeom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ctr">
            <a:normAutofit fontScale="900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0" i="0" u="none" strike="noStrike" kern="1200" cap="all" spc="0" normalizeH="0" baseline="0" noProof="0" smtClean="0">
                <a:ln>
                  <a:noFill/>
                </a:ln>
                <a:solidFill>
                  <a:schemeClr val="dk1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                       </a:t>
            </a:r>
            <a:r>
              <a:rPr kumimoji="0" lang="cs-CZ" sz="6000" b="0" i="0" u="none" strike="noStrike" kern="1200" cap="all" spc="0" normalizeH="0" baseline="0" noProof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uLnTx/>
                <a:uFillTx/>
                <a:latin typeface="+mn-lt"/>
                <a:ea typeface="+mn-ea"/>
                <a:cs typeface="+mn-cs"/>
              </a:rPr>
              <a:t>PŘÍSLOVCE</a:t>
            </a:r>
            <a:endParaRPr kumimoji="0" lang="cs-CZ" sz="6000" b="0" i="0" u="none" strike="noStrike" kern="1200" cap="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Šipka doprava se zářezem 5"/>
          <p:cNvSpPr/>
          <p:nvPr/>
        </p:nvSpPr>
        <p:spPr>
          <a:xfrm>
            <a:off x="323528" y="1556792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>
            <a:off x="4644008" y="1340768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spojovat věty</a:t>
            </a:r>
            <a:endParaRPr lang="cs-CZ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 smtClean="0"/>
              <a:t>                        </a:t>
            </a:r>
            <a:r>
              <a:rPr lang="cs-CZ" sz="60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PŘEDLOŽKY</a:t>
            </a:r>
            <a:endParaRPr lang="cs-CZ" sz="60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304800" y="1484784"/>
            <a:ext cx="8686800" cy="53732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leží před 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jmény a číslovkami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sešit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školním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sešitu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svého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sešitu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</a:t>
            </a:r>
            <a:r>
              <a:rPr lang="cs-CZ" sz="36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tří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sešitů</a:t>
            </a:r>
          </a:p>
        </p:txBody>
      </p:sp>
      <p:sp>
        <p:nvSpPr>
          <p:cNvPr id="8" name="Obdélník 7"/>
          <p:cNvSpPr/>
          <p:nvPr/>
        </p:nvSpPr>
        <p:spPr>
          <a:xfrm>
            <a:off x="395536" y="2564904"/>
            <a:ext cx="3096344" cy="72008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podstatnými </a:t>
            </a:r>
            <a:r>
              <a:rPr lang="cs-CZ" sz="3600" dirty="0" err="1" smtClean="0">
                <a:latin typeface="Arial" pitchFamily="34" charset="0"/>
                <a:cs typeface="Arial" pitchFamily="34" charset="0"/>
              </a:rPr>
              <a:t>j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. 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C:\Users\PC4\AppData\Local\Microsoft\Windows\Temporary Internet Files\Content.IE5\OXTJ8GUU\MC90008905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4149080"/>
            <a:ext cx="1638739" cy="1944216"/>
          </a:xfrm>
          <a:prstGeom prst="rect">
            <a:avLst/>
          </a:prstGeom>
          <a:noFill/>
        </p:spPr>
      </p:pic>
      <p:sp>
        <p:nvSpPr>
          <p:cNvPr id="15" name="Obdélník 14"/>
          <p:cNvSpPr/>
          <p:nvPr/>
        </p:nvSpPr>
        <p:spPr>
          <a:xfrm>
            <a:off x="467544" y="3501008"/>
            <a:ext cx="2880320" cy="72008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přídavnými </a:t>
            </a:r>
            <a:r>
              <a:rPr lang="cs-CZ" sz="3600" dirty="0" err="1" smtClean="0">
                <a:latin typeface="Arial" pitchFamily="34" charset="0"/>
                <a:cs typeface="Arial" pitchFamily="34" charset="0"/>
              </a:rPr>
              <a:t>j</a:t>
            </a:r>
            <a:r>
              <a:rPr lang="cs-CZ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827584" y="4437112"/>
            <a:ext cx="2088232" cy="72008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zájmeny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611560" y="5373216"/>
            <a:ext cx="2592288" cy="72008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číslovkami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Šipka doprava se zářezem 13"/>
          <p:cNvSpPr/>
          <p:nvPr/>
        </p:nvSpPr>
        <p:spPr>
          <a:xfrm>
            <a:off x="827584" y="1844824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Obdélník 16"/>
          <p:cNvSpPr/>
          <p:nvPr/>
        </p:nvSpPr>
        <p:spPr>
          <a:xfrm>
            <a:off x="3635896" y="2636912"/>
            <a:ext cx="72008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3635896" y="3573016"/>
            <a:ext cx="72008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3635896" y="4509120"/>
            <a:ext cx="72008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ze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3635896" y="5445224"/>
            <a:ext cx="72008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do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323528" y="188640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         K obrázku vymysli co nejvíce </a:t>
            </a:r>
            <a:r>
              <a:rPr lang="cs-CZ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předložek</a:t>
            </a:r>
          </a:p>
          <a:p>
            <a:r>
              <a:rPr lang="cs-CZ" sz="2800" dirty="0" smtClean="0">
                <a:latin typeface="Arial" pitchFamily="34" charset="0"/>
                <a:cs typeface="Arial" pitchFamily="34" charset="0"/>
              </a:rPr>
              <a:t>               ve spojení s </a:t>
            </a:r>
            <a:r>
              <a:rPr lang="cs-CZ" sz="28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podstatnými jmény</a:t>
            </a:r>
            <a:r>
              <a:rPr lang="cs-CZ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cs-CZ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lipsa 5"/>
          <p:cNvSpPr/>
          <p:nvPr/>
        </p:nvSpPr>
        <p:spPr>
          <a:xfrm>
            <a:off x="2267744" y="1844824"/>
            <a:ext cx="1152128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ve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lipsa 6"/>
          <p:cNvSpPr/>
          <p:nvPr/>
        </p:nvSpPr>
        <p:spPr>
          <a:xfrm>
            <a:off x="1763688" y="2492896"/>
            <a:ext cx="86409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o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lipsa 7"/>
          <p:cNvSpPr/>
          <p:nvPr/>
        </p:nvSpPr>
        <p:spPr>
          <a:xfrm>
            <a:off x="5724128" y="2132856"/>
            <a:ext cx="1080120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za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Elipsa 8"/>
          <p:cNvSpPr/>
          <p:nvPr/>
        </p:nvSpPr>
        <p:spPr>
          <a:xfrm>
            <a:off x="1907704" y="3212976"/>
            <a:ext cx="1440160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pod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Elipsa 9"/>
          <p:cNvSpPr/>
          <p:nvPr/>
        </p:nvSpPr>
        <p:spPr>
          <a:xfrm>
            <a:off x="2843808" y="2564904"/>
            <a:ext cx="1567408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nad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Elipsa 10"/>
          <p:cNvSpPr/>
          <p:nvPr/>
        </p:nvSpPr>
        <p:spPr>
          <a:xfrm>
            <a:off x="5436096" y="3717032"/>
            <a:ext cx="1567408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před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2987824" y="3789040"/>
            <a:ext cx="86409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v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3203848" y="4509120"/>
            <a:ext cx="1135360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do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4644008" y="2492896"/>
            <a:ext cx="86409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k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Elipsa 14"/>
          <p:cNvSpPr/>
          <p:nvPr/>
        </p:nvSpPr>
        <p:spPr>
          <a:xfrm>
            <a:off x="2051720" y="4077072"/>
            <a:ext cx="86409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z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Elipsa 15"/>
          <p:cNvSpPr/>
          <p:nvPr/>
        </p:nvSpPr>
        <p:spPr>
          <a:xfrm>
            <a:off x="5292080" y="4437112"/>
            <a:ext cx="1152128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ze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Elipsa 16"/>
          <p:cNvSpPr/>
          <p:nvPr/>
        </p:nvSpPr>
        <p:spPr>
          <a:xfrm>
            <a:off x="3779912" y="1844824"/>
            <a:ext cx="1152128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od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Elipsa 17"/>
          <p:cNvSpPr/>
          <p:nvPr/>
        </p:nvSpPr>
        <p:spPr>
          <a:xfrm>
            <a:off x="4211960" y="4005064"/>
            <a:ext cx="1152128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na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Elipsa 18"/>
          <p:cNvSpPr/>
          <p:nvPr/>
        </p:nvSpPr>
        <p:spPr>
          <a:xfrm>
            <a:off x="2339752" y="4941168"/>
            <a:ext cx="86409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s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Elipsa 19"/>
          <p:cNvSpPr/>
          <p:nvPr/>
        </p:nvSpPr>
        <p:spPr>
          <a:xfrm>
            <a:off x="3635896" y="3284984"/>
            <a:ext cx="1944216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vedle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Elipsa 20"/>
          <p:cNvSpPr/>
          <p:nvPr/>
        </p:nvSpPr>
        <p:spPr>
          <a:xfrm>
            <a:off x="5580112" y="2924944"/>
            <a:ext cx="1800200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mezi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Elipsa 21"/>
          <p:cNvSpPr/>
          <p:nvPr/>
        </p:nvSpPr>
        <p:spPr>
          <a:xfrm>
            <a:off x="4067944" y="5085184"/>
            <a:ext cx="1567408" cy="6480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latin typeface="Arial" pitchFamily="34" charset="0"/>
                <a:cs typeface="Arial" pitchFamily="34" charset="0"/>
              </a:rPr>
              <a:t>bez</a:t>
            </a:r>
            <a:endParaRPr lang="cs-CZ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36" descr="C:\Users\PC4\AppData\Local\Microsoft\Windows\Temporary Internet Files\Content.IE5\IRW9LY7S\MC900082917[1].wm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268760"/>
            <a:ext cx="5040560" cy="5019998"/>
          </a:xfrm>
          <a:prstGeom prst="rect">
            <a:avLst/>
          </a:prstGeom>
          <a:noFill/>
        </p:spPr>
      </p:pic>
      <p:pic>
        <p:nvPicPr>
          <p:cNvPr id="23" name="Picture 36" descr="C:\Users\PC4\AppData\Local\Microsoft\Windows\Temporary Internet Files\Content.IE5\IRW9LY7S\MC90008291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39" y="4437112"/>
            <a:ext cx="2169089" cy="21602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304800" y="1412776"/>
            <a:ext cx="8686800" cy="525658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spojují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cs-CZ" sz="36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slova</a:t>
            </a:r>
            <a:r>
              <a:rPr lang="cs-CZ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a     </a:t>
            </a:r>
            <a:r>
              <a:rPr lang="cs-CZ" sz="36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věty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před spojkami                            </a:t>
            </a:r>
          </a:p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</a:t>
            </a:r>
            <a:r>
              <a:rPr lang="cs-CZ" sz="36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ne</a:t>
            </a:r>
            <a:r>
              <a:rPr lang="cs-CZ" sz="3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píšeme čárku</a:t>
            </a:r>
          </a:p>
          <a:p>
            <a:pPr>
              <a:lnSpc>
                <a:spcPct val="150000"/>
              </a:lnSpc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před ostatními spojkami např.</a:t>
            </a:r>
          </a:p>
          <a:p>
            <a:pPr>
              <a:buNone/>
            </a:pPr>
            <a:endParaRPr lang="cs-CZ" sz="3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r>
              <a:rPr lang="cs-CZ" sz="36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píšeme čárku</a:t>
            </a: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</a:t>
            </a:r>
          </a:p>
          <a:p>
            <a:pPr>
              <a:buNone/>
            </a:pPr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pPr>
              <a:buNone/>
            </a:pPr>
            <a:endParaRPr lang="cs-CZ" sz="3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cs-CZ" sz="3600" dirty="0"/>
          </a:p>
        </p:txBody>
      </p:sp>
      <p:sp>
        <p:nvSpPr>
          <p:cNvPr id="8" name="Nadpis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anchor="ctr">
            <a:normAutofit fontScale="9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3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                            </a:t>
            </a:r>
            <a:r>
              <a:rPr kumimoji="0" lang="cs-CZ" sz="6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uLnTx/>
                <a:uFillTx/>
                <a:latin typeface="+mn-lt"/>
                <a:ea typeface="+mn-ea"/>
                <a:cs typeface="+mn-cs"/>
              </a:rPr>
              <a:t>SPOJKY</a:t>
            </a:r>
            <a:endParaRPr kumimoji="0" lang="cs-CZ" sz="6000" b="0" i="0" u="none" strike="noStrike" kern="1200" cap="all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Šipka doprava se zářezem 8"/>
          <p:cNvSpPr/>
          <p:nvPr/>
        </p:nvSpPr>
        <p:spPr>
          <a:xfrm>
            <a:off x="395536" y="1844824"/>
            <a:ext cx="576064" cy="2880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4" name="Picture 3" descr="C:\Users\PC4\AppData\Local\Microsoft\Windows\Temporary Internet Files\Content.IE5\IRW9LY7S\MC90043477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610377">
            <a:off x="2716986" y="701996"/>
            <a:ext cx="2492464" cy="2508856"/>
          </a:xfrm>
          <a:prstGeom prst="rect">
            <a:avLst/>
          </a:prstGeom>
          <a:noFill/>
        </p:spPr>
      </p:pic>
      <p:pic>
        <p:nvPicPr>
          <p:cNvPr id="15" name="Picture 3" descr="C:\Users\PC4\AppData\Local\Microsoft\Windows\Temporary Internet Files\Content.IE5\IRW9LY7S\MC90043477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3497215">
            <a:off x="4474163" y="541605"/>
            <a:ext cx="2627298" cy="2644577"/>
          </a:xfrm>
          <a:prstGeom prst="rect">
            <a:avLst/>
          </a:prstGeom>
          <a:noFill/>
        </p:spPr>
      </p:pic>
      <p:sp>
        <p:nvSpPr>
          <p:cNvPr id="7" name="Obdélník 6"/>
          <p:cNvSpPr/>
          <p:nvPr/>
        </p:nvSpPr>
        <p:spPr>
          <a:xfrm>
            <a:off x="4139952" y="2492896"/>
            <a:ext cx="576064" cy="5760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7092280" y="2492896"/>
            <a:ext cx="1296144" cy="5760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nebo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5004048" y="2492896"/>
            <a:ext cx="576064" cy="5760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délník 11"/>
          <p:cNvSpPr/>
          <p:nvPr/>
        </p:nvSpPr>
        <p:spPr>
          <a:xfrm>
            <a:off x="5868144" y="2492896"/>
            <a:ext cx="936104" cy="5760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ani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délník 12"/>
          <p:cNvSpPr/>
          <p:nvPr/>
        </p:nvSpPr>
        <p:spPr>
          <a:xfrm>
            <a:off x="971600" y="4797152"/>
            <a:ext cx="93610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,ale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délník 15"/>
          <p:cNvSpPr/>
          <p:nvPr/>
        </p:nvSpPr>
        <p:spPr>
          <a:xfrm>
            <a:off x="3059832" y="4797152"/>
            <a:ext cx="108012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,aby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délník 16"/>
          <p:cNvSpPr/>
          <p:nvPr/>
        </p:nvSpPr>
        <p:spPr>
          <a:xfrm>
            <a:off x="2051720" y="4797152"/>
            <a:ext cx="86409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,že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4283968" y="4797152"/>
            <a:ext cx="187220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,protože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Obdélník 19"/>
          <p:cNvSpPr/>
          <p:nvPr/>
        </p:nvSpPr>
        <p:spPr>
          <a:xfrm>
            <a:off x="6372200" y="4797152"/>
            <a:ext cx="129614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,když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Obdélník 20"/>
          <p:cNvSpPr/>
          <p:nvPr/>
        </p:nvSpPr>
        <p:spPr>
          <a:xfrm>
            <a:off x="7812360" y="4797152"/>
            <a:ext cx="108012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,než</a:t>
            </a:r>
            <a:endParaRPr lang="cs-CZ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Šipka doprava se zářezem 21"/>
          <p:cNvSpPr/>
          <p:nvPr/>
        </p:nvSpPr>
        <p:spPr>
          <a:xfrm>
            <a:off x="395536" y="2708920"/>
            <a:ext cx="576064" cy="288032"/>
          </a:xfrm>
          <a:prstGeom prst="notched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Šipka doprava se zářezem 22"/>
          <p:cNvSpPr/>
          <p:nvPr/>
        </p:nvSpPr>
        <p:spPr>
          <a:xfrm>
            <a:off x="395536" y="4293096"/>
            <a:ext cx="576064" cy="288032"/>
          </a:xfrm>
          <a:prstGeom prst="notched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6" name="Picture 2" descr="C:\Users\PC4\AppData\Local\Microsoft\Windows\Temporary Internet Files\Content.IE5\Z2WETRW2\MC90029828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3212976"/>
            <a:ext cx="492862" cy="866851"/>
          </a:xfrm>
          <a:prstGeom prst="rect">
            <a:avLst/>
          </a:prstGeom>
          <a:noFill/>
        </p:spPr>
      </p:pic>
      <p:sp>
        <p:nvSpPr>
          <p:cNvPr id="24" name="Mínus 23"/>
          <p:cNvSpPr/>
          <p:nvPr/>
        </p:nvSpPr>
        <p:spPr>
          <a:xfrm>
            <a:off x="2411760" y="6093296"/>
            <a:ext cx="2160240" cy="72008"/>
          </a:xfrm>
          <a:prstGeom prst="mathMinus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4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</TotalTime>
  <Words>485</Words>
  <Application>Microsoft Office PowerPoint</Application>
  <PresentationFormat>Předvádění na obrazovce (4:3)</PresentationFormat>
  <Paragraphs>173</Paragraphs>
  <Slides>12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Cesta</vt:lpstr>
      <vt:lpstr>Snímek 1</vt:lpstr>
      <vt:lpstr>Snímek 2</vt:lpstr>
      <vt:lpstr>Snímek 3</vt:lpstr>
      <vt:lpstr>Snímek 4</vt:lpstr>
      <vt:lpstr>                        PŘÍSLOVCE</vt:lpstr>
      <vt:lpstr>Snímek 6</vt:lpstr>
      <vt:lpstr>                        PŘEDLOŽKY</vt:lpstr>
      <vt:lpstr>Snímek 8</vt:lpstr>
      <vt:lpstr>                             SPOJKY</vt:lpstr>
      <vt:lpstr>                             ČÁSTICE</vt:lpstr>
      <vt:lpstr>                       CITOSLOVCE</vt:lpstr>
      <vt:lpstr>Snímek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PC4</dc:creator>
  <cp:lastModifiedBy>PC4</cp:lastModifiedBy>
  <cp:revision>126</cp:revision>
  <dcterms:created xsi:type="dcterms:W3CDTF">2013-09-21T16:31:51Z</dcterms:created>
  <dcterms:modified xsi:type="dcterms:W3CDTF">2014-01-21T18:42:15Z</dcterms:modified>
</cp:coreProperties>
</file>