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85" r:id="rId2"/>
    <p:sldId id="286" r:id="rId3"/>
    <p:sldId id="257" r:id="rId4"/>
    <p:sldId id="271" r:id="rId5"/>
    <p:sldId id="274" r:id="rId6"/>
    <p:sldId id="275" r:id="rId7"/>
    <p:sldId id="276" r:id="rId8"/>
    <p:sldId id="284" r:id="rId9"/>
    <p:sldId id="280" r:id="rId10"/>
    <p:sldId id="281" r:id="rId11"/>
    <p:sldId id="282" r:id="rId12"/>
    <p:sldId id="283" r:id="rId13"/>
    <p:sldId id="28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3190" autoAdjust="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6DA94-5BF2-42E7-959D-5240148E4BA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826BE-89F0-492A-9D98-0D3AEC5B62D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826BE-89F0-492A-9D98-0D3AEC5B62D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gif"/><Relationship Id="rId4" Type="http://schemas.openxmlformats.org/officeDocument/2006/relationships/image" Target="../media/image3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ČÍSLOVKY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vyjadřují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počet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nebo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pořadí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odpovídají na otázky: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tři, dvacet, sto, tisíc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neurčité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-  několik, mnoho, málo    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první, třetí, stý, tisící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neurčité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-      několikátý </a:t>
            </a: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3528" y="2996952"/>
            <a:ext cx="1872208" cy="64807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KOLIK ?</a:t>
            </a:r>
            <a:endParaRPr lang="cs-CZ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se zářezem 14"/>
          <p:cNvSpPr/>
          <p:nvPr/>
        </p:nvSpPr>
        <p:spPr>
          <a:xfrm>
            <a:off x="395536" y="2420888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251520" y="4941168"/>
            <a:ext cx="2664296" cy="64807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KOLIKÁTÝ ?</a:t>
            </a:r>
            <a:endParaRPr lang="cs-CZ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PC4\AppData\Local\Microsoft\Windows\Temporary Internet Files\Content.IE5\IRW9LY7S\MC9000888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085184"/>
            <a:ext cx="1227616" cy="1296144"/>
          </a:xfrm>
          <a:prstGeom prst="rect">
            <a:avLst/>
          </a:prstGeom>
          <a:noFill/>
        </p:spPr>
      </p:pic>
      <p:pic>
        <p:nvPicPr>
          <p:cNvPr id="2051" name="Picture 3" descr="C:\Users\PC4\AppData\Local\Microsoft\Windows\Temporary Internet Files\Content.IE5\BYA4SCU1\MC9002907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3068960"/>
            <a:ext cx="1224136" cy="1186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ČÍSLOVKY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odpovídají také na otázky: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jedny, dvoje, čtvery, patery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neurčité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-      několikery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jednou, třikrát, desetkrát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neurčité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-      několikrát, mnohokrát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15" name="Šipka doprava se zářezem 14"/>
          <p:cNvSpPr/>
          <p:nvPr/>
        </p:nvSpPr>
        <p:spPr>
          <a:xfrm>
            <a:off x="467544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95536" y="4293096"/>
            <a:ext cx="2664296" cy="64807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KOLIKRÁT ?</a:t>
            </a:r>
            <a:endParaRPr lang="cs-CZ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323528" y="2492896"/>
            <a:ext cx="2664296" cy="648072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KOLIKERY ?</a:t>
            </a:r>
            <a:endParaRPr lang="cs-CZ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C:\Users\PC4\AppData\Local\Microsoft\Windows\Temporary Internet Files\Content.IE5\Z2WETRW2\MC9002394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3212976"/>
            <a:ext cx="542932" cy="864096"/>
          </a:xfrm>
          <a:prstGeom prst="rect">
            <a:avLst/>
          </a:prstGeom>
          <a:noFill/>
        </p:spPr>
      </p:pic>
      <p:pic>
        <p:nvPicPr>
          <p:cNvPr id="2055" name="Picture 7" descr="C:\Users\PC4\AppData\Local\Microsoft\Windows\Temporary Internet Files\Content.IE5\Z2WETRW2\MC90019988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3140968"/>
            <a:ext cx="576064" cy="916828"/>
          </a:xfrm>
          <a:prstGeom prst="rect">
            <a:avLst/>
          </a:prstGeom>
          <a:noFill/>
        </p:spPr>
      </p:pic>
      <p:pic>
        <p:nvPicPr>
          <p:cNvPr id="2058" name="Picture 10" descr="C:\Users\PC4\AppData\Local\Microsoft\Windows\Temporary Internet Files\Content.IE5\IRW9LY7S\MM900283083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4941168"/>
            <a:ext cx="971550" cy="952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délník 15"/>
          <p:cNvSpPr/>
          <p:nvPr/>
        </p:nvSpPr>
        <p:spPr>
          <a:xfrm>
            <a:off x="5868144" y="5877272"/>
            <a:ext cx="864096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4139952" y="5229200"/>
            <a:ext cx="1080120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5724128" y="4509120"/>
            <a:ext cx="1152128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2843808" y="4509120"/>
            <a:ext cx="720080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779912" y="3789040"/>
            <a:ext cx="1368152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SLOVESA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vyjadřují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děj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označují co osoby, zvířata a věci 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dělají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nebo co 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 děje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Kuchařka smaží lívance.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cs-CZ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Alík</a:t>
            </a: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vrtí ocasem a štěká.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Míč padá do koše.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Venku dnes prší.     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se zářezem 14"/>
          <p:cNvSpPr/>
          <p:nvPr/>
        </p:nvSpPr>
        <p:spPr>
          <a:xfrm>
            <a:off x="395536" y="2420888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7" name="Picture 5" descr="C:\Users\PC4\AppData\Local\Microsoft\Windows\Temporary Internet Files\Content.IE5\H1S92QZ2\MM90004115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805264"/>
            <a:ext cx="1047750" cy="752475"/>
          </a:xfrm>
          <a:prstGeom prst="rect">
            <a:avLst/>
          </a:prstGeom>
          <a:noFill/>
        </p:spPr>
      </p:pic>
      <p:pic>
        <p:nvPicPr>
          <p:cNvPr id="3086" name="Picture 14" descr="C:\Users\PC4\AppData\Local\Microsoft\Windows\Temporary Internet Files\Content.IE5\IRW9LY7S\MM90035672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501008"/>
            <a:ext cx="1080120" cy="1080120"/>
          </a:xfrm>
          <a:prstGeom prst="rect">
            <a:avLst/>
          </a:prstGeom>
          <a:noFill/>
        </p:spPr>
      </p:pic>
      <p:pic>
        <p:nvPicPr>
          <p:cNvPr id="3092" name="Picture 20" descr="C:\Users\PC4\AppData\Local\Microsoft\Windows\Temporary Internet Files\Content.IE5\IRW9LY7S\MM900185571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365104"/>
            <a:ext cx="1224136" cy="1029141"/>
          </a:xfrm>
          <a:prstGeom prst="rect">
            <a:avLst/>
          </a:prstGeom>
          <a:noFill/>
        </p:spPr>
      </p:pic>
      <p:pic>
        <p:nvPicPr>
          <p:cNvPr id="3103" name="Picture 31" descr="C:\Users\PC4\AppData\Local\Microsoft\Windows\Temporary Internet Files\Content.IE5\H1S92QZ2\MM900336441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5229200"/>
            <a:ext cx="1224136" cy="11051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3" grpId="0" animBg="1"/>
      <p:bldP spid="14" grpId="0" animBg="1"/>
      <p:bldP spid="12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132856"/>
            <a:ext cx="813690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KONOPKOVÁ, L.; TENČLOVÁ, V. Český jazyk pro 3. ročník základní školy – 2. část. 3.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Fortuna, 2001. ISBN 80–7168–745-6. s. 30–43.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základní školy.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2004. ISBN 80-7235-262-8. s. 43.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ČECHURA, R. Český jazyk pro 4. ročník.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Všeň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: Alter, 1999. ISBN 80-7245-004-2. s. 155–157.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Slovní druhy ohebné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VY_32_INOVACE_37.04.PLA.CJ.4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09. 10. </a:t>
                      </a:r>
                      <a:r>
                        <a:rPr lang="cs-CZ" sz="1600" b="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2013</a:t>
                      </a:r>
                      <a:endParaRPr lang="cs-CZ" sz="1600" b="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dorovný svitek 11"/>
          <p:cNvSpPr/>
          <p:nvPr/>
        </p:nvSpPr>
        <p:spPr>
          <a:xfrm>
            <a:off x="1331640" y="836712"/>
            <a:ext cx="6408712" cy="4680520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latin typeface="Arial Black" pitchFamily="34" charset="0"/>
                <a:cs typeface="Aharoni" pitchFamily="2" charset="-79"/>
              </a:rPr>
              <a:t>SLOVNÍ DRUHY</a:t>
            </a:r>
          </a:p>
          <a:p>
            <a:pPr algn="ctr"/>
            <a:endParaRPr lang="cs-CZ" sz="54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267744" y="3645024"/>
            <a:ext cx="43316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itchFamily="34" charset="0"/>
              </a:rPr>
              <a:t>  </a:t>
            </a:r>
            <a:r>
              <a:rPr lang="cs-CZ" sz="6000" dirty="0" smtClean="0">
                <a:solidFill>
                  <a:srgbClr val="FFC000"/>
                </a:solidFill>
                <a:latin typeface="Arial Black" pitchFamily="34" charset="0"/>
              </a:rPr>
              <a:t>OHEBNÉ</a:t>
            </a:r>
            <a:endParaRPr lang="cs-CZ" sz="6000" dirty="0">
              <a:solidFill>
                <a:srgbClr val="FFC000"/>
              </a:solidFill>
              <a:latin typeface="Arial Black" pitchFamily="34" charset="0"/>
            </a:endParaRPr>
          </a:p>
        </p:txBody>
      </p:sp>
      <p:pic>
        <p:nvPicPr>
          <p:cNvPr id="1033" name="Picture 9" descr="C:\Users\PC4\AppData\Local\Microsoft\Windows\Temporary Internet Files\Content.IE5\Z2WETRW2\MC90031874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085184"/>
            <a:ext cx="1825142" cy="1291133"/>
          </a:xfrm>
          <a:prstGeom prst="rect">
            <a:avLst/>
          </a:prstGeom>
          <a:noFill/>
        </p:spPr>
      </p:pic>
      <p:pic>
        <p:nvPicPr>
          <p:cNvPr id="1049" name="Picture 25" descr="C:\Users\PC4\AppData\Local\Microsoft\Windows\Temporary Internet Files\Content.IE5\BYA4SCU1\MM900336449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085184"/>
            <a:ext cx="137160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835696" y="1412776"/>
            <a:ext cx="5328592" cy="51845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2555776" y="5517232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Slovesa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555776" y="4509120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Číslovky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2555776" y="3501008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Zájmena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2555776" y="2492896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Přídavná </a:t>
            </a:r>
            <a:r>
              <a:rPr lang="cs-CZ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2555776" y="1484784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Podstatná </a:t>
            </a:r>
            <a:r>
              <a:rPr lang="cs-CZ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vnoramenný trojúhelník 16"/>
          <p:cNvSpPr/>
          <p:nvPr/>
        </p:nvSpPr>
        <p:spPr>
          <a:xfrm>
            <a:off x="1763688" y="188640"/>
            <a:ext cx="5400600" cy="1152128"/>
          </a:xfrm>
          <a:prstGeom prst="triangl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OHEBNÉ</a:t>
            </a:r>
            <a:endParaRPr lang="cs-CZ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 descr="C:\Users\PC4\AppData\Local\Microsoft\Windows\Temporary Internet Files\Content.IE5\5ND8DB6I\MC9000272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005064"/>
            <a:ext cx="2304256" cy="2600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délník 31"/>
          <p:cNvSpPr/>
          <p:nvPr/>
        </p:nvSpPr>
        <p:spPr>
          <a:xfrm>
            <a:off x="899592" y="2924944"/>
            <a:ext cx="172819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zvířata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899592" y="2924944"/>
            <a:ext cx="158417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osoby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1034752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Podstatná jména</a:t>
            </a:r>
            <a:endParaRPr lang="cs-CZ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412776"/>
            <a:ext cx="8839200" cy="72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názvy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osob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zvířat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věcí, </a:t>
            </a: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vlastností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dějů</a:t>
            </a:r>
          </a:p>
          <a:p>
            <a:pPr>
              <a:buNone/>
            </a:pPr>
            <a:endParaRPr lang="cs-CZ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</a:t>
            </a: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</a:t>
            </a:r>
            <a:endParaRPr lang="cs-CZ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628800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1331640" y="2924944"/>
            <a:ext cx="1152128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děje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aoblený obdélníkový popisek 21"/>
          <p:cNvSpPr/>
          <p:nvPr/>
        </p:nvSpPr>
        <p:spPr>
          <a:xfrm>
            <a:off x="251520" y="4077072"/>
            <a:ext cx="8712968" cy="2016224"/>
          </a:xfrm>
          <a:prstGeom prst="wedgeRoundRectCallout">
            <a:avLst>
              <a:gd name="adj1" fmla="val -22135"/>
              <a:gd name="adj2" fmla="val -651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dědeček, malíř, žák, skřítek, pán, syn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matka, dcera, ježibaba, prodavačka,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dítě, mimino</a:t>
            </a:r>
          </a:p>
          <a:p>
            <a:endParaRPr lang="cs-CZ" dirty="0"/>
          </a:p>
        </p:txBody>
      </p:sp>
      <p:pic>
        <p:nvPicPr>
          <p:cNvPr id="28" name="Picture 10" descr="C:\Users\PC4\AppData\Local\Microsoft\Windows\Temporary Internet Files\Content.IE5\Z2WETRW2\MC9003246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00808"/>
            <a:ext cx="1729280" cy="2160240"/>
          </a:xfrm>
          <a:prstGeom prst="rect">
            <a:avLst/>
          </a:prstGeom>
          <a:noFill/>
        </p:spPr>
      </p:pic>
      <p:pic>
        <p:nvPicPr>
          <p:cNvPr id="31" name="Picture 3" descr="C:\Users\PC4\AppData\Local\Microsoft\Windows\Temporary Internet Files\Content.IE5\H1S92QZ2\MC90005723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348880"/>
            <a:ext cx="2339752" cy="1284775"/>
          </a:xfrm>
          <a:prstGeom prst="rect">
            <a:avLst/>
          </a:prstGeom>
          <a:noFill/>
        </p:spPr>
      </p:pic>
      <p:sp>
        <p:nvSpPr>
          <p:cNvPr id="33" name="Zaoblený obdélníkový popisek 32"/>
          <p:cNvSpPr/>
          <p:nvPr/>
        </p:nvSpPr>
        <p:spPr>
          <a:xfrm>
            <a:off x="323528" y="4077072"/>
            <a:ext cx="8640960" cy="2016224"/>
          </a:xfrm>
          <a:prstGeom prst="wedgeRoundRectCallout">
            <a:avLst>
              <a:gd name="adj1" fmla="val -22135"/>
              <a:gd name="adj2" fmla="val -651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lev, krokodýl, plaz, živočich, orel, roháč 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samice, žirafa, vlaštovka, zmije, vážka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mládě, štěně, housátko, medvídě, prase </a:t>
            </a:r>
          </a:p>
          <a:p>
            <a:endParaRPr lang="cs-CZ" dirty="0"/>
          </a:p>
        </p:txBody>
      </p:sp>
      <p:pic>
        <p:nvPicPr>
          <p:cNvPr id="34" name="Picture 2" descr="C:\Users\PC4\AppData\Local\Microsoft\Windows\Temporary Internet Files\Content.IE5\BYA4SCU1\MC90023395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1700808"/>
            <a:ext cx="2359937" cy="2218099"/>
          </a:xfrm>
          <a:prstGeom prst="rect">
            <a:avLst/>
          </a:prstGeom>
          <a:noFill/>
        </p:spPr>
      </p:pic>
      <p:sp>
        <p:nvSpPr>
          <p:cNvPr id="35" name="Obdélník 34"/>
          <p:cNvSpPr/>
          <p:nvPr/>
        </p:nvSpPr>
        <p:spPr>
          <a:xfrm>
            <a:off x="1475656" y="2924944"/>
            <a:ext cx="1152128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věci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aoblený obdélníkový popisek 35"/>
          <p:cNvSpPr/>
          <p:nvPr/>
        </p:nvSpPr>
        <p:spPr>
          <a:xfrm>
            <a:off x="467544" y="4077072"/>
            <a:ext cx="8352928" cy="2016224"/>
          </a:xfrm>
          <a:prstGeom prst="wedgeRoundRectCallout">
            <a:avLst>
              <a:gd name="adj1" fmla="val -22135"/>
              <a:gd name="adj2" fmla="val -651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stůl, talíř, župan, příbor, vařič, šampon,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žárovka, lavice, křída, houba, aktovka,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pouzdro, pero, mýdlo, auto, pravítko</a:t>
            </a:r>
          </a:p>
          <a:p>
            <a:endParaRPr lang="cs-CZ" dirty="0"/>
          </a:p>
        </p:txBody>
      </p:sp>
      <p:sp>
        <p:nvSpPr>
          <p:cNvPr id="37" name="Obdélník 36"/>
          <p:cNvSpPr/>
          <p:nvPr/>
        </p:nvSpPr>
        <p:spPr>
          <a:xfrm>
            <a:off x="899592" y="2924944"/>
            <a:ext cx="230425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vlastnosti</a:t>
            </a:r>
            <a:endParaRPr lang="cs-CZ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8" name="Picture 3" descr="C:\Users\PC4\AppData\Local\Microsoft\Windows\Temporary Internet Files\Content.IE5\Z2WETRW2\MC9002325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1700808"/>
            <a:ext cx="1320297" cy="1819747"/>
          </a:xfrm>
          <a:prstGeom prst="rect">
            <a:avLst/>
          </a:prstGeom>
          <a:noFill/>
        </p:spPr>
      </p:pic>
      <p:sp>
        <p:nvSpPr>
          <p:cNvPr id="39" name="Zaoblený obdélníkový popisek 38"/>
          <p:cNvSpPr/>
          <p:nvPr/>
        </p:nvSpPr>
        <p:spPr>
          <a:xfrm>
            <a:off x="467544" y="4077072"/>
            <a:ext cx="8352928" cy="1656184"/>
          </a:xfrm>
          <a:prstGeom prst="wedgeRoundRectCallout">
            <a:avLst>
              <a:gd name="adj1" fmla="val -22135"/>
              <a:gd name="adj2" fmla="val -651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moudrost, upřímnost, laskavost, radost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pýcha, štědrost, lakota, štěstí, smutek</a:t>
            </a:r>
          </a:p>
          <a:p>
            <a:endParaRPr lang="cs-CZ" dirty="0"/>
          </a:p>
        </p:txBody>
      </p:sp>
      <p:sp>
        <p:nvSpPr>
          <p:cNvPr id="40" name="Zaoblený obdélníkový popisek 39"/>
          <p:cNvSpPr/>
          <p:nvPr/>
        </p:nvSpPr>
        <p:spPr>
          <a:xfrm>
            <a:off x="467544" y="4077072"/>
            <a:ext cx="8208912" cy="1683568"/>
          </a:xfrm>
          <a:prstGeom prst="wedgeRoundRectCallout">
            <a:avLst>
              <a:gd name="adj1" fmla="val -22135"/>
              <a:gd name="adj2" fmla="val -651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    skok, běh, plavba, kresba, jásot, </a:t>
            </a:r>
          </a:p>
          <a:p>
            <a:r>
              <a:rPr lang="cs-CZ" sz="3600" dirty="0" smtClean="0">
                <a:latin typeface="Arial" pitchFamily="34" charset="0"/>
                <a:cs typeface="Arial" pitchFamily="34" charset="0"/>
              </a:rPr>
              <a:t>psaní, čtení, malování, vaření, pršení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Picture 21" descr="C:\Users\PC4\AppData\Local\Microsoft\Windows\Temporary Internet Files\Content.IE5\Z2WETRW2\MM900295246[1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60232" y="2780928"/>
            <a:ext cx="1773634" cy="1124744"/>
          </a:xfrm>
          <a:prstGeom prst="rect">
            <a:avLst/>
          </a:prstGeom>
          <a:noFill/>
        </p:spPr>
      </p:pic>
      <p:pic>
        <p:nvPicPr>
          <p:cNvPr id="42" name="Picture 22" descr="C:\Users\PC4\AppData\Local\Microsoft\Windows\Temporary Internet Files\Content.IE5\H1S92QZ2\MM900040930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2852936"/>
            <a:ext cx="1672868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8" grpId="0" animBg="1"/>
      <p:bldP spid="8" grpId="1" animBg="1"/>
      <p:bldP spid="25" grpId="0" animBg="1"/>
      <p:bldP spid="25" grpId="1" animBg="1"/>
      <p:bldP spid="22" grpId="0" animBg="1"/>
      <p:bldP spid="2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přídavná jména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vyjadřují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vlastnosti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podstatných jmen</a:t>
            </a:r>
            <a:endParaRPr lang="cs-CZ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odpovídají na otázky: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2339752" y="3140968"/>
            <a:ext cx="3960440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latin typeface="Arial" pitchFamily="34" charset="0"/>
                <a:cs typeface="Arial" pitchFamily="34" charset="0"/>
              </a:rPr>
              <a:t>JAKÝ (-Á,-É) ?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se zářezem 14"/>
          <p:cNvSpPr/>
          <p:nvPr/>
        </p:nvSpPr>
        <p:spPr>
          <a:xfrm>
            <a:off x="395536" y="2420888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2267744" y="4365104"/>
            <a:ext cx="446449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latin typeface="Arial" pitchFamily="34" charset="0"/>
                <a:cs typeface="Arial" pitchFamily="34" charset="0"/>
              </a:rPr>
              <a:t>KTERÝ (-Á,-É) ?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707904" y="5517232"/>
            <a:ext cx="1440160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latin typeface="Arial" pitchFamily="34" charset="0"/>
                <a:cs typeface="Arial" pitchFamily="34" charset="0"/>
              </a:rPr>
              <a:t>ČÍ ?</a:t>
            </a:r>
            <a:endParaRPr lang="cs-CZ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přídavná jména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412776"/>
            <a:ext cx="8839200" cy="72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zelený           otevřená           šedé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jehličnatý        vysypaná         smutné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vysoký            červená          hladové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neopadavý       dámská         vystrašené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539552" y="1484784"/>
            <a:ext cx="158417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JAKÝ?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PC4\AppData\Local\Microsoft\Windows\Temporary Internet Files\Content.IE5\H1S92QZ2\MC9003513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1036622" cy="1791077"/>
          </a:xfrm>
          <a:prstGeom prst="rect">
            <a:avLst/>
          </a:prstGeom>
          <a:noFill/>
        </p:spPr>
      </p:pic>
      <p:sp>
        <p:nvSpPr>
          <p:cNvPr id="14" name="Obdélník 13"/>
          <p:cNvSpPr/>
          <p:nvPr/>
        </p:nvSpPr>
        <p:spPr>
          <a:xfrm>
            <a:off x="3419872" y="1484784"/>
            <a:ext cx="1800200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JAKÁ?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6228184" y="1484784"/>
            <a:ext cx="1800200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JAKÉ?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C:\Users\PC4\AppData\Local\Microsoft\Windows\Temporary Internet Files\Content.IE5\H1S92QZ2\MC90043816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988840"/>
            <a:ext cx="910395" cy="1152128"/>
          </a:xfrm>
          <a:prstGeom prst="rect">
            <a:avLst/>
          </a:prstGeom>
          <a:noFill/>
        </p:spPr>
      </p:pic>
      <p:pic>
        <p:nvPicPr>
          <p:cNvPr id="2057" name="Picture 9" descr="C:\Users\PC4\AppData\Local\Microsoft\Windows\Temporary Internet Files\Content.IE5\H1S92QZ2\MC900441316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844824"/>
            <a:ext cx="1371600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</a:t>
            </a:r>
            <a:r>
              <a:rPr lang="cs-CZ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přídavná jména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412776"/>
            <a:ext cx="8839200" cy="72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</a:t>
            </a:r>
          </a:p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>
              <a:buNone/>
            </a:pPr>
            <a:endParaRPr lang="cs-CZ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cestovní            zimní              dětské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velký             pletená              jízdní</a:t>
            </a:r>
          </a:p>
          <a:p>
            <a:pPr>
              <a:buNone/>
            </a:pPr>
            <a:endParaRPr lang="cs-CZ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dědečkův       maminčina     kamarádovo</a:t>
            </a: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Petrův            Eliščina           bratrovo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467544" y="1484784"/>
            <a:ext cx="230425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KTERÝ?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419872" y="1484784"/>
            <a:ext cx="2304256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KTERÁ?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6372200" y="1484784"/>
            <a:ext cx="2160240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KTERÉ?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 descr="C:\Users\PC4\AppData\Local\Microsoft\Windows\Temporary Internet Files\Content.IE5\IRW9LY7S\MC90031126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060848"/>
            <a:ext cx="1152128" cy="1112699"/>
          </a:xfrm>
          <a:prstGeom prst="rect">
            <a:avLst/>
          </a:prstGeom>
          <a:noFill/>
        </p:spPr>
      </p:pic>
      <p:pic>
        <p:nvPicPr>
          <p:cNvPr id="13" name="Picture 7" descr="C:\Users\PC4\AppData\Local\Microsoft\Windows\Temporary Internet Files\Content.IE5\BYA4SCU1\MC90039860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348880"/>
            <a:ext cx="1512168" cy="865687"/>
          </a:xfrm>
          <a:prstGeom prst="rect">
            <a:avLst/>
          </a:prstGeom>
          <a:noFill/>
        </p:spPr>
      </p:pic>
      <p:sp>
        <p:nvSpPr>
          <p:cNvPr id="10" name="Obdélník 9"/>
          <p:cNvSpPr/>
          <p:nvPr/>
        </p:nvSpPr>
        <p:spPr>
          <a:xfrm>
            <a:off x="3923928" y="4581128"/>
            <a:ext cx="100811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ČÍ?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0" descr="C:\Users\PC4\AppData\Local\Microsoft\Windows\Temporary Internet Files\Content.IE5\BYA4SCU1\MC90030566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2204864"/>
            <a:ext cx="1448745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</a:t>
            </a:r>
            <a:r>
              <a:rPr lang="cs-CZ" sz="6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Arial" pitchFamily="34" charset="0"/>
                <a:cs typeface="Arial" pitchFamily="34" charset="0"/>
              </a:rPr>
              <a:t>ZÁjmEna</a:t>
            </a:r>
            <a:endParaRPr lang="cs-CZ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zastupují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podstatná jména 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nebo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 ně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ukazují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dívka                  štěně                   žáci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</a:t>
            </a: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 descr="C:\Users\PC4\AppData\Local\Microsoft\Windows\Temporary Internet Files\Content.IE5\H1S92QZ2\MC90042968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852936"/>
            <a:ext cx="1368152" cy="1025547"/>
          </a:xfrm>
          <a:prstGeom prst="rect">
            <a:avLst/>
          </a:prstGeom>
          <a:noFill/>
        </p:spPr>
      </p:pic>
      <p:pic>
        <p:nvPicPr>
          <p:cNvPr id="1033" name="Picture 9" descr="C:\Users\PC4\AppData\Local\Microsoft\Windows\Temporary Internet Files\Content.IE5\IRW9LY7S\MC90043816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852936"/>
            <a:ext cx="936104" cy="1033502"/>
          </a:xfrm>
          <a:prstGeom prst="rect">
            <a:avLst/>
          </a:prstGeom>
          <a:noFill/>
        </p:spPr>
      </p:pic>
      <p:pic>
        <p:nvPicPr>
          <p:cNvPr id="1036" name="Picture 12" descr="C:\Users\PC4\AppData\Local\Microsoft\Windows\Temporary Internet Files\Content.IE5\H1S92QZ2\MC90029794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3985378">
            <a:off x="5582374" y="2029982"/>
            <a:ext cx="500388" cy="1156208"/>
          </a:xfrm>
          <a:prstGeom prst="rect">
            <a:avLst/>
          </a:prstGeom>
          <a:noFill/>
        </p:spPr>
      </p:pic>
      <p:sp>
        <p:nvSpPr>
          <p:cNvPr id="21" name="Obdélník 20"/>
          <p:cNvSpPr/>
          <p:nvPr/>
        </p:nvSpPr>
        <p:spPr>
          <a:xfrm>
            <a:off x="7020272" y="3933056"/>
            <a:ext cx="86409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oni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971600" y="3933056"/>
            <a:ext cx="100811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ona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923928" y="3933056"/>
            <a:ext cx="100811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ono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52" name="Picture 28" descr="C:\Users\PC4\AppData\Local\Microsoft\Windows\Temporary Internet Files\Content.IE5\IRW9LY7S\MC9003013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2420888"/>
            <a:ext cx="1374138" cy="1440160"/>
          </a:xfrm>
          <a:prstGeom prst="rect">
            <a:avLst/>
          </a:prstGeom>
          <a:noFill/>
        </p:spPr>
      </p:pic>
      <p:sp>
        <p:nvSpPr>
          <p:cNvPr id="40" name="Obdélník 39"/>
          <p:cNvSpPr/>
          <p:nvPr/>
        </p:nvSpPr>
        <p:spPr>
          <a:xfrm>
            <a:off x="6588224" y="5229200"/>
            <a:ext cx="576064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95536" y="5229200"/>
            <a:ext cx="64807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7308304" y="5229200"/>
            <a:ext cx="1224136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tamti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7452320" y="5949280"/>
            <a:ext cx="144016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těmto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6372200" y="4581128"/>
            <a:ext cx="108012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nich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6228184" y="5949280"/>
            <a:ext cx="108012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těm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395536" y="5949280"/>
            <a:ext cx="64807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té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683568" y="4581128"/>
            <a:ext cx="576064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1259632" y="5949280"/>
            <a:ext cx="108012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1259632" y="5229200"/>
            <a:ext cx="108012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této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4355976" y="5949280"/>
            <a:ext cx="136815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tamto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203848" y="5949280"/>
            <a:ext cx="100811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3347864" y="5229200"/>
            <a:ext cx="792088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4283968" y="5229200"/>
            <a:ext cx="1584176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tomuto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7668344" y="4581128"/>
            <a:ext cx="792088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jim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1403648" y="4581128"/>
            <a:ext cx="576064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ní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427984" y="4581128"/>
            <a:ext cx="136815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němu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3491880" y="4581128"/>
            <a:ext cx="792088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28" grpId="0" animBg="1"/>
      <p:bldP spid="29" grpId="0" animBg="1"/>
      <p:bldP spid="30" grpId="0" animBg="1"/>
      <p:bldP spid="3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1098</TotalTime>
  <Words>609</Words>
  <Application>Microsoft Office PowerPoint</Application>
  <PresentationFormat>Předvádění na obrazovce (4:3)</PresentationFormat>
  <Paragraphs>180</Paragraphs>
  <Slides>13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Cesta</vt:lpstr>
      <vt:lpstr>Snímek 1</vt:lpstr>
      <vt:lpstr>Snímek 2</vt:lpstr>
      <vt:lpstr>Snímek 3</vt:lpstr>
      <vt:lpstr>Snímek 4</vt:lpstr>
      <vt:lpstr>Podstatná jména</vt:lpstr>
      <vt:lpstr>                přídavná jména</vt:lpstr>
      <vt:lpstr>              přídavná jména</vt:lpstr>
      <vt:lpstr>              přídavná jména</vt:lpstr>
      <vt:lpstr>                       ZÁjmEna</vt:lpstr>
      <vt:lpstr>                       ČÍSLOVKY</vt:lpstr>
      <vt:lpstr>                       ČÍSLOVKY</vt:lpstr>
      <vt:lpstr>                       SLOVESA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PC4</dc:creator>
  <cp:lastModifiedBy>PC4</cp:lastModifiedBy>
  <cp:revision>198</cp:revision>
  <dcterms:created xsi:type="dcterms:W3CDTF">2013-09-21T16:31:51Z</dcterms:created>
  <dcterms:modified xsi:type="dcterms:W3CDTF">2014-01-21T18:11:39Z</dcterms:modified>
</cp:coreProperties>
</file>