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9" r:id="rId19"/>
    <p:sldId id="27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911CB-2A4C-43B6-9D38-4FF589FB5FD1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4E890-69CF-441F-B029-4B1EE1E081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02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http://commons.wikimedia.org/wiki/File:Josef_skvorecky.jpg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4E890-69CF-441F-B029-4B1EE1E081B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452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http://cs.wikipedia.org/wiki/Josef_%C5%A0kvoreck%C3%BD#mediaviewer/Soubor:%C5%A0KVORECK%C3%9D_PODPIS.jpg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4E890-69CF-441F-B029-4B1EE1E081B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766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http://cs.wikipedia.org/wiki/Milan_Kundera#mediaviewer/Soubor:Milan_Kundera.jpg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4E890-69CF-441F-B029-4B1EE1E081B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793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http://cs.wikipedia.org/wiki/%C5%98%C3%A1d_%C4%8Cestn%C3%A9_legie#mediaviewer/Soubor:Chevalier-legion-dhonneur-empire-1804.jpg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4E890-69CF-441F-B029-4B1EE1E081B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5D4C-7419-47BC-8A2B-6265739CDB15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BB61-0A98-46DF-AB3F-70E9523E6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16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5D4C-7419-47BC-8A2B-6265739CDB15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BB61-0A98-46DF-AB3F-70E9523E6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33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5D4C-7419-47BC-8A2B-6265739CDB15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BB61-0A98-46DF-AB3F-70E9523E6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17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5D4C-7419-47BC-8A2B-6265739CDB15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BB61-0A98-46DF-AB3F-70E9523E6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741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5D4C-7419-47BC-8A2B-6265739CDB15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BB61-0A98-46DF-AB3F-70E9523E6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23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5D4C-7419-47BC-8A2B-6265739CDB15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BB61-0A98-46DF-AB3F-70E9523E6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93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5D4C-7419-47BC-8A2B-6265739CDB15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BB61-0A98-46DF-AB3F-70E9523E6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76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5D4C-7419-47BC-8A2B-6265739CDB15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BB61-0A98-46DF-AB3F-70E9523E6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46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5D4C-7419-47BC-8A2B-6265739CDB15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BB61-0A98-46DF-AB3F-70E9523E6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463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5D4C-7419-47BC-8A2B-6265739CDB15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BB61-0A98-46DF-AB3F-70E9523E6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09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5D4C-7419-47BC-8A2B-6265739CDB15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0BB61-0A98-46DF-AB3F-70E9523E6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24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85D4C-7419-47BC-8A2B-6265739CDB15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0BB61-0A98-46DF-AB3F-70E9523E63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43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95736" y="260648"/>
            <a:ext cx="4408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Milan Kundera</a:t>
            </a:r>
            <a:endParaRPr lang="cs-CZ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08" y="1160283"/>
            <a:ext cx="7989042" cy="516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05408" y="6336044"/>
            <a:ext cx="248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Narozen 1.4.1929 v Brně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7704005" y="6349675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0391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rivnova\AppData\Local\Microsoft\Windows\Temporary Internet Files\Content.IE5\K7RL2F5Z\MC90001878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237" y="1132704"/>
            <a:ext cx="3655478" cy="190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95536" y="404664"/>
            <a:ext cx="52774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* Česko – francouzský spisovatel, který žije od </a:t>
            </a:r>
          </a:p>
          <a:p>
            <a:endParaRPr lang="cs-CZ" dirty="0">
              <a:latin typeface="Comic Sans MS" panose="030F0702030302020204" pitchFamily="66" charset="0"/>
            </a:endParaRPr>
          </a:p>
          <a:p>
            <a:r>
              <a:rPr lang="cs-CZ" dirty="0" smtClean="0">
                <a:latin typeface="Comic Sans MS" panose="030F0702030302020204" pitchFamily="66" charset="0"/>
              </a:rPr>
              <a:t>roku 1975 ve Francii.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466493"/>
            <a:ext cx="49007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* V roce 1979 byl zbaven československého </a:t>
            </a:r>
          </a:p>
          <a:p>
            <a:endParaRPr lang="cs-CZ" dirty="0" smtClean="0">
              <a:latin typeface="Comic Sans MS" panose="030F0702030302020204" pitchFamily="66" charset="0"/>
            </a:endParaRPr>
          </a:p>
          <a:p>
            <a:r>
              <a:rPr lang="cs-CZ" dirty="0" smtClean="0">
                <a:latin typeface="Comic Sans MS" panose="030F0702030302020204" pitchFamily="66" charset="0"/>
              </a:rPr>
              <a:t>státního občanství a jeho tvorba byla </a:t>
            </a:r>
          </a:p>
          <a:p>
            <a:endParaRPr lang="cs-CZ" dirty="0" smtClean="0">
              <a:latin typeface="Comic Sans MS" panose="030F0702030302020204" pitchFamily="66" charset="0"/>
            </a:endParaRPr>
          </a:p>
          <a:p>
            <a:r>
              <a:rPr lang="cs-CZ" dirty="0" smtClean="0">
                <a:latin typeface="Comic Sans MS" panose="030F0702030302020204" pitchFamily="66" charset="0"/>
              </a:rPr>
              <a:t>až do roku 1989 zakázána.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9602" y="3108566"/>
            <a:ext cx="5644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* Své texty psal nejdříve česky, dnes francouzsky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9602" y="3610372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* Autorem: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809064" y="3988160"/>
            <a:ext cx="736099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básní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563888" y="3979704"/>
            <a:ext cx="95731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dramat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642144" y="3979704"/>
            <a:ext cx="784189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prózy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639544" y="3988160"/>
            <a:ext cx="140455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překladatel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13748" y="4581128"/>
            <a:ext cx="523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*</a:t>
            </a:r>
            <a:r>
              <a:rPr lang="cs-CZ" dirty="0" smtClean="0"/>
              <a:t> </a:t>
            </a:r>
            <a:r>
              <a:rPr lang="cs-CZ" dirty="0" smtClean="0">
                <a:latin typeface="Comic Sans MS" panose="030F0702030302020204" pitchFamily="66" charset="0"/>
              </a:rPr>
              <a:t>Byl nominován na Nobelovu cenu za literaturu.</a:t>
            </a:r>
            <a:endParaRPr lang="cs-CZ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746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0648"/>
            <a:ext cx="82830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Od roku 1975 žije Milan Kundera v emigraci ve Francii, kde nejdříve učil na </a:t>
            </a:r>
          </a:p>
          <a:p>
            <a:endParaRPr lang="cs-CZ" dirty="0" smtClean="0">
              <a:latin typeface="Comic Sans MS" panose="030F0702030302020204" pitchFamily="66" charset="0"/>
            </a:endParaRPr>
          </a:p>
          <a:p>
            <a:r>
              <a:rPr lang="cs-CZ" dirty="0" smtClean="0">
                <a:latin typeface="Comic Sans MS" panose="030F0702030302020204" pitchFamily="66" charset="0"/>
              </a:rPr>
              <a:t>univerzitě v </a:t>
            </a:r>
            <a:r>
              <a:rPr lang="cs-CZ" dirty="0" err="1" smtClean="0">
                <a:latin typeface="Comic Sans MS" panose="030F0702030302020204" pitchFamily="66" charset="0"/>
              </a:rPr>
              <a:t>Rennes</a:t>
            </a:r>
            <a:r>
              <a:rPr lang="cs-CZ" dirty="0" smtClean="0">
                <a:latin typeface="Comic Sans MS" panose="030F0702030302020204" pitchFamily="66" charset="0"/>
              </a:rPr>
              <a:t> a později v Paříži.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4907" y="1586409"/>
            <a:ext cx="85074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V roce 1978 vydal </a:t>
            </a:r>
            <a:r>
              <a:rPr lang="cs-CZ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Knihu smíchu a zapomnění  </a:t>
            </a:r>
            <a:r>
              <a:rPr lang="cs-CZ" dirty="0" smtClean="0">
                <a:latin typeface="Comic Sans MS" panose="030F0702030302020204" pitchFamily="66" charset="0"/>
              </a:rPr>
              <a:t>a po jejím vydání mu bylo v roce </a:t>
            </a:r>
          </a:p>
          <a:p>
            <a:endParaRPr lang="cs-CZ" dirty="0" smtClean="0">
              <a:latin typeface="Comic Sans MS" panose="030F0702030302020204" pitchFamily="66" charset="0"/>
            </a:endParaRPr>
          </a:p>
          <a:p>
            <a:r>
              <a:rPr lang="cs-CZ" dirty="0" smtClean="0">
                <a:latin typeface="Comic Sans MS" panose="030F0702030302020204" pitchFamily="66" charset="0"/>
              </a:rPr>
              <a:t>1979 odebráno české občanství, v roce 1981 mu bylo uděleno občanství </a:t>
            </a:r>
          </a:p>
          <a:p>
            <a:endParaRPr lang="cs-CZ" dirty="0" smtClean="0">
              <a:latin typeface="Comic Sans MS" panose="030F0702030302020204" pitchFamily="66" charset="0"/>
            </a:endParaRPr>
          </a:p>
          <a:p>
            <a:r>
              <a:rPr lang="cs-CZ" dirty="0" smtClean="0">
                <a:latin typeface="Comic Sans MS" panose="030F0702030302020204" pitchFamily="66" charset="0"/>
              </a:rPr>
              <a:t>francouzské.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7414" y="3419708"/>
            <a:ext cx="883927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  <a:latin typeface="Comic Sans MS" panose="030F0702030302020204" pitchFamily="66" charset="0"/>
              </a:rPr>
              <a:t>Knihu smíchu a zapomnění </a:t>
            </a:r>
            <a:r>
              <a:rPr lang="cs-CZ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- </a:t>
            </a:r>
            <a:r>
              <a:rPr lang="cs-CZ" dirty="0">
                <a:latin typeface="Comic Sans MS" panose="030F0702030302020204" pitchFamily="66" charset="0"/>
              </a:rPr>
              <a:t>j</a:t>
            </a:r>
            <a:r>
              <a:rPr lang="cs-CZ" dirty="0" smtClean="0">
                <a:latin typeface="Comic Sans MS" panose="030F0702030302020204" pitchFamily="66" charset="0"/>
              </a:rPr>
              <a:t>de o sedm samostatných příběhů, které spojuje </a:t>
            </a:r>
          </a:p>
          <a:p>
            <a:endParaRPr lang="cs-CZ" dirty="0">
              <a:latin typeface="Comic Sans MS" panose="030F0702030302020204" pitchFamily="66" charset="0"/>
            </a:endParaRPr>
          </a:p>
          <a:p>
            <a:r>
              <a:rPr lang="cs-CZ" dirty="0" smtClean="0">
                <a:latin typeface="Comic Sans MS" panose="030F0702030302020204" pitchFamily="66" charset="0"/>
              </a:rPr>
              <a:t>téma smíchu a zapomnění. Stejná postava  vystupuje jen  ve čtvrté a šesté části.</a:t>
            </a:r>
            <a:endParaRPr lang="cs-CZ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Hrivnova\AppData\Local\Microsoft\Windows\Temporary Internet Files\Content.IE5\WH84WSO6\MP90044827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5" y="4653136"/>
            <a:ext cx="4320480" cy="204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939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733056" y="188640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u="sng" dirty="0" smtClean="0">
                <a:latin typeface="Comic Sans MS" panose="030F0702030302020204" pitchFamily="66" charset="0"/>
              </a:rPr>
              <a:t>Poezie</a:t>
            </a:r>
            <a:endParaRPr lang="cs-CZ" sz="2400" u="sng" dirty="0">
              <a:latin typeface="Comic Sans MS" panose="030F0702030302020204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908720"/>
            <a:ext cx="88280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Milan Kundera poezií vstoupil do literatury. Pokusil se o mnohostranné zobrazení </a:t>
            </a:r>
          </a:p>
          <a:p>
            <a:endParaRPr lang="cs-CZ" dirty="0" smtClean="0">
              <a:latin typeface="Comic Sans MS" panose="030F0702030302020204" pitchFamily="66" charset="0"/>
            </a:endParaRPr>
          </a:p>
          <a:p>
            <a:r>
              <a:rPr lang="cs-CZ" dirty="0" smtClean="0">
                <a:latin typeface="Comic Sans MS" panose="030F0702030302020204" pitchFamily="66" charset="0"/>
              </a:rPr>
              <a:t>života, jeho složitosti.</a:t>
            </a:r>
          </a:p>
          <a:p>
            <a:endParaRPr lang="cs-CZ" dirty="0" smtClean="0">
              <a:latin typeface="Comic Sans MS" panose="030F0702030302020204" pitchFamily="66" charset="0"/>
            </a:endParaRPr>
          </a:p>
          <a:p>
            <a:r>
              <a:rPr lang="cs-CZ" dirty="0" smtClean="0">
                <a:latin typeface="Comic Sans MS" panose="030F0702030302020204" pitchFamily="66" charset="0"/>
              </a:rPr>
              <a:t>Nový typ milostné poezie – sondy do lidské, zvláště ženské psychiky.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5536" y="2467362"/>
            <a:ext cx="8526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Monology - </a:t>
            </a:r>
            <a:r>
              <a:rPr lang="cs-CZ" dirty="0" smtClean="0">
                <a:latin typeface="Comic Sans MS" panose="030F0702030302020204" pitchFamily="66" charset="0"/>
              </a:rPr>
              <a:t>sbírka plná erotické lásky, kterou oficiální kritika vůbec nepřijala, </a:t>
            </a:r>
          </a:p>
          <a:p>
            <a:endParaRPr lang="cs-CZ" dirty="0" smtClean="0">
              <a:latin typeface="Comic Sans MS" panose="030F0702030302020204" pitchFamily="66" charset="0"/>
            </a:endParaRPr>
          </a:p>
          <a:p>
            <a:r>
              <a:rPr lang="cs-CZ" dirty="0" smtClean="0">
                <a:latin typeface="Comic Sans MS" panose="030F0702030302020204" pitchFamily="66" charset="0"/>
              </a:rPr>
              <a:t>protože jde o lásku dvou moderních lidí a ne budovatelů socialismu. </a:t>
            </a:r>
            <a:endParaRPr lang="cs-CZ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148064" y="443711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5786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75856" y="404664"/>
            <a:ext cx="2191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latin typeface="Comic Sans MS" panose="030F0702030302020204" pitchFamily="66" charset="0"/>
              </a:rPr>
              <a:t>Vezmi mne s sebou</a:t>
            </a:r>
          </a:p>
        </p:txBody>
      </p:sp>
      <p:sp>
        <p:nvSpPr>
          <p:cNvPr id="3" name="Obdélník 2"/>
          <p:cNvSpPr/>
          <p:nvPr/>
        </p:nvSpPr>
        <p:spPr>
          <a:xfrm>
            <a:off x="1868363" y="908720"/>
            <a:ext cx="50066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i="1" dirty="0">
                <a:latin typeface="Comic Sans MS" panose="030F0702030302020204" pitchFamily="66" charset="0"/>
              </a:rPr>
              <a:t>Vezmi mne s sebou, ať půjdeš kamkoli!</a:t>
            </a:r>
          </a:p>
          <a:p>
            <a:pPr algn="ctr"/>
            <a:r>
              <a:rPr lang="cs-CZ" i="1" dirty="0">
                <a:latin typeface="Comic Sans MS" panose="030F0702030302020204" pitchFamily="66" charset="0"/>
              </a:rPr>
              <a:t>Ať půjdeš do dálek, či před dům do </a:t>
            </a:r>
            <a:r>
              <a:rPr lang="cs-CZ" i="1" dirty="0" smtClean="0">
                <a:latin typeface="Comic Sans MS" panose="030F0702030302020204" pitchFamily="66" charset="0"/>
              </a:rPr>
              <a:t>polí.</a:t>
            </a:r>
            <a:endParaRPr lang="cs-CZ" i="1" dirty="0">
              <a:latin typeface="Comic Sans MS" panose="030F0702030302020204" pitchFamily="66" charset="0"/>
            </a:endParaRPr>
          </a:p>
          <a:p>
            <a:pPr algn="ctr"/>
            <a:endParaRPr lang="cs-CZ" i="1" dirty="0">
              <a:latin typeface="Comic Sans MS" panose="030F0702030302020204" pitchFamily="66" charset="0"/>
            </a:endParaRPr>
          </a:p>
          <a:p>
            <a:pPr algn="ctr"/>
            <a:r>
              <a:rPr lang="cs-CZ" i="1" dirty="0">
                <a:latin typeface="Comic Sans MS" panose="030F0702030302020204" pitchFamily="66" charset="0"/>
              </a:rPr>
              <a:t>Já ti nebudu překážet. Ne, to bych nechtěla.</a:t>
            </a:r>
          </a:p>
          <a:p>
            <a:pPr algn="ctr"/>
            <a:r>
              <a:rPr lang="cs-CZ" i="1" dirty="0">
                <a:latin typeface="Comic Sans MS" panose="030F0702030302020204" pitchFamily="66" charset="0"/>
              </a:rPr>
              <a:t>Já se ti umenším: Budu bez těla.</a:t>
            </a:r>
          </a:p>
          <a:p>
            <a:pPr algn="ctr"/>
            <a:endParaRPr lang="cs-CZ" i="1" dirty="0">
              <a:latin typeface="Comic Sans MS" panose="030F0702030302020204" pitchFamily="66" charset="0"/>
            </a:endParaRPr>
          </a:p>
          <a:p>
            <a:pPr algn="ctr"/>
            <a:r>
              <a:rPr lang="cs-CZ" i="1" dirty="0">
                <a:latin typeface="Comic Sans MS" panose="030F0702030302020204" pitchFamily="66" charset="0"/>
              </a:rPr>
              <a:t>Budu jen děvčátko, jen pejsek, budu malá,</a:t>
            </a:r>
          </a:p>
          <a:p>
            <a:pPr algn="ctr"/>
            <a:r>
              <a:rPr lang="cs-CZ" i="1" dirty="0">
                <a:latin typeface="Comic Sans MS" panose="030F0702030302020204" pitchFamily="66" charset="0"/>
              </a:rPr>
              <a:t>Budu jen kolem tvého krku přehozená šála….</a:t>
            </a:r>
          </a:p>
        </p:txBody>
      </p:sp>
      <p:sp>
        <p:nvSpPr>
          <p:cNvPr id="4" name="Obdélník 3"/>
          <p:cNvSpPr/>
          <p:nvPr/>
        </p:nvSpPr>
        <p:spPr>
          <a:xfrm>
            <a:off x="2085669" y="3429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i="1" dirty="0">
                <a:latin typeface="Comic Sans MS" panose="030F0702030302020204" pitchFamily="66" charset="0"/>
              </a:rPr>
              <a:t>Ať půjdeš do dálek, kde bolest nebolí,</a:t>
            </a:r>
          </a:p>
          <a:p>
            <a:pPr algn="ctr"/>
            <a:r>
              <a:rPr lang="cs-CZ" i="1" dirty="0">
                <a:latin typeface="Comic Sans MS" panose="030F0702030302020204" pitchFamily="66" charset="0"/>
              </a:rPr>
              <a:t>Ať půjdeš do své těžké denní práce,</a:t>
            </a:r>
          </a:p>
          <a:p>
            <a:pPr algn="ctr"/>
            <a:endParaRPr lang="cs-CZ" i="1" dirty="0">
              <a:latin typeface="Comic Sans MS" panose="030F0702030302020204" pitchFamily="66" charset="0"/>
            </a:endParaRPr>
          </a:p>
          <a:p>
            <a:pPr algn="ctr"/>
            <a:r>
              <a:rPr lang="cs-CZ" i="1" dirty="0">
                <a:latin typeface="Comic Sans MS" panose="030F0702030302020204" pitchFamily="66" charset="0"/>
              </a:rPr>
              <a:t>Vezmi mne s sebou! Stanu se čímkoli!</a:t>
            </a:r>
          </a:p>
          <a:p>
            <a:pPr algn="ctr"/>
            <a:r>
              <a:rPr lang="cs-CZ" i="1" dirty="0">
                <a:latin typeface="Comic Sans MS" panose="030F0702030302020204" pitchFamily="66" charset="0"/>
              </a:rPr>
              <a:t>Stanu se třeba </a:t>
            </a:r>
            <a:r>
              <a:rPr lang="cs-CZ" i="1" dirty="0" err="1">
                <a:latin typeface="Comic Sans MS" panose="030F0702030302020204" pitchFamily="66" charset="0"/>
              </a:rPr>
              <a:t>drobinkou</a:t>
            </a:r>
            <a:r>
              <a:rPr lang="cs-CZ" i="1" dirty="0">
                <a:latin typeface="Comic Sans MS" panose="030F0702030302020204" pitchFamily="66" charset="0"/>
              </a:rPr>
              <a:t> v tvé </a:t>
            </a:r>
            <a:r>
              <a:rPr lang="cs-CZ" i="1" dirty="0" smtClean="0">
                <a:latin typeface="Comic Sans MS" panose="030F0702030302020204" pitchFamily="66" charset="0"/>
              </a:rPr>
              <a:t>kapse.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4537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95936" y="260648"/>
            <a:ext cx="1067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u="sng" dirty="0" smtClean="0">
                <a:latin typeface="Comic Sans MS" panose="030F0702030302020204" pitchFamily="66" charset="0"/>
              </a:rPr>
              <a:t>Próza </a:t>
            </a:r>
            <a:endParaRPr lang="cs-CZ" sz="2400" u="sng" dirty="0">
              <a:latin typeface="Comic Sans MS" panose="030F0702030302020204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980728"/>
            <a:ext cx="7463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Do světa prózy vstupuje sbírkou povídek – </a:t>
            </a:r>
            <a:r>
              <a:rPr lang="cs-CZ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Směšné lásky </a:t>
            </a:r>
            <a:r>
              <a:rPr lang="cs-CZ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(1963 – 1968). </a:t>
            </a:r>
            <a:endParaRPr lang="cs-CZ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556792"/>
            <a:ext cx="8481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Původně jednotlivé povídky vycházely  ve třech knihách a jejich počet dosáhl </a:t>
            </a:r>
          </a:p>
          <a:p>
            <a:endParaRPr lang="cs-CZ" dirty="0" smtClean="0">
              <a:latin typeface="Comic Sans MS" panose="030F0702030302020204" pitchFamily="66" charset="0"/>
            </a:endParaRPr>
          </a:p>
          <a:p>
            <a:r>
              <a:rPr lang="cs-CZ" dirty="0" smtClean="0">
                <a:latin typeface="Comic Sans MS" panose="030F0702030302020204" pitchFamily="66" charset="0"/>
              </a:rPr>
              <a:t>desíti, ale pro konečnou podobu vybral autor povídek sedm.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5536" y="2636912"/>
            <a:ext cx="3703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Druhý sešit směšných lásek </a:t>
            </a:r>
            <a:r>
              <a:rPr lang="cs-CZ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(1965)</a:t>
            </a:r>
            <a:endParaRPr lang="cs-CZ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95536" y="3006244"/>
            <a:ext cx="3619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Třetí sešit směšných lásek </a:t>
            </a:r>
            <a:r>
              <a:rPr lang="cs-CZ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(1969)</a:t>
            </a:r>
            <a:endParaRPr lang="cs-CZ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Šipka doprava 10"/>
          <p:cNvSpPr/>
          <p:nvPr/>
        </p:nvSpPr>
        <p:spPr>
          <a:xfrm>
            <a:off x="425205" y="45091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1763688" y="4566770"/>
            <a:ext cx="4257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Všechny sbírky mají filmové adaptace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2050" name="Picture 2" descr="C:\Users\Hrivnova\AppData\Local\Microsoft\Windows\Temporary Internet Files\Content.IE5\IHWL9WUH\MC90043265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45" y="4077072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738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476672"/>
            <a:ext cx="5453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Prvním Kunderovým románem se stal </a:t>
            </a:r>
            <a:r>
              <a:rPr lang="cs-CZ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Žert </a:t>
            </a:r>
            <a:r>
              <a:rPr lang="cs-CZ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(1967).</a:t>
            </a:r>
            <a:endParaRPr lang="cs-CZ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126485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Dílo, které považuje sám autor za základní. Kundera se „vypořádává“ s </a:t>
            </a:r>
          </a:p>
          <a:p>
            <a:endParaRPr lang="cs-CZ" dirty="0">
              <a:latin typeface="Comic Sans MS" panose="030F0702030302020204" pitchFamily="66" charset="0"/>
            </a:endParaRPr>
          </a:p>
          <a:p>
            <a:r>
              <a:rPr lang="cs-CZ" dirty="0" smtClean="0">
                <a:latin typeface="Comic Sans MS" panose="030F0702030302020204" pitchFamily="66" charset="0"/>
              </a:rPr>
              <a:t>událostmi 50.let, jichž byl svědkem.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2218071"/>
            <a:ext cx="8733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Román se člení do 7 oddílů, které jsou označeny jmény vypravěčů. Kunderovi </a:t>
            </a:r>
          </a:p>
          <a:p>
            <a:endParaRPr lang="cs-CZ" dirty="0" smtClean="0">
              <a:latin typeface="Comic Sans MS" panose="030F0702030302020204" pitchFamily="66" charset="0"/>
            </a:endParaRPr>
          </a:p>
          <a:p>
            <a:r>
              <a:rPr lang="cs-CZ" dirty="0" smtClean="0">
                <a:latin typeface="Comic Sans MS" panose="030F0702030302020204" pitchFamily="66" charset="0"/>
              </a:rPr>
              <a:t>nejde jen o vylíčení poměrů v 50.letech, ale o vylíčení pozice člověka v dějinách.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3284984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Život je jinde </a:t>
            </a:r>
            <a:r>
              <a:rPr lang="cs-CZ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(1973)</a:t>
            </a:r>
            <a:endParaRPr lang="cs-CZ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3707565"/>
            <a:ext cx="3118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Valčík na rozloučenou </a:t>
            </a:r>
            <a:r>
              <a:rPr lang="cs-CZ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(1976)</a:t>
            </a:r>
            <a:endParaRPr lang="cs-CZ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4103710"/>
            <a:ext cx="352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Kniha smíchu a zapomnění </a:t>
            </a:r>
            <a:r>
              <a:rPr lang="cs-CZ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(1979)</a:t>
            </a:r>
            <a:endParaRPr lang="cs-CZ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9512" y="4528670"/>
            <a:ext cx="353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Nesnesitelná lehkost bytí </a:t>
            </a:r>
            <a:r>
              <a:rPr lang="cs-CZ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(1985)</a:t>
            </a:r>
            <a:endParaRPr lang="cs-CZ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6537" y="5229200"/>
            <a:ext cx="8919429" cy="147732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i="1" dirty="0" smtClean="0">
                <a:latin typeface="Comic Sans MS" panose="030F0702030302020204" pitchFamily="66" charset="0"/>
              </a:rPr>
              <a:t>Těm , kteří si myslí, že komunistické režimy ve střední Evropě jsou výhradně </a:t>
            </a:r>
          </a:p>
          <a:p>
            <a:pPr algn="ctr"/>
            <a:r>
              <a:rPr lang="cs-CZ" i="1" dirty="0" smtClean="0">
                <a:latin typeface="Comic Sans MS" panose="030F0702030302020204" pitchFamily="66" charset="0"/>
              </a:rPr>
              <a:t>výtvorem zločinců, uniká základní pravda: zločinné režimy nevytvořili zločinci, ale </a:t>
            </a:r>
          </a:p>
          <a:p>
            <a:pPr algn="ctr"/>
            <a:r>
              <a:rPr lang="cs-CZ" i="1" dirty="0" smtClean="0">
                <a:latin typeface="Comic Sans MS" panose="030F0702030302020204" pitchFamily="66" charset="0"/>
              </a:rPr>
              <a:t>nadšenci, přesvědčeni, že objevili jedinou cestu vedoucí do ráje. Hájili ji udatně </a:t>
            </a:r>
          </a:p>
          <a:p>
            <a:pPr algn="ctr"/>
            <a:r>
              <a:rPr lang="cs-CZ" i="1" dirty="0" smtClean="0">
                <a:latin typeface="Comic Sans MS" panose="030F0702030302020204" pitchFamily="66" charset="0"/>
              </a:rPr>
              <a:t>a popravili mnoho lidí. Později vyšlo všeobecně najevo, že žádný ráj neexistuje, </a:t>
            </a:r>
          </a:p>
          <a:p>
            <a:pPr algn="ctr"/>
            <a:r>
              <a:rPr lang="cs-CZ" i="1" dirty="0" smtClean="0">
                <a:latin typeface="Comic Sans MS" panose="030F0702030302020204" pitchFamily="66" charset="0"/>
              </a:rPr>
              <a:t>a nadšenci byli tedy vrahové.</a:t>
            </a:r>
            <a:endParaRPr lang="cs-CZ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59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95936" y="188640"/>
            <a:ext cx="1335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u="sng" dirty="0" smtClean="0">
                <a:latin typeface="Comic Sans MS" panose="030F0702030302020204" pitchFamily="66" charset="0"/>
              </a:rPr>
              <a:t>Ocenění</a:t>
            </a:r>
            <a:endParaRPr lang="cs-CZ" sz="2400" u="sng" dirty="0">
              <a:latin typeface="Comic Sans MS" panose="030F0702030302020204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304607" y="980728"/>
            <a:ext cx="5371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1968 – Cena Svazu československých spisovatelů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208820" y="1650008"/>
            <a:ext cx="6934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1973 – Prix </a:t>
            </a:r>
            <a:r>
              <a:rPr lang="cs-CZ" dirty="0" err="1" smtClean="0">
                <a:latin typeface="Comic Sans MS" panose="030F0702030302020204" pitchFamily="66" charset="0"/>
              </a:rPr>
              <a:t>Médicis</a:t>
            </a:r>
            <a:r>
              <a:rPr lang="cs-CZ" dirty="0" smtClean="0">
                <a:latin typeface="Comic Sans MS" panose="030F0702030302020204" pitchFamily="66" charset="0"/>
              </a:rPr>
              <a:t> – nejlepší zahraniční román – Život je jinde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80585" y="2322761"/>
            <a:ext cx="5766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1987 – Rakouská státní cena za evropskou literatura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 flipH="1">
            <a:off x="3299991" y="3040674"/>
            <a:ext cx="275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1990 – Řád Čestné legie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030654" y="3654316"/>
            <a:ext cx="5266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1994 – Cena Jaroslava Seiferta - Nesmrtelnost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851919" y="5237236"/>
            <a:ext cx="5623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2004 – Cena města Brna v oblasti literární činnosti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395063" y="4485419"/>
            <a:ext cx="6537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2001 – </a:t>
            </a:r>
            <a:r>
              <a:rPr lang="cs-CZ" dirty="0">
                <a:latin typeface="Comic Sans MS" panose="030F0702030302020204" pitchFamily="66" charset="0"/>
              </a:rPr>
              <a:t>V</a:t>
            </a:r>
            <a:r>
              <a:rPr lang="cs-CZ" dirty="0" smtClean="0">
                <a:latin typeface="Comic Sans MS" panose="030F0702030302020204" pitchFamily="66" charset="0"/>
              </a:rPr>
              <a:t>elká cena Francouzské akademie za celoživotní dílo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0144" y="5877272"/>
            <a:ext cx="9227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>
                <a:latin typeface="Comic Sans MS" panose="030F0702030302020204" pitchFamily="66" charset="0"/>
              </a:rPr>
              <a:t>2007 - </a:t>
            </a:r>
            <a:r>
              <a:rPr lang="cs-CZ" dirty="0">
                <a:latin typeface="Comic Sans MS" panose="030F0702030302020204" pitchFamily="66" charset="0"/>
              </a:rPr>
              <a:t> Státní cena za literaturu za román </a:t>
            </a:r>
            <a:r>
              <a:rPr lang="cs-CZ" i="1" dirty="0">
                <a:latin typeface="Comic Sans MS" panose="030F0702030302020204" pitchFamily="66" charset="0"/>
              </a:rPr>
              <a:t>Nesnesitelná lehkost bytí</a:t>
            </a:r>
            <a:r>
              <a:rPr lang="cs-CZ" dirty="0">
                <a:latin typeface="Comic Sans MS" panose="030F0702030302020204" pitchFamily="66" charset="0"/>
              </a:rPr>
              <a:t> s přihlédnutím </a:t>
            </a:r>
            <a:endParaRPr lang="cs-CZ" dirty="0" smtClean="0">
              <a:latin typeface="Comic Sans MS" panose="030F0702030302020204" pitchFamily="66" charset="0"/>
            </a:endParaRPr>
          </a:p>
          <a:p>
            <a:pPr algn="ctr"/>
            <a:r>
              <a:rPr lang="cs-CZ" dirty="0" smtClean="0">
                <a:latin typeface="Comic Sans MS" panose="030F0702030302020204" pitchFamily="66" charset="0"/>
              </a:rPr>
              <a:t>k </a:t>
            </a:r>
            <a:r>
              <a:rPr lang="cs-CZ" dirty="0">
                <a:latin typeface="Comic Sans MS" panose="030F0702030302020204" pitchFamily="66" charset="0"/>
              </a:rPr>
              <a:t>dosavadní </a:t>
            </a:r>
            <a:r>
              <a:rPr lang="cs-CZ" dirty="0" smtClean="0">
                <a:latin typeface="Comic Sans MS" panose="030F0702030302020204" pitchFamily="66" charset="0"/>
              </a:rPr>
              <a:t>prozaické </a:t>
            </a:r>
            <a:r>
              <a:rPr lang="cs-CZ" dirty="0">
                <a:latin typeface="Comic Sans MS" panose="030F0702030302020204" pitchFamily="66" charset="0"/>
              </a:rPr>
              <a:t>a esejistické tvorbě.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6" y="2201753"/>
            <a:ext cx="1432254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8788" y="5106878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928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67693" y="2204864"/>
            <a:ext cx="813690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PROKOP, V. Přehled české literatury 20. století. Sokolov :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O.K.Soft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, 1998. s.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65-66.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PROKOP, V. Přehled české literatury 20. století. Sokolov :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O.K.Soft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, 1998. s.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67-69.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SOCHROVÁ, M. Čítanka IV.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k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literatuře v kostce. Havlíčkův Brod: Fragment, 2007. ISBN 978-80-253-0361-0. s.131.</a:t>
            </a: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</a:t>
            </a: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</a:p>
          <a:p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99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47727" y="332656"/>
            <a:ext cx="852031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Strana 5</a:t>
            </a:r>
          </a:p>
          <a:p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[Obr.1][cit.2014-05-16].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www:&lt;http://commons.wikimedia.org/wiki/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File:Josef_skvorecky.jpg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</a:p>
          <a:p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Obr.2][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cit.2014-05-16].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://cs.wikipedia.org/wiki/Josef_%C5%A0kvoreck%C3%BD#mediaviewer/Soubor:%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C5%A0KVORECK%C3%9D_PODPIS.jpg&gt;.</a:t>
            </a:r>
          </a:p>
          <a:p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Strana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Obr.3][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cit.2014-05-16].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cs.wikipedia.org/wiki/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Milan_Kundera#mediaviewer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Soubor:Milan_Kundera.jpg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16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Strana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Obr.4][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cit.2014-05-16].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://cs.wikipedia.org/wiki/%C5%98%C3%A1d_%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C4%8Cestn%C3%A9_legie#mediaviewer/Soubor:Chevalier-legion-dhonneur-empire-1804.jpg&gt;.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6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88733"/>
              </p:ext>
            </p:extLst>
          </p:nvPr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Johana Hřivnová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Český 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Český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9.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Literatura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19. a 20. století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Samizdatová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exilová próza po roce 1969 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VY_32_INOVACE_36.19.HRI.CJ.9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19. 05. 2014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7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75478" y="1916832"/>
            <a:ext cx="83930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Samizdatová a exilová próza </a:t>
            </a:r>
          </a:p>
          <a:p>
            <a:pPr algn="ctr"/>
            <a:r>
              <a:rPr lang="cs-CZ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po roce 1969</a:t>
            </a:r>
            <a:endParaRPr lang="cs-CZ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1342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620688"/>
            <a:ext cx="85058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Comic Sans MS" panose="030F0702030302020204" pitchFamily="66" charset="0"/>
              </a:rPr>
              <a:t>Cenzurní zásahy normalizační politiky se soustředily na ty 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Comic Sans MS" panose="030F0702030302020204" pitchFamily="66" charset="0"/>
              </a:rPr>
              <a:t>autory, kteří se výrazně profilovali ve 2.polovině 60.let 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Comic Sans MS" panose="030F0702030302020204" pitchFamily="66" charset="0"/>
              </a:rPr>
              <a:t>a v událostech kolem roku 1968. někteří z nich pak museli 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Comic Sans MS" panose="030F0702030302020204" pitchFamily="66" charset="0"/>
              </a:rPr>
              <a:t>o</a:t>
            </a:r>
            <a:r>
              <a:rPr lang="cs-CZ" sz="2400" dirty="0" smtClean="0">
                <a:latin typeface="Comic Sans MS" panose="030F0702030302020204" pitchFamily="66" charset="0"/>
              </a:rPr>
              <a:t>pustit republiku:</a:t>
            </a:r>
            <a:endParaRPr lang="cs-CZ" sz="2400" dirty="0">
              <a:latin typeface="Comic Sans MS" panose="030F0702030302020204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4104" y="2467347"/>
            <a:ext cx="261001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dirty="0" smtClean="0">
                <a:latin typeface="Comic Sans MS" panose="030F0702030302020204" pitchFamily="66" charset="0"/>
              </a:rPr>
              <a:t>Josef Škvorecký</a:t>
            </a:r>
            <a:endParaRPr lang="cs-CZ" sz="2400" dirty="0">
              <a:latin typeface="Comic Sans MS" panose="030F0702030302020204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4104" y="3084453"/>
            <a:ext cx="262123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Comic Sans MS" panose="030F0702030302020204" pitchFamily="66" charset="0"/>
              </a:rPr>
              <a:t>Zdena Salivarová</a:t>
            </a:r>
            <a:endParaRPr lang="cs-CZ" sz="2400" dirty="0">
              <a:latin typeface="Comic Sans MS" panose="030F0702030302020204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443295" y="3717032"/>
            <a:ext cx="2202847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Comic Sans MS" panose="030F0702030302020204" pitchFamily="66" charset="0"/>
              </a:rPr>
              <a:t>Milan Kundera</a:t>
            </a:r>
            <a:endParaRPr lang="cs-CZ" sz="2400" dirty="0">
              <a:latin typeface="Comic Sans MS" panose="030F0702030302020204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44285" y="4427734"/>
            <a:ext cx="1989647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Comic Sans MS" panose="030F0702030302020204" pitchFamily="66" charset="0"/>
              </a:rPr>
              <a:t>Pavel Kohout</a:t>
            </a:r>
            <a:endParaRPr lang="cs-CZ" sz="2400" dirty="0">
              <a:latin typeface="Comic Sans MS" panose="030F0702030302020204" pitchFamily="66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5071883"/>
            <a:ext cx="6216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Comic Sans MS" panose="030F0702030302020204" pitchFamily="66" charset="0"/>
              </a:rPr>
              <a:t>Někteří autoři zvolili tzv. vnitřní emigraci:</a:t>
            </a:r>
            <a:endParaRPr lang="cs-CZ" sz="2400" dirty="0">
              <a:latin typeface="Comic Sans MS" panose="030F0702030302020204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461953" y="5071881"/>
            <a:ext cx="220445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Comic Sans MS" panose="030F0702030302020204" pitchFamily="66" charset="0"/>
              </a:rPr>
              <a:t>Ludvík Vaculík</a:t>
            </a:r>
            <a:endParaRPr lang="cs-CZ" sz="2400" dirty="0">
              <a:latin typeface="Comic Sans MS" panose="030F0702030302020204" pitchFamily="66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730456" y="5594448"/>
            <a:ext cx="166744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Comic Sans MS" panose="030F0702030302020204" pitchFamily="66" charset="0"/>
              </a:rPr>
              <a:t>Ivan Klíma</a:t>
            </a:r>
            <a:endParaRPr lang="cs-CZ" sz="2400" dirty="0">
              <a:latin typeface="Comic Sans MS" panose="030F0702030302020204" pitchFamily="66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670757" y="6173277"/>
            <a:ext cx="184377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Comic Sans MS" panose="030F0702030302020204" pitchFamily="66" charset="0"/>
              </a:rPr>
              <a:t>Karel Pecha</a:t>
            </a:r>
            <a:endParaRPr lang="cs-CZ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770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215543" y="194706"/>
            <a:ext cx="4669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Josef Škvorecký</a:t>
            </a:r>
            <a:endParaRPr lang="cs-CZ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90180"/>
            <a:ext cx="35052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851920" y="1325959"/>
            <a:ext cx="1819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Comic Sans MS" panose="030F0702030302020204" pitchFamily="66" charset="0"/>
              </a:rPr>
              <a:t>- spisovatel</a:t>
            </a:r>
            <a:endParaRPr lang="cs-CZ" sz="2400" dirty="0">
              <a:latin typeface="Comic Sans MS" panose="030F0702030302020204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851920" y="1787624"/>
            <a:ext cx="1867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Comic Sans MS" panose="030F0702030302020204" pitchFamily="66" charset="0"/>
              </a:rPr>
              <a:t>- nakladatel</a:t>
            </a:r>
            <a:endParaRPr lang="cs-CZ" sz="2400" dirty="0">
              <a:latin typeface="Comic Sans MS" panose="030F0702030302020204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851920" y="2249289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Comic Sans MS" panose="030F0702030302020204" pitchFamily="66" charset="0"/>
              </a:rPr>
              <a:t>- hudebník</a:t>
            </a:r>
            <a:endParaRPr lang="cs-CZ" sz="2400" dirty="0">
              <a:latin typeface="Comic Sans MS" panose="030F0702030302020204" pitchFamily="66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51920" y="2710954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Comic Sans MS" panose="030F0702030302020204" pitchFamily="66" charset="0"/>
              </a:rPr>
              <a:t>- překladatel</a:t>
            </a:r>
            <a:endParaRPr lang="cs-CZ" sz="2400" dirty="0">
              <a:latin typeface="Comic Sans MS" panose="030F0702030302020204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851919" y="3942917"/>
            <a:ext cx="52677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Comic Sans MS" panose="030F0702030302020204" pitchFamily="66" charset="0"/>
              </a:rPr>
              <a:t>Jeho úspěšná spisovatelská kariéra 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Comic Sans MS" panose="030F0702030302020204" pitchFamily="66" charset="0"/>
              </a:rPr>
              <a:t>začala literárním i politickým 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Comic Sans MS" panose="030F0702030302020204" pitchFamily="66" charset="0"/>
              </a:rPr>
              <a:t>skandálem – vydáním románu </a:t>
            </a:r>
          </a:p>
          <a:p>
            <a:pPr>
              <a:lnSpc>
                <a:spcPct val="150000"/>
              </a:lnSpc>
            </a:pPr>
            <a:r>
              <a:rPr lang="cs-CZ" sz="2400" u="sng" dirty="0" smtClean="0">
                <a:latin typeface="Comic Sans MS" panose="030F0702030302020204" pitchFamily="66" charset="0"/>
              </a:rPr>
              <a:t>ZBABĚLCI.</a:t>
            </a:r>
            <a:endParaRPr lang="cs-CZ" sz="2400" u="sng" dirty="0">
              <a:latin typeface="Comic Sans MS" panose="030F0702030302020204" pitchFamily="66" charset="0"/>
            </a:endParaRPr>
          </a:p>
        </p:txBody>
      </p:sp>
      <p:pic>
        <p:nvPicPr>
          <p:cNvPr id="9" name="Picture 2" descr="C:\Users\Hrivnova\AppData\Local\Microsoft\Windows\Temporary Internet Files\Content.IE5\IHWL9WUH\MC9004347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649" y="6224226"/>
            <a:ext cx="424038" cy="5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095687" y="5872325"/>
            <a:ext cx="29258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Zbabělci </a:t>
            </a:r>
            <a:r>
              <a:rPr lang="cs-CZ" sz="1200" dirty="0" smtClean="0">
                <a:latin typeface="Comic Sans MS" panose="030F0702030302020204" pitchFamily="66" charset="0"/>
              </a:rPr>
              <a:t>vyvolali politický skandál.</a:t>
            </a:r>
          </a:p>
          <a:p>
            <a:r>
              <a:rPr lang="cs-CZ" sz="1200" dirty="0" smtClean="0">
                <a:latin typeface="Comic Sans MS" panose="030F0702030302020204" pitchFamily="66" charset="0"/>
              </a:rPr>
              <a:t>Kniha byla odsouzena jako pomluva,</a:t>
            </a:r>
          </a:p>
          <a:p>
            <a:r>
              <a:rPr lang="cs-CZ" sz="1200" dirty="0" smtClean="0">
                <a:latin typeface="Comic Sans MS" panose="030F0702030302020204" pitchFamily="66" charset="0"/>
              </a:rPr>
              <a:t>Škvorecký vyfasoval nálepku cynika,</a:t>
            </a:r>
          </a:p>
          <a:p>
            <a:r>
              <a:rPr lang="cs-CZ" sz="1200" dirty="0" smtClean="0">
                <a:latin typeface="Comic Sans MS" panose="030F0702030302020204" pitchFamily="66" charset="0"/>
              </a:rPr>
              <a:t>jenž křiví historii a nic mu není svaté</a:t>
            </a:r>
            <a:r>
              <a:rPr lang="cs-CZ" dirty="0" smtClean="0"/>
              <a:t>.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684712" y="6428911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047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4869160"/>
            <a:ext cx="65055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38008" y="476672"/>
            <a:ext cx="61109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Comic Sans MS" panose="030F0702030302020204" pitchFamily="66" charset="0"/>
              </a:rPr>
              <a:t>V roce 1968 odchází s manželkou Zdenou </a:t>
            </a:r>
          </a:p>
          <a:p>
            <a:endParaRPr lang="cs-CZ" sz="2400" dirty="0" smtClean="0">
              <a:latin typeface="Comic Sans MS" panose="030F0702030302020204" pitchFamily="66" charset="0"/>
            </a:endParaRPr>
          </a:p>
          <a:p>
            <a:r>
              <a:rPr lang="cs-CZ" sz="2400" dirty="0" smtClean="0">
                <a:latin typeface="Comic Sans MS" panose="030F0702030302020204" pitchFamily="66" charset="0"/>
              </a:rPr>
              <a:t>Salivarovou do Kanady - Toronta.</a:t>
            </a:r>
            <a:endParaRPr lang="cs-CZ" sz="24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C:\Users\Hrivnova\AppData\Local\Microsoft\Windows\Temporary Internet Files\Content.IE5\WH84WSO6\MP90040325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2656"/>
            <a:ext cx="298164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38008" y="3054151"/>
            <a:ext cx="8351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Comic Sans MS" panose="030F0702030302020204" pitchFamily="66" charset="0"/>
              </a:rPr>
              <a:t>1971 zakládají nakladatelství českých a slovenských knih </a:t>
            </a:r>
          </a:p>
          <a:p>
            <a:r>
              <a:rPr lang="cs-CZ" sz="2400" dirty="0" smtClean="0">
                <a:latin typeface="Comic Sans MS" panose="030F0702030302020204" pitchFamily="66" charset="0"/>
              </a:rPr>
              <a:t>v exilu - </a:t>
            </a:r>
            <a:endParaRPr lang="cs-CZ" sz="2400" dirty="0">
              <a:latin typeface="Comic Sans MS" panose="030F0702030302020204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365948" y="3401662"/>
            <a:ext cx="21664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68 </a:t>
            </a:r>
            <a:r>
              <a:rPr lang="cs-CZ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cs-CZ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ublishers</a:t>
            </a:r>
            <a:endParaRPr lang="cs-CZ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958006" y="6249912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905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83768" y="404664"/>
            <a:ext cx="4982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u="sng" dirty="0" smtClean="0">
                <a:latin typeface="Comic Sans MS" panose="030F0702030302020204" pitchFamily="66" charset="0"/>
              </a:rPr>
              <a:t>Tvorba s autobiografickými prvky</a:t>
            </a:r>
            <a:endParaRPr lang="cs-CZ" sz="2400" u="sng" dirty="0">
              <a:latin typeface="Comic Sans MS" panose="030F0702030302020204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052736"/>
            <a:ext cx="2374368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Comic Sans MS" panose="030F0702030302020204" pitchFamily="66" charset="0"/>
              </a:rPr>
              <a:t>Legenda </a:t>
            </a:r>
            <a:r>
              <a:rPr lang="cs-CZ" sz="2400" dirty="0" err="1" smtClean="0">
                <a:latin typeface="Comic Sans MS" panose="030F0702030302020204" pitchFamily="66" charset="0"/>
              </a:rPr>
              <a:t>Emöke</a:t>
            </a:r>
            <a:endParaRPr lang="cs-CZ" sz="2400" dirty="0">
              <a:latin typeface="Comic Sans MS" panose="030F0702030302020204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1772816"/>
            <a:ext cx="26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Filmová adaptace 1997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2276872"/>
            <a:ext cx="3233578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Comic Sans MS" panose="030F0702030302020204" pitchFamily="66" charset="0"/>
              </a:rPr>
              <a:t>Sedmiramenný svícen</a:t>
            </a:r>
            <a:endParaRPr lang="cs-CZ" sz="2400" dirty="0">
              <a:latin typeface="Comic Sans MS" panose="030F0702030302020204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2996952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Sedm nezávislých povídek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41501" y="3006144"/>
            <a:ext cx="20986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Můj strýček </a:t>
            </a:r>
            <a:r>
              <a:rPr lang="cs-CZ" dirty="0" err="1" smtClean="0">
                <a:latin typeface="Comic Sans MS" panose="030F0702030302020204" pitchFamily="66" charset="0"/>
              </a:rPr>
              <a:t>Kohn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841501" y="3390864"/>
            <a:ext cx="21291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Pan doktor </a:t>
            </a:r>
            <a:r>
              <a:rPr lang="cs-CZ" dirty="0" err="1" smtClean="0">
                <a:latin typeface="Comic Sans MS" panose="030F0702030302020204" pitchFamily="66" charset="0"/>
              </a:rPr>
              <a:t>Strass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841501" y="3759078"/>
            <a:ext cx="17956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Pan učitel </a:t>
            </a:r>
            <a:r>
              <a:rPr lang="cs-CZ" dirty="0" err="1" smtClean="0">
                <a:latin typeface="Comic Sans MS" panose="030F0702030302020204" pitchFamily="66" charset="0"/>
              </a:rPr>
              <a:t>Katz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841501" y="4128410"/>
            <a:ext cx="22733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Příběh pro </a:t>
            </a:r>
            <a:r>
              <a:rPr lang="cs-CZ" dirty="0" err="1" smtClean="0">
                <a:latin typeface="Comic Sans MS" panose="030F0702030302020204" pitchFamily="66" charset="0"/>
              </a:rPr>
              <a:t>Rebekku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841501" y="4497742"/>
            <a:ext cx="25058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 smtClean="0">
                <a:latin typeface="Comic Sans MS" panose="030F0702030302020204" pitchFamily="66" charset="0"/>
              </a:rPr>
              <a:t>Mifinka</a:t>
            </a:r>
            <a:r>
              <a:rPr lang="cs-CZ" dirty="0" smtClean="0">
                <a:latin typeface="Comic Sans MS" panose="030F0702030302020204" pitchFamily="66" charset="0"/>
              </a:rPr>
              <a:t> a Bob zabiják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841501" y="4867074"/>
            <a:ext cx="20249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Příběh o Kukačce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841501" y="5236406"/>
            <a:ext cx="2604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Comic Sans MS" panose="030F0702030302020204" pitchFamily="66" charset="0"/>
              </a:rPr>
              <a:t>Eine</a:t>
            </a:r>
            <a:r>
              <a:rPr lang="cs-CZ" dirty="0" smtClean="0">
                <a:latin typeface="Comic Sans MS" panose="030F0702030302020204" pitchFamily="66" charset="0"/>
              </a:rPr>
              <a:t> </a:t>
            </a:r>
            <a:r>
              <a:rPr lang="cs-CZ" dirty="0" err="1" smtClean="0">
                <a:latin typeface="Comic Sans MS" panose="030F0702030302020204" pitchFamily="66" charset="0"/>
              </a:rPr>
              <a:t>kleine</a:t>
            </a:r>
            <a:r>
              <a:rPr lang="cs-CZ" dirty="0" smtClean="0">
                <a:latin typeface="Comic Sans MS" panose="030F0702030302020204" pitchFamily="66" charset="0"/>
              </a:rPr>
              <a:t> </a:t>
            </a:r>
            <a:r>
              <a:rPr lang="cs-CZ" dirty="0" err="1" smtClean="0">
                <a:latin typeface="Comic Sans MS" panose="030F0702030302020204" pitchFamily="66" charset="0"/>
              </a:rPr>
              <a:t>jazzmusik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67544" y="6078487"/>
            <a:ext cx="3400290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Comic Sans MS" panose="030F0702030302020204" pitchFamily="66" charset="0"/>
              </a:rPr>
              <a:t>Konec nylonového věku</a:t>
            </a:r>
            <a:endParaRPr lang="cs-CZ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939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19872" y="332656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u="sng" dirty="0" smtClean="0">
                <a:latin typeface="Comic Sans MS" panose="030F0702030302020204" pitchFamily="66" charset="0"/>
              </a:rPr>
              <a:t>Tvorba v emigraci</a:t>
            </a:r>
            <a:endParaRPr lang="cs-CZ" sz="2400" u="sng" dirty="0">
              <a:latin typeface="Comic Sans MS" panose="030F0702030302020204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980728"/>
            <a:ext cx="8847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Comic Sans MS" panose="030F0702030302020204" pitchFamily="66" charset="0"/>
              </a:rPr>
              <a:t>Jakmile se usadil v Kanadě, </a:t>
            </a:r>
            <a:r>
              <a:rPr lang="cs-CZ" sz="2400" dirty="0">
                <a:latin typeface="Comic Sans MS" panose="030F0702030302020204" pitchFamily="66" charset="0"/>
              </a:rPr>
              <a:t>n</a:t>
            </a:r>
            <a:r>
              <a:rPr lang="cs-CZ" sz="2400" dirty="0" smtClean="0">
                <a:latin typeface="Comic Sans MS" panose="030F0702030302020204" pitchFamily="66" charset="0"/>
              </a:rPr>
              <a:t>avázal na svoji literární činnost </a:t>
            </a:r>
          </a:p>
          <a:p>
            <a:r>
              <a:rPr lang="cs-CZ" sz="2400" dirty="0" smtClean="0">
                <a:latin typeface="Comic Sans MS" panose="030F0702030302020204" pitchFamily="66" charset="0"/>
              </a:rPr>
              <a:t>před emigrací.</a:t>
            </a:r>
            <a:endParaRPr lang="cs-CZ" sz="2400" dirty="0">
              <a:latin typeface="Comic Sans MS" panose="030F0702030302020204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4" y="2071213"/>
            <a:ext cx="874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Comic Sans MS" panose="030F0702030302020204" pitchFamily="66" charset="0"/>
              </a:rPr>
              <a:t>Celou jeho tvorbou prostupuje postava Dannyho Smiřického.</a:t>
            </a:r>
            <a:endParaRPr lang="cs-CZ" sz="2400" dirty="0">
              <a:latin typeface="Comic Sans MS" panose="030F0702030302020204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8751" y="2708920"/>
            <a:ext cx="2448273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omic Sans MS" panose="030F0702030302020204" pitchFamily="66" charset="0"/>
              </a:rPr>
              <a:t>Tankový prapor</a:t>
            </a:r>
            <a:endParaRPr lang="cs-CZ" sz="2400" dirty="0">
              <a:latin typeface="Comic Sans MS" panose="030F0702030302020204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7504" y="3356992"/>
            <a:ext cx="2174691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omic Sans MS" panose="030F0702030302020204" pitchFamily="66" charset="0"/>
              </a:rPr>
              <a:t>Prima sezóna</a:t>
            </a:r>
            <a:endParaRPr lang="cs-CZ" sz="2400" dirty="0">
              <a:latin typeface="Comic Sans MS" panose="030F0702030302020204" pitchFamily="66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4868" y="3966382"/>
            <a:ext cx="1099981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Comic Sans MS" panose="030F0702030302020204" pitchFamily="66" charset="0"/>
              </a:rPr>
              <a:t>Mirákl</a:t>
            </a:r>
            <a:endParaRPr lang="cs-CZ" sz="2400" dirty="0">
              <a:latin typeface="Comic Sans MS" panose="030F0702030302020204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4868" y="4638327"/>
            <a:ext cx="4307589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Comic Sans MS" panose="030F0702030302020204" pitchFamily="66" charset="0"/>
              </a:rPr>
              <a:t>Příběh inženýra lidských duší</a:t>
            </a:r>
            <a:endParaRPr lang="cs-CZ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569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635896" y="260648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u="sng" dirty="0">
                <a:latin typeface="Comic Sans MS" panose="030F0702030302020204" pitchFamily="66" charset="0"/>
              </a:rPr>
              <a:t>D</a:t>
            </a:r>
            <a:r>
              <a:rPr lang="cs-CZ" sz="2400" u="sng" dirty="0" smtClean="0">
                <a:latin typeface="Comic Sans MS" panose="030F0702030302020204" pitchFamily="66" charset="0"/>
              </a:rPr>
              <a:t>etektivky</a:t>
            </a:r>
            <a:endParaRPr lang="cs-CZ" sz="2400" u="sng" dirty="0">
              <a:latin typeface="Comic Sans MS" panose="030F0702030302020204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75723" y="836712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Josef Škvorecký byl milovníkem tohoto žánru.</a:t>
            </a:r>
            <a:endParaRPr lang="cs-CZ" dirty="0">
              <a:latin typeface="Comic Sans MS" panose="030F0702030302020204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75723" y="1340768"/>
            <a:ext cx="4110421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Comic Sans MS" panose="030F0702030302020204" pitchFamily="66" charset="0"/>
              </a:rPr>
              <a:t>Nápady čtenáře detektivek</a:t>
            </a:r>
            <a:endParaRPr lang="cs-CZ" sz="2400" dirty="0">
              <a:latin typeface="Comic Sans MS" panose="030F0702030302020204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75723" y="1916832"/>
            <a:ext cx="3829895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Comic Sans MS" panose="030F0702030302020204" pitchFamily="66" charset="0"/>
              </a:rPr>
              <a:t>Smutek poručíka Borůvky</a:t>
            </a:r>
            <a:endParaRPr lang="cs-CZ" sz="2400" dirty="0">
              <a:latin typeface="Comic Sans MS" panose="030F0702030302020204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 flipH="1">
            <a:off x="275723" y="2492896"/>
            <a:ext cx="3703768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omic Sans MS" panose="030F0702030302020204" pitchFamily="66" charset="0"/>
              </a:rPr>
              <a:t>Návrat poručíka Borůvky</a:t>
            </a:r>
            <a:endParaRPr lang="cs-CZ" sz="2400" dirty="0">
              <a:latin typeface="Comic Sans MS" panose="030F0702030302020204" pitchFamily="66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75723" y="3011258"/>
            <a:ext cx="3576620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Comic Sans MS" panose="030F0702030302020204" pitchFamily="66" charset="0"/>
              </a:rPr>
              <a:t>Konec poručíka Borůvky</a:t>
            </a:r>
            <a:endParaRPr lang="cs-CZ" sz="2400" dirty="0">
              <a:latin typeface="Comic Sans MS" panose="030F0702030302020204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79439" y="3573016"/>
            <a:ext cx="3700052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Comic Sans MS" panose="030F0702030302020204" pitchFamily="66" charset="0"/>
              </a:rPr>
              <a:t>Hříchy pro pátera Knoxe</a:t>
            </a:r>
            <a:endParaRPr lang="cs-CZ" sz="2400" dirty="0">
              <a:latin typeface="Comic Sans MS" panose="030F0702030302020204" pitchFamily="66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78129" y="4221088"/>
            <a:ext cx="26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anose="030F0702030302020204" pitchFamily="66" charset="0"/>
              </a:rPr>
              <a:t>Filmová adaptace 1992</a:t>
            </a:r>
            <a:endParaRPr lang="cs-CZ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398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1088</Words>
  <Application>Microsoft Office PowerPoint</Application>
  <PresentationFormat>Předvádění na obrazovce (4:3)</PresentationFormat>
  <Paragraphs>218</Paragraphs>
  <Slides>19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Hrivnova</dc:creator>
  <cp:lastModifiedBy>Hrivnova</cp:lastModifiedBy>
  <cp:revision>30</cp:revision>
  <dcterms:created xsi:type="dcterms:W3CDTF">2014-05-09T08:36:31Z</dcterms:created>
  <dcterms:modified xsi:type="dcterms:W3CDTF">2014-05-29T11:07:06Z</dcterms:modified>
</cp:coreProperties>
</file>