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6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7" r:id="rId17"/>
    <p:sldId id="259" r:id="rId18"/>
    <p:sldId id="278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21193-3FF3-4AD5-BA2E-6A5F8A7F9D64}" type="datetimeFigureOut">
              <a:rPr lang="cs-CZ" smtClean="0"/>
              <a:t>11.4.2014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692A4-8A90-42DC-8869-E184DBC55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0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http://commons.wikimedia.org/wiki/File:Jan_Drda,_reli%C3%A9f.jpg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692A4-8A90-42DC-8869-E184DBC5591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281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http://commons.wikimedia.org/wiki/File:Pomn%C3%ADk_Julius_Fu%C4%8D%C3%ADk.jpg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692A4-8A90-42DC-8869-E184DBC5591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695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http://commons.wikimedia.org/wiki/File:Julius_Fu%C4%8D%C3%ADk_-_veze%C5%88sk%C3%BD_rukopis.gif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692A4-8A90-42DC-8869-E184DBC5591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660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http://commons.wikimedia.org/wiki/File:Juraj_Herz_KVIFF.jpg</a:t>
            </a:r>
          </a:p>
          <a:p>
            <a:r>
              <a:rPr lang="cs-CZ" dirty="0" smtClean="0"/>
              <a:t>http://www.osobnosti.cz/rudolf-hrusinsky-starsi.php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692A4-8A90-42DC-8869-E184DBC5591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917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2CD-29CE-400D-9832-F05FDF8757D2}" type="datetimeFigureOut">
              <a:rPr lang="cs-CZ" smtClean="0"/>
              <a:t>11.4.2014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332E4-A975-45C3-A38D-1ABA31646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098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2CD-29CE-400D-9832-F05FDF8757D2}" type="datetimeFigureOut">
              <a:rPr lang="cs-CZ" smtClean="0"/>
              <a:t>11.4.2014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332E4-A975-45C3-A38D-1ABA31646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50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2CD-29CE-400D-9832-F05FDF8757D2}" type="datetimeFigureOut">
              <a:rPr lang="cs-CZ" smtClean="0"/>
              <a:t>11.4.2014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332E4-A975-45C3-A38D-1ABA31646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357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2CD-29CE-400D-9832-F05FDF8757D2}" type="datetimeFigureOut">
              <a:rPr lang="cs-CZ" smtClean="0"/>
              <a:t>11.4.2014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332E4-A975-45C3-A38D-1ABA31646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957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2CD-29CE-400D-9832-F05FDF8757D2}" type="datetimeFigureOut">
              <a:rPr lang="cs-CZ" smtClean="0"/>
              <a:t>11.4.2014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332E4-A975-45C3-A38D-1ABA31646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58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2CD-29CE-400D-9832-F05FDF8757D2}" type="datetimeFigureOut">
              <a:rPr lang="cs-CZ" smtClean="0"/>
              <a:t>11.4.2014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332E4-A975-45C3-A38D-1ABA31646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31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2CD-29CE-400D-9832-F05FDF8757D2}" type="datetimeFigureOut">
              <a:rPr lang="cs-CZ" smtClean="0"/>
              <a:t>11.4.2014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332E4-A975-45C3-A38D-1ABA31646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05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2CD-29CE-400D-9832-F05FDF8757D2}" type="datetimeFigureOut">
              <a:rPr lang="cs-CZ" smtClean="0"/>
              <a:t>11.4.2014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332E4-A975-45C3-A38D-1ABA31646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237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2CD-29CE-400D-9832-F05FDF8757D2}" type="datetimeFigureOut">
              <a:rPr lang="cs-CZ" smtClean="0"/>
              <a:t>11.4.2014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332E4-A975-45C3-A38D-1ABA31646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84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2CD-29CE-400D-9832-F05FDF8757D2}" type="datetimeFigureOut">
              <a:rPr lang="cs-CZ" smtClean="0"/>
              <a:t>11.4.2014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332E4-A975-45C3-A38D-1ABA31646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1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2CD-29CE-400D-9832-F05FDF8757D2}" type="datetimeFigureOut">
              <a:rPr lang="cs-CZ" smtClean="0"/>
              <a:t>11.4.2014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332E4-A975-45C3-A38D-1ABA31646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8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1A2CD-29CE-400D-9832-F05FDF8757D2}" type="datetimeFigureOut">
              <a:rPr lang="cs-CZ" smtClean="0"/>
              <a:t>11.4.2014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332E4-A975-45C3-A38D-1ABA31646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24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08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1844824"/>
            <a:ext cx="6840334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36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OFICIÁLNĚ VYDÁVANÁ PRÓZA</a:t>
            </a:r>
            <a:endParaRPr lang="cs-CZ" sz="36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1547664" y="2491155"/>
            <a:ext cx="79208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0" y="3355251"/>
            <a:ext cx="313419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Válečné prožitky</a:t>
            </a:r>
            <a:endParaRPr lang="cs-CZ" sz="2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3253082" y="2491155"/>
            <a:ext cx="1197676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947876" y="4278287"/>
            <a:ext cx="350288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Budovatelský román</a:t>
            </a:r>
            <a:endParaRPr lang="cs-CZ" sz="2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 flipH="1">
            <a:off x="4815291" y="2523831"/>
            <a:ext cx="7443" cy="26864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255639" y="5210260"/>
            <a:ext cx="313419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Historický román</a:t>
            </a:r>
            <a:endParaRPr lang="cs-CZ" sz="2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5346694" y="2491155"/>
            <a:ext cx="881490" cy="1695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5346694" y="4365104"/>
            <a:ext cx="368722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Psychologický román</a:t>
            </a:r>
            <a:endParaRPr lang="cs-CZ" sz="2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122" name="Picture 2" descr="C:\Users\Hrivnova\AppData\Local\Microsoft\Windows\Temporary Internet Files\Content.IE5\WH84WSO6\MC9004151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9" y="4826769"/>
            <a:ext cx="2677892" cy="194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348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00388" y="332656"/>
            <a:ext cx="215956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32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JAN DRDA</a:t>
            </a:r>
            <a:endParaRPr lang="cs-CZ" sz="32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1311591"/>
            <a:ext cx="8193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prozaik a dramatik, který do literatury vstoupil knihou </a:t>
            </a:r>
          </a:p>
          <a:p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Městečko na dlani</a:t>
            </a:r>
            <a:endParaRPr lang="cs-CZ" b="1" i="1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4" y="2380238"/>
            <a:ext cx="4746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 válce napsal soubor povídek </a:t>
            </a:r>
          </a:p>
          <a:p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Němá barikáda</a:t>
            </a:r>
            <a:endParaRPr lang="cs-CZ" b="1" i="1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504" y="3284984"/>
            <a:ext cx="4884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je autorem dramat s pohádkovými </a:t>
            </a:r>
          </a:p>
          <a:p>
            <a:r>
              <a:rPr lang="cs-CZ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náměty – 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Dalskabáty, hříšná ves</a:t>
            </a:r>
            <a:endParaRPr lang="cs-CZ" b="1" i="1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877" y="1922751"/>
            <a:ext cx="3389249" cy="483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07504" y="4468470"/>
            <a:ext cx="4995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</a:t>
            </a:r>
            <a:r>
              <a:rPr lang="cs-CZ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filmové adaptace – 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Hrátky s čertem</a:t>
            </a:r>
            <a:endParaRPr lang="cs-CZ" b="1" i="1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411760" y="4941168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err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Dařbuján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cs-CZ" b="1" i="1" dirty="0" err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Pandrhola</a:t>
            </a:r>
            <a:endParaRPr lang="cs-CZ" b="1" i="1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894532" y="6392074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5382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131840" y="260648"/>
            <a:ext cx="3147015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32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JULIUS FUČÍK</a:t>
            </a:r>
            <a:endParaRPr lang="cs-CZ" sz="32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196752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novinář a literární kritik</a:t>
            </a:r>
            <a:endParaRPr lang="cs-CZ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0595"/>
            <a:ext cx="3949449" cy="5268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150487" y="1900412"/>
            <a:ext cx="4333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byl redaktorem komunistické </a:t>
            </a:r>
          </a:p>
          <a:p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Tvorby a Rudého práva</a:t>
            </a:r>
            <a:endParaRPr lang="cs-CZ" b="1" i="1" dirty="0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150487" y="2877991"/>
            <a:ext cx="5160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pobýval v Sovětském svazu – odtud </a:t>
            </a:r>
          </a:p>
          <a:p>
            <a:r>
              <a:rPr lang="cs-CZ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pramení kniha </a:t>
            </a:r>
          </a:p>
          <a:p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 zemi, kde včera znamená zítra</a:t>
            </a:r>
            <a:endParaRPr lang="cs-CZ" b="1" i="1" dirty="0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153879" y="4252446"/>
            <a:ext cx="45961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je autorem studií o </a:t>
            </a: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Boženě </a:t>
            </a:r>
          </a:p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Němcové, Juliu Zeyerovi a Karlu </a:t>
            </a:r>
          </a:p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Sabinovi</a:t>
            </a:r>
            <a:endParaRPr lang="cs-CZ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128961" y="5663691"/>
            <a:ext cx="48718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 roce 1943 byl popraven pro </a:t>
            </a:r>
          </a:p>
          <a:p>
            <a:r>
              <a:rPr lang="cs-CZ" i="1" smtClean="0">
                <a:latin typeface="Courier New" panose="02070309020205020404" pitchFamily="49" charset="0"/>
                <a:cs typeface="Courier New" panose="02070309020205020404" pitchFamily="49" charset="0"/>
              </a:rPr>
              <a:t>ilegální </a:t>
            </a:r>
            <a:r>
              <a:rPr lang="cs-CZ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činnost v </a:t>
            </a:r>
            <a:r>
              <a:rPr lang="cs-CZ" i="1" smtClean="0">
                <a:latin typeface="Courier New" panose="02070309020205020404" pitchFamily="49" charset="0"/>
                <a:cs typeface="Courier New" panose="02070309020205020404" pitchFamily="49" charset="0"/>
              </a:rPr>
              <a:t>komunistických </a:t>
            </a:r>
          </a:p>
          <a:p>
            <a:r>
              <a:rPr lang="cs-CZ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organizacích  </a:t>
            </a:r>
            <a:endParaRPr lang="cs-CZ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153879" y="6449484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7573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4664"/>
            <a:ext cx="3600399" cy="5705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99592" y="404664"/>
            <a:ext cx="363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Reportáž psaná na oprátce</a:t>
            </a:r>
            <a:endParaRPr lang="cs-CZ" b="1" i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2442" y="1549241"/>
            <a:ext cx="528542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Dopisy Julia Fučíka sestavené z </a:t>
            </a:r>
          </a:p>
          <a:p>
            <a:r>
              <a:rPr lang="cs-CZ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motáků, které psal na přelomu března </a:t>
            </a:r>
          </a:p>
          <a:p>
            <a:r>
              <a:rPr lang="cs-CZ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dubna 1943 ve vězení v Praze</a:t>
            </a:r>
          </a:p>
          <a:p>
            <a:r>
              <a:rPr lang="cs-CZ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cs-CZ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Pankráci a svěřoval je dozorci</a:t>
            </a:r>
          </a:p>
          <a:p>
            <a:r>
              <a:rPr lang="cs-CZ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Adolfu Kolínskému, který je vynášel </a:t>
            </a:r>
          </a:p>
          <a:p>
            <a:r>
              <a:rPr lang="cs-CZ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cs-CZ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 a schovával je na různých </a:t>
            </a:r>
          </a:p>
          <a:p>
            <a:r>
              <a:rPr lang="cs-CZ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místech. Celkem stihl napsat 167 </a:t>
            </a:r>
          </a:p>
          <a:p>
            <a:r>
              <a:rPr lang="cs-CZ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cs-CZ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otáků, které se po válce dostaly </a:t>
            </a:r>
          </a:p>
          <a:p>
            <a:r>
              <a:rPr lang="cs-CZ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 rukou manželky Julia Fučíka – </a:t>
            </a:r>
          </a:p>
          <a:p>
            <a:r>
              <a:rPr lang="cs-CZ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Gusty Fučíkové. V motácích popisuje </a:t>
            </a:r>
          </a:p>
          <a:p>
            <a:r>
              <a:rPr lang="cs-CZ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Protinacistický odboj, výslechy, </a:t>
            </a:r>
          </a:p>
          <a:p>
            <a:r>
              <a:rPr lang="cs-CZ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cs-CZ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poluvězně a dozorce. </a:t>
            </a:r>
            <a:endParaRPr lang="cs-CZ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108105" y="6110139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3124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87824" y="332656"/>
            <a:ext cx="3393878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32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LADISLAV FUKS</a:t>
            </a:r>
            <a:endParaRPr lang="cs-CZ" sz="32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1039970"/>
            <a:ext cx="874470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Fuks ve svých dílech sahá do nejskrytější psychicky člověka.</a:t>
            </a:r>
          </a:p>
          <a:p>
            <a:endParaRPr lang="cs-CZ" b="1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Hlavními hrdiny jsou lidé nějakým způsobem psychicky </a:t>
            </a:r>
          </a:p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deformovaní.</a:t>
            </a:r>
          </a:p>
          <a:p>
            <a:endParaRPr lang="cs-CZ" b="1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Klíčovými tématy jsou strach, úzkost, vědomí blížícího se </a:t>
            </a:r>
          </a:p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nebezpečí.</a:t>
            </a:r>
            <a:endParaRPr lang="cs-CZ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4" y="3212976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Pan Theodor </a:t>
            </a:r>
            <a:r>
              <a:rPr lang="cs-CZ" b="1" i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Mundstock</a:t>
            </a:r>
            <a:endParaRPr lang="cs-CZ" b="1" i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634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260648"/>
            <a:ext cx="2252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Spalovač mrtvol</a:t>
            </a:r>
          </a:p>
        </p:txBody>
      </p:sp>
      <p:sp>
        <p:nvSpPr>
          <p:cNvPr id="3" name="Obdélník 2"/>
          <p:cNvSpPr/>
          <p:nvPr/>
        </p:nvSpPr>
        <p:spPr>
          <a:xfrm>
            <a:off x="2843808" y="260648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groteskní hororová novela z roku 1967</a:t>
            </a:r>
          </a:p>
        </p:txBody>
      </p:sp>
      <p:sp>
        <p:nvSpPr>
          <p:cNvPr id="4" name="Obdélník 3"/>
          <p:cNvSpPr/>
          <p:nvPr/>
        </p:nvSpPr>
        <p:spPr>
          <a:xfrm>
            <a:off x="467544" y="654210"/>
            <a:ext cx="7704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tato kniha byla i zfilmovaná (1968) Jurajem </a:t>
            </a: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Herzem</a:t>
            </a:r>
          </a:p>
          <a:p>
            <a:endParaRPr lang="cs-CZ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r>
              <a:rPr lang="cs-CZ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v roce 1969 byl tento film nominován na Oscara za kategorii Nejlepší cizojazyčný </a:t>
            </a: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film</a:t>
            </a:r>
          </a:p>
          <a:p>
            <a:endParaRPr lang="cs-CZ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r>
              <a:rPr lang="cs-CZ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ve filmové databázi ČSFD je tento film hodnocen jako nejlepší český film všech </a:t>
            </a: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dob</a:t>
            </a:r>
          </a:p>
          <a:p>
            <a:endParaRPr lang="cs-CZ" b="1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r>
              <a:rPr lang="cs-CZ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lavní roli ztvárnil Rudolf Hrušínský</a:t>
            </a:r>
            <a:endParaRPr lang="cs-CZ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2497460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381" y="3343881"/>
            <a:ext cx="2398390" cy="305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27584" y="6488668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4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569426" y="6401406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1146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15816" y="325533"/>
            <a:ext cx="3147015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32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VÁCLAV ŘEZÁČ</a:t>
            </a:r>
            <a:endParaRPr lang="cs-CZ" sz="32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4039" y="1268760"/>
            <a:ext cx="888256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lastním jménem Václav Voňavka,</a:t>
            </a:r>
          </a:p>
          <a:p>
            <a:endParaRPr lang="cs-CZ" b="1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 době mezi válkami jedna z vůdčích osobností psychologické </a:t>
            </a:r>
          </a:p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prózy,</a:t>
            </a:r>
          </a:p>
          <a:p>
            <a:endParaRPr lang="cs-CZ" b="1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r>
              <a:rPr lang="cs-CZ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 roce 1945 vyměnil svůj spisovatelský kredit za politickou </a:t>
            </a:r>
          </a:p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popularitu a kariéru,</a:t>
            </a:r>
          </a:p>
          <a:p>
            <a:endParaRPr lang="cs-CZ" b="1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r>
              <a:rPr lang="cs-CZ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 válce se stal hlavním představitelem socialistického </a:t>
            </a:r>
          </a:p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realismu.</a:t>
            </a:r>
            <a:endParaRPr lang="cs-CZ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5999" y="4283804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Nástup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5999" y="470456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Bitva</a:t>
            </a:r>
            <a:endParaRPr lang="cs-CZ" b="1" i="1" dirty="0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137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67693" y="2132856"/>
            <a:ext cx="813690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PROKOP, V. Přehled české literatury 20. století.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okolov : O. K. Soft, 1998. s. 48 - 50.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KOŠŤÁK, J. Literatura 3. díl, pracovní učebnice pro 6. – 9. ročník základních škol. Praha: Fortuna, 1995. ISBN 80-7168-263-2. s.130 – 131.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97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8739" y="260648"/>
            <a:ext cx="8735749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Strana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[Obr.1][cit.2014-03-14]. 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</a:t>
            </a:r>
            <a:r>
              <a:rPr lang="cs-CZ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http</a:t>
            </a:r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commons.wikimedia.org/wiki/File:Jan_Drda,_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reli%C3%A9f.jpg&gt;.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12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Obr.2][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cit.2014-03-14].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commons.wikimedia.org/wiki/File:Pomn%C3%ADk_Julius_Fu%C4%8D%C3%ADk.jpg&gt;.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13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Obr.3][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cit.2014-03-14].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://commons.wikimedia.org/wiki/File:Julius_Fu%C4%8D%C3%ADk_-_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veze%C5%88sk%C3%BD_rukopis.gif&gt;.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15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Obr.4][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cit.2014-03-14].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commons.wikimedia.org/wiki/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File:Juraj_Herz_KVIFF.jpg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Obr.5][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cit.2014-03-14].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www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:&lt;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http://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www.osobnosti.cz/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rudolf-hrusinsky-starsi.php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3513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445112"/>
              </p:ext>
            </p:extLst>
          </p:nvPr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Johana Hřivnová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Český 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Český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9.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Literatura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19. a 20. století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Česká literatura let 1948 – 1968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VY_32_INOVACE_36.15.HRI.CJ.9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17. 03.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i="1" baseline="0" smtClean="0">
                          <a:latin typeface="Courier New" pitchFamily="49" charset="0"/>
                          <a:cs typeface="Courier New" pitchFamily="49" charset="0"/>
                        </a:rPr>
                        <a:t>2014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53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Česká literatura let 1948 - 1968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1 - próza</a:t>
            </a:r>
            <a:endParaRPr lang="cs-CZ" dirty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409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rivnova\AppData\Local\Microsoft\Windows\Temporary Internet Files\Content.IE5\FUV9KUNZ\MP90039957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97152"/>
            <a:ext cx="3338424" cy="190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6600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cs-CZ" b="1" i="1" dirty="0" smtClean="0">
                <a:solidFill>
                  <a:srgbClr val="6600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iteratura 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cs-CZ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Rok </a:t>
            </a: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1948</a:t>
            </a:r>
            <a:r>
              <a:rPr lang="cs-CZ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byl pro literaturu převratný – komunistický převrat zdeformoval přirozený literární vývoj a na celá další desetiletí se muselo vše podřizovat komunistům.</a:t>
            </a:r>
            <a:endParaRPr lang="cs-CZ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815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ctr">
              <a:buNone/>
            </a:pPr>
            <a:endParaRPr lang="cs-CZ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cs-CZ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cs-CZ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cs-CZ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Nejvíce tragický se stal rok </a:t>
            </a: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1948 – 1953</a:t>
            </a:r>
            <a:r>
              <a:rPr lang="cs-CZ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kdy byl přerušen poválečný rozvoj české literatury.</a:t>
            </a:r>
          </a:p>
        </p:txBody>
      </p:sp>
    </p:spTree>
    <p:extLst>
      <p:ext uri="{BB962C8B-B14F-4D97-AF65-F5344CB8AC3E}">
        <p14:creationId xmlns:p14="http://schemas.microsoft.com/office/powerpoint/2010/main" val="63026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cs-CZ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Byla </a:t>
            </a:r>
            <a:r>
              <a:rPr lang="cs-CZ" i="1" dirty="0">
                <a:latin typeface="Courier New" panose="02070309020205020404" pitchFamily="49" charset="0"/>
                <a:cs typeface="Courier New" panose="02070309020205020404" pitchFamily="49" charset="0"/>
              </a:rPr>
              <a:t>zastavena</a:t>
            </a:r>
            <a:r>
              <a:rPr lang="cs-CZ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 algn="ctr">
              <a:buNone/>
            </a:pPr>
            <a:endParaRPr lang="cs-CZ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cs-CZ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cs-CZ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cs-CZ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899592" y="1326704"/>
            <a:ext cx="77048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tvůrčí </a:t>
            </a:r>
            <a:r>
              <a:rPr lang="cs-CZ" sz="3200" i="1" dirty="0">
                <a:latin typeface="Courier New" panose="02070309020205020404" pitchFamily="49" charset="0"/>
                <a:cs typeface="Courier New" panose="02070309020205020404" pitchFamily="49" charset="0"/>
              </a:rPr>
              <a:t>činnost </a:t>
            </a:r>
            <a:r>
              <a:rPr lang="cs-CZ" sz="32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spisovatelů,</a:t>
            </a:r>
            <a:endParaRPr lang="cs-CZ" sz="3200" dirty="0"/>
          </a:p>
        </p:txBody>
      </p:sp>
      <p:sp>
        <p:nvSpPr>
          <p:cNvPr id="6" name="Obdélník 5"/>
          <p:cNvSpPr/>
          <p:nvPr/>
        </p:nvSpPr>
        <p:spPr>
          <a:xfrm>
            <a:off x="611560" y="2293748"/>
            <a:ext cx="820891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vydávání </a:t>
            </a:r>
            <a:r>
              <a:rPr lang="cs-CZ" sz="3200" i="1" dirty="0">
                <a:latin typeface="Courier New" panose="02070309020205020404" pitchFamily="49" charset="0"/>
                <a:cs typeface="Courier New" panose="02070309020205020404" pitchFamily="49" charset="0"/>
              </a:rPr>
              <a:t>knih, časopisů a novin</a:t>
            </a:r>
            <a:r>
              <a:rPr lang="cs-CZ" sz="32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cs-CZ" sz="3200" dirty="0"/>
          </a:p>
        </p:txBody>
      </p:sp>
      <p:sp>
        <p:nvSpPr>
          <p:cNvPr id="7" name="Obdélník 6"/>
          <p:cNvSpPr/>
          <p:nvPr/>
        </p:nvSpPr>
        <p:spPr>
          <a:xfrm>
            <a:off x="617921" y="5229200"/>
            <a:ext cx="820891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pPr algn="ctr"/>
            <a:r>
              <a:rPr lang="cs-CZ" sz="32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vše </a:t>
            </a:r>
            <a:r>
              <a:rPr lang="cs-CZ" sz="3200" i="1" dirty="0">
                <a:latin typeface="Courier New" panose="02070309020205020404" pitchFamily="49" charset="0"/>
                <a:cs typeface="Courier New" panose="02070309020205020404" pitchFamily="49" charset="0"/>
              </a:rPr>
              <a:t>bylo přísně kontrolováno (cenzura).</a:t>
            </a:r>
          </a:p>
          <a:p>
            <a:pPr algn="ctr"/>
            <a:r>
              <a:rPr lang="cs-CZ" sz="32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cs-CZ" sz="3200" dirty="0"/>
          </a:p>
        </p:txBody>
      </p:sp>
      <p:pic>
        <p:nvPicPr>
          <p:cNvPr id="2050" name="Picture 2" descr="C:\Users\Hrivnova\AppData\Local\Microsoft\Windows\Temporary Internet Files\Content.IE5\WH84WSO6\MC90043253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193" y="3356992"/>
            <a:ext cx="1752381" cy="17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716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Socialistický realismus</a:t>
            </a:r>
            <a:endParaRPr lang="cs-CZ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Jediný dovolený umělecký směr, jehož výsledkem byla díla, která:</a:t>
            </a:r>
          </a:p>
          <a:p>
            <a:pPr marL="0" indent="0" algn="ctr">
              <a:buNone/>
            </a:pPr>
            <a:endParaRPr lang="cs-CZ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bezmyšlenkovitě přijímala sovětskou kulturu a politiku,</a:t>
            </a:r>
          </a:p>
          <a:p>
            <a:pPr marL="0" indent="0" algn="ctr">
              <a:buNone/>
            </a:pPr>
            <a:endParaRPr lang="cs-CZ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ýsledkem byla bezduchá, ideologicky nenávistná díla,</a:t>
            </a:r>
          </a:p>
          <a:p>
            <a:pPr marL="0" indent="0" algn="ctr">
              <a:buNone/>
            </a:pPr>
            <a:endParaRPr lang="cs-CZ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š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 o budovatelské romány, oslavné knihy.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01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03848" y="2564904"/>
            <a:ext cx="2954655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40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 R Ó Z A</a:t>
            </a:r>
            <a:endParaRPr lang="cs-CZ" sz="40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844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25080" y="448426"/>
            <a:ext cx="7159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Prózu po roce 1945 dělíme na</a:t>
            </a:r>
            <a:r>
              <a:rPr lang="cs-CZ" dirty="0" smtClean="0"/>
              <a:t>:</a:t>
            </a:r>
            <a:endParaRPr lang="cs-CZ" dirty="0"/>
          </a:p>
        </p:txBody>
      </p:sp>
      <p:pic>
        <p:nvPicPr>
          <p:cNvPr id="4099" name="Picture 3" descr="C:\Users\Hrivnova\AppData\Local\Microsoft\Windows\Temporary Internet Files\Content.IE5\K7RL2F5Z\MC900065762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56708"/>
            <a:ext cx="345182" cy="34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126632" y="2636912"/>
            <a:ext cx="635622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200" i="1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cs-CZ" sz="32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ficiálně vydávanou prózu</a:t>
            </a:r>
            <a:endParaRPr lang="cs-CZ" sz="32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3" descr="C:\Users\Hrivnova\AppData\Local\Microsoft\Windows\Temporary Internet Files\Content.IE5\K7RL2F5Z\MC900065762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64820"/>
            <a:ext cx="345182" cy="34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26633" y="3645024"/>
            <a:ext cx="635622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200" i="1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cs-CZ" sz="32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rózu v samizdatu a exilu</a:t>
            </a:r>
            <a:endParaRPr lang="cs-CZ" sz="32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424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751</Words>
  <Application>Microsoft Office PowerPoint</Application>
  <PresentationFormat>Předvádění na obrazovce (4:3)</PresentationFormat>
  <Paragraphs>174</Paragraphs>
  <Slides>18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Prezentace aplikace PowerPoint</vt:lpstr>
      <vt:lpstr>Prezentace aplikace PowerPoint</vt:lpstr>
      <vt:lpstr>Česká literatura let 1948 - 1968</vt:lpstr>
      <vt:lpstr>Literatura  </vt:lpstr>
      <vt:lpstr>Prezentace aplikace PowerPoint</vt:lpstr>
      <vt:lpstr>Prezentace aplikace PowerPoint</vt:lpstr>
      <vt:lpstr>Socialistický realismus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Hrivnova</dc:creator>
  <cp:lastModifiedBy>Hrivnova</cp:lastModifiedBy>
  <cp:revision>39</cp:revision>
  <dcterms:created xsi:type="dcterms:W3CDTF">2014-03-17T07:39:55Z</dcterms:created>
  <dcterms:modified xsi:type="dcterms:W3CDTF">2014-04-11T08:39:34Z</dcterms:modified>
</cp:coreProperties>
</file>