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6" r:id="rId4"/>
    <p:sldId id="260" r:id="rId5"/>
    <p:sldId id="261" r:id="rId6"/>
    <p:sldId id="263" r:id="rId7"/>
    <p:sldId id="264" r:id="rId8"/>
    <p:sldId id="265" r:id="rId9"/>
    <p:sldId id="266" r:id="rId10"/>
    <p:sldId id="267" r:id="rId11"/>
    <p:sldId id="262" r:id="rId12"/>
    <p:sldId id="268" r:id="rId13"/>
    <p:sldId id="269" r:id="rId14"/>
    <p:sldId id="270" r:id="rId15"/>
    <p:sldId id="274" r:id="rId16"/>
    <p:sldId id="271" r:id="rId17"/>
    <p:sldId id="272" r:id="rId18"/>
    <p:sldId id="273" r:id="rId19"/>
    <p:sldId id="275" r:id="rId20"/>
    <p:sldId id="276" r:id="rId21"/>
    <p:sldId id="277" r:id="rId22"/>
    <p:sldId id="278" r:id="rId23"/>
    <p:sldId id="279" r:id="rId24"/>
    <p:sldId id="280" r:id="rId25"/>
    <p:sldId id="259" r:id="rId26"/>
    <p:sldId id="281" r:id="rId27"/>
    <p:sldId id="282"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17317-612E-42B6-BA20-866666B9A3FF}" type="datetimeFigureOut">
              <a:rPr lang="cs-CZ" smtClean="0"/>
              <a:t>6.2.2014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7C49A-0E28-466A-AE0F-2BA21C022945}" type="slidenum">
              <a:rPr lang="cs-CZ" smtClean="0"/>
              <a:t>‹#›</a:t>
            </a:fld>
            <a:endParaRPr lang="cs-CZ"/>
          </a:p>
        </p:txBody>
      </p:sp>
    </p:spTree>
    <p:extLst>
      <p:ext uri="{BB962C8B-B14F-4D97-AF65-F5344CB8AC3E}">
        <p14:creationId xmlns:p14="http://schemas.microsoft.com/office/powerpoint/2010/main" val="43619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s.wikipedia.org/wiki/Soubor:Apollinaire.jpe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s.wikipedia.org/wiki/Soubor:Tzara_by_Tihanyi.jp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ommons.wikimedia.org/wiki/File:DaDa_exhibit.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ommons.wikimedia.org/wiki/File:DaDa_exhibit.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s.wikipedia.org/wiki/Soubor:Sigmund_Freud_LIFE.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ons.wikimedia.org/wiki/File:Andr%C3%A9_Breton_1924.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2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614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33594-237F-4075-9C56-F7F461F9E116}" type="slidenum">
              <a:rPr lang="cs-CZ" smtClean="0"/>
              <a:pPr fontAlgn="base">
                <a:spcBef>
                  <a:spcPct val="0"/>
                </a:spcBef>
                <a:spcAft>
                  <a:spcPct val="0"/>
                </a:spcAft>
                <a:defRPr/>
              </a:pPr>
              <a:t>1</a:t>
            </a:fld>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http://cs.wikipedia.org/wiki/Soubor:Salvador_Dali_NYWTS.jpg – obr.7 (13.12.2013)</a:t>
            </a:r>
            <a:endParaRPr lang="cs-CZ" dirty="0"/>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19</a:t>
            </a:fld>
            <a:endParaRPr lang="cs-CZ"/>
          </a:p>
        </p:txBody>
      </p:sp>
    </p:spTree>
    <p:extLst>
      <p:ext uri="{BB962C8B-B14F-4D97-AF65-F5344CB8AC3E}">
        <p14:creationId xmlns:p14="http://schemas.microsoft.com/office/powerpoint/2010/main" val="52514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http://en.wikipedia.org/wiki/File:The_Persistence_of_Memory.jpg - obr.7 (13.12.2013)</a:t>
            </a:r>
            <a:endParaRPr lang="cs-CZ" dirty="0"/>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20</a:t>
            </a:fld>
            <a:endParaRPr lang="cs-CZ"/>
          </a:p>
        </p:txBody>
      </p:sp>
    </p:spTree>
    <p:extLst>
      <p:ext uri="{BB962C8B-B14F-4D97-AF65-F5344CB8AC3E}">
        <p14:creationId xmlns:p14="http://schemas.microsoft.com/office/powerpoint/2010/main" val="57973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http://en.wikipedia.org/wiki/File:V%C3%ADt%C4%9Bzslav_Nezval,_Dale%C5%A1ice_Bust.jpg – obr. 9 (13.12.2013)</a:t>
            </a:r>
            <a:endParaRPr lang="cs-CZ" dirty="0"/>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21</a:t>
            </a:fld>
            <a:endParaRPr lang="cs-CZ"/>
          </a:p>
        </p:txBody>
      </p:sp>
    </p:spTree>
    <p:extLst>
      <p:ext uri="{BB962C8B-B14F-4D97-AF65-F5344CB8AC3E}">
        <p14:creationId xmlns:p14="http://schemas.microsoft.com/office/powerpoint/2010/main" val="218151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2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614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33594-237F-4075-9C56-F7F461F9E116}" type="slidenum">
              <a:rPr lang="cs-CZ" smtClean="0"/>
              <a:pPr fontAlgn="base">
                <a:spcBef>
                  <a:spcPct val="0"/>
                </a:spcBef>
                <a:spcAft>
                  <a:spcPct val="0"/>
                </a:spcAft>
                <a:defRPr/>
              </a:pPr>
              <a:t>25</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2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614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33594-237F-4075-9C56-F7F461F9E116}" type="slidenum">
              <a:rPr lang="cs-CZ" smtClean="0"/>
              <a:pPr fontAlgn="base">
                <a:spcBef>
                  <a:spcPct val="0"/>
                </a:spcBef>
                <a:spcAft>
                  <a:spcPct val="0"/>
                </a:spcAft>
                <a:defRPr/>
              </a:pPr>
              <a:t>2</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http://commons.wikimedia.org/wiki/File:Guillaume_Apollinaire_1914.jpg - O</a:t>
            </a:r>
            <a:r>
              <a:rPr lang="cs-CZ" dirty="0" smtClean="0"/>
              <a:t>br.1</a:t>
            </a:r>
            <a:r>
              <a:rPr lang="cs-CZ" baseline="0" dirty="0" smtClean="0"/>
              <a:t> (11.12.2013)</a:t>
            </a:r>
            <a:endParaRPr lang="cs-CZ" dirty="0"/>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7</a:t>
            </a:fld>
            <a:endParaRPr lang="cs-CZ"/>
          </a:p>
        </p:txBody>
      </p:sp>
    </p:spTree>
    <p:extLst>
      <p:ext uri="{BB962C8B-B14F-4D97-AF65-F5344CB8AC3E}">
        <p14:creationId xmlns:p14="http://schemas.microsoft.com/office/powerpoint/2010/main" val="386606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http://cs.wikipedia.org/wiki/Soubor:Apollinaire.jpeg</a:t>
            </a:r>
            <a:r>
              <a:rPr lang="cs-CZ" dirty="0" smtClean="0"/>
              <a:t> obr.2 (11.12.2013)</a:t>
            </a:r>
            <a:endParaRPr lang="cs-CZ" dirty="0"/>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8</a:t>
            </a:fld>
            <a:endParaRPr lang="cs-CZ"/>
          </a:p>
        </p:txBody>
      </p:sp>
    </p:spTree>
    <p:extLst>
      <p:ext uri="{BB962C8B-B14F-4D97-AF65-F5344CB8AC3E}">
        <p14:creationId xmlns:p14="http://schemas.microsoft.com/office/powerpoint/2010/main" val="178967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10</a:t>
            </a:fld>
            <a:endParaRPr lang="cs-CZ"/>
          </a:p>
        </p:txBody>
      </p:sp>
    </p:spTree>
    <p:extLst>
      <p:ext uri="{BB962C8B-B14F-4D97-AF65-F5344CB8AC3E}">
        <p14:creationId xmlns:p14="http://schemas.microsoft.com/office/powerpoint/2010/main" val="373867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http://cs.wikipedia.org/wiki/Soubor:Tzara_by_Tihanyi.jpg</a:t>
            </a:r>
            <a:r>
              <a:rPr lang="cs-CZ" dirty="0" smtClean="0"/>
              <a:t> obr.3 (13.12.2013)</a:t>
            </a:r>
            <a:endParaRPr lang="cs-CZ" dirty="0" smtClean="0">
              <a:hlinkClick r:id="rId4"/>
            </a:endParaRPr>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11</a:t>
            </a:fld>
            <a:endParaRPr lang="cs-CZ"/>
          </a:p>
        </p:txBody>
      </p:sp>
    </p:spTree>
    <p:extLst>
      <p:ext uri="{BB962C8B-B14F-4D97-AF65-F5344CB8AC3E}">
        <p14:creationId xmlns:p14="http://schemas.microsoft.com/office/powerpoint/2010/main" val="339247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hlinkClick r:id="rId3"/>
              </a:rPr>
              <a:t>http://commons.wikimedia.org/wiki/File:DaDa_exhibit.jpg</a:t>
            </a:r>
            <a:r>
              <a:rPr lang="cs-CZ" dirty="0" smtClean="0"/>
              <a:t> obr.4 (13.12.2013)</a:t>
            </a:r>
          </a:p>
          <a:p>
            <a:endParaRPr lang="cs-CZ" dirty="0"/>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12</a:t>
            </a:fld>
            <a:endParaRPr lang="cs-CZ"/>
          </a:p>
        </p:txBody>
      </p:sp>
    </p:spTree>
    <p:extLst>
      <p:ext uri="{BB962C8B-B14F-4D97-AF65-F5344CB8AC3E}">
        <p14:creationId xmlns:p14="http://schemas.microsoft.com/office/powerpoint/2010/main" val="402058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http://cs.wikipedia.org/wiki/Soubor:Sigmund_Freud_LIFE.jpg</a:t>
            </a:r>
            <a:r>
              <a:rPr lang="cs-CZ" dirty="0" smtClean="0"/>
              <a:t> obr.5 (13.12.2013)</a:t>
            </a:r>
            <a:endParaRPr lang="cs-CZ" dirty="0"/>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16</a:t>
            </a:fld>
            <a:endParaRPr lang="cs-CZ"/>
          </a:p>
        </p:txBody>
      </p:sp>
    </p:spTree>
    <p:extLst>
      <p:ext uri="{BB962C8B-B14F-4D97-AF65-F5344CB8AC3E}">
        <p14:creationId xmlns:p14="http://schemas.microsoft.com/office/powerpoint/2010/main" val="199220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http://commons.wikimedia.org/wiki/File:Andr%C3%A9_Breton_1924.jpg</a:t>
            </a:r>
            <a:r>
              <a:rPr lang="cs-CZ" dirty="0" smtClean="0"/>
              <a:t> obr.6 (13.12.2013)</a:t>
            </a:r>
            <a:endParaRPr lang="cs-CZ" dirty="0"/>
          </a:p>
        </p:txBody>
      </p:sp>
      <p:sp>
        <p:nvSpPr>
          <p:cNvPr id="4" name="Zástupný symbol pro číslo snímku 3"/>
          <p:cNvSpPr>
            <a:spLocks noGrp="1"/>
          </p:cNvSpPr>
          <p:nvPr>
            <p:ph type="sldNum" sz="quarter" idx="10"/>
          </p:nvPr>
        </p:nvSpPr>
        <p:spPr/>
        <p:txBody>
          <a:bodyPr/>
          <a:lstStyle/>
          <a:p>
            <a:fld id="{1BB7C49A-0E28-466A-AE0F-2BA21C022945}" type="slidenum">
              <a:rPr lang="cs-CZ" smtClean="0"/>
              <a:t>17</a:t>
            </a:fld>
            <a:endParaRPr lang="cs-CZ"/>
          </a:p>
        </p:txBody>
      </p:sp>
    </p:spTree>
    <p:extLst>
      <p:ext uri="{BB962C8B-B14F-4D97-AF65-F5344CB8AC3E}">
        <p14:creationId xmlns:p14="http://schemas.microsoft.com/office/powerpoint/2010/main" val="104911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71C608B0-FA35-4257-96D3-C7EA83020A91}" type="datetimeFigureOut">
              <a:rPr lang="cs-CZ" smtClean="0"/>
              <a:t>6.2.2014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165229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C608B0-FA35-4257-96D3-C7EA83020A91}" type="datetimeFigureOut">
              <a:rPr lang="cs-CZ" smtClean="0"/>
              <a:t>6.2.2014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40881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C608B0-FA35-4257-96D3-C7EA83020A91}" type="datetimeFigureOut">
              <a:rPr lang="cs-CZ" smtClean="0"/>
              <a:t>6.2.2014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173716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C608B0-FA35-4257-96D3-C7EA83020A91}" type="datetimeFigureOut">
              <a:rPr lang="cs-CZ" smtClean="0"/>
              <a:t>6.2.2014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12812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1C608B0-FA35-4257-96D3-C7EA83020A91}" type="datetimeFigureOut">
              <a:rPr lang="cs-CZ" smtClean="0"/>
              <a:t>6.2.2014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191789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1C608B0-FA35-4257-96D3-C7EA83020A91}" type="datetimeFigureOut">
              <a:rPr lang="cs-CZ" smtClean="0"/>
              <a:t>6.2.2014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122417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1C608B0-FA35-4257-96D3-C7EA83020A91}" type="datetimeFigureOut">
              <a:rPr lang="cs-CZ" smtClean="0"/>
              <a:t>6.2.2014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28459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1C608B0-FA35-4257-96D3-C7EA83020A91}" type="datetimeFigureOut">
              <a:rPr lang="cs-CZ" smtClean="0"/>
              <a:t>6.2.2014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138056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1C608B0-FA35-4257-96D3-C7EA83020A91}" type="datetimeFigureOut">
              <a:rPr lang="cs-CZ" smtClean="0"/>
              <a:t>6.2.2014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16935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1C608B0-FA35-4257-96D3-C7EA83020A91}" type="datetimeFigureOut">
              <a:rPr lang="cs-CZ" smtClean="0"/>
              <a:t>6.2.2014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52241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1C608B0-FA35-4257-96D3-C7EA83020A91}" type="datetimeFigureOut">
              <a:rPr lang="cs-CZ" smtClean="0"/>
              <a:t>6.2.2014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F26B96E-5E62-44BD-9E0B-5A9535902CA0}" type="slidenum">
              <a:rPr lang="cs-CZ" smtClean="0"/>
              <a:t>‹#›</a:t>
            </a:fld>
            <a:endParaRPr lang="cs-CZ"/>
          </a:p>
        </p:txBody>
      </p:sp>
    </p:spTree>
    <p:extLst>
      <p:ext uri="{BB962C8B-B14F-4D97-AF65-F5344CB8AC3E}">
        <p14:creationId xmlns:p14="http://schemas.microsoft.com/office/powerpoint/2010/main" val="43166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608B0-FA35-4257-96D3-C7EA83020A91}" type="datetimeFigureOut">
              <a:rPr lang="cs-CZ" smtClean="0"/>
              <a:t>6.2.2014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6B96E-5E62-44BD-9E0B-5A9535902CA0}" type="slidenum">
              <a:rPr lang="cs-CZ" smtClean="0"/>
              <a:t>‹#›</a:t>
            </a:fld>
            <a:endParaRPr lang="cs-CZ"/>
          </a:p>
        </p:txBody>
      </p:sp>
    </p:spTree>
    <p:extLst>
      <p:ext uri="{BB962C8B-B14F-4D97-AF65-F5344CB8AC3E}">
        <p14:creationId xmlns:p14="http://schemas.microsoft.com/office/powerpoint/2010/main" val="133394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zs-mozartova.cz/" TargetMode="External"/><Relationship Id="rId5" Type="http://schemas.openxmlformats.org/officeDocument/2006/relationships/hyperlink" Target="mailto:kundrum@centrum.cz"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zs-mozartova.cz/" TargetMode="External"/><Relationship Id="rId4" Type="http://schemas.openxmlformats.org/officeDocument/2006/relationships/hyperlink" Target="mailto:kundrum@centrum.cz"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www.zs-mozartova.cz/" TargetMode="External"/><Relationship Id="rId4" Type="http://schemas.openxmlformats.org/officeDocument/2006/relationships/hyperlink" Target="mailto:kundrum@centrum.cz"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cs.wikipedia.org/wiki/Soubor:Apollinaire.jpe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1331640" y="2204864"/>
            <a:ext cx="6481763" cy="1411288"/>
          </a:xfrm>
          <a:prstGeom prst="rect">
            <a:avLst/>
          </a:prstGeom>
          <a:noFill/>
          <a:ln w="9525">
            <a:noFill/>
            <a:miter lim="800000"/>
            <a:headEnd/>
            <a:tailEnd/>
          </a:ln>
        </p:spPr>
      </p:pic>
      <p:sp>
        <p:nvSpPr>
          <p:cNvPr id="3075" name="Obdélník 5"/>
          <p:cNvSpPr>
            <a:spLocks noChangeArrowheads="1"/>
          </p:cNvSpPr>
          <p:nvPr/>
        </p:nvSpPr>
        <p:spPr bwMode="auto">
          <a:xfrm>
            <a:off x="0" y="4725143"/>
            <a:ext cx="9144000" cy="2154436"/>
          </a:xfrm>
          <a:prstGeom prst="rect">
            <a:avLst/>
          </a:prstGeom>
          <a:noFill/>
          <a:ln w="6350">
            <a:noFill/>
            <a:miter lim="800000"/>
            <a:headEnd/>
            <a:tailEnd/>
          </a:ln>
        </p:spPr>
        <p:txBody>
          <a:bodyPr wrap="square">
            <a:spAutoFit/>
          </a:bodyPr>
          <a:lstStyle/>
          <a:p>
            <a:pPr algn="ctr"/>
            <a:endParaRPr lang="cs-CZ" sz="2000" b="1" dirty="0">
              <a:latin typeface="Courier New" pitchFamily="49" charset="0"/>
              <a:cs typeface="Courier New" pitchFamily="49" charset="0"/>
            </a:endParaRPr>
          </a:p>
          <a:p>
            <a:pPr algn="ctr"/>
            <a:r>
              <a:rPr lang="cs-CZ" sz="2800" b="1" i="1" dirty="0">
                <a:latin typeface="Courier New" pitchFamily="49" charset="0"/>
                <a:cs typeface="Courier New" pitchFamily="49" charset="0"/>
              </a:rPr>
              <a:t>EU PENÍZE ŠKOLÁM</a:t>
            </a:r>
          </a:p>
          <a:p>
            <a:pPr algn="ctr"/>
            <a:endParaRPr lang="cs-CZ" sz="1400" b="1" i="1" dirty="0">
              <a:latin typeface="Courier New" pitchFamily="49" charset="0"/>
              <a:cs typeface="Courier New" pitchFamily="49" charset="0"/>
            </a:endParaRPr>
          </a:p>
          <a:p>
            <a:pPr algn="ctr"/>
            <a:r>
              <a:rPr lang="cs-CZ" sz="2000" b="1" i="1" dirty="0">
                <a:latin typeface="Courier New" pitchFamily="49" charset="0"/>
                <a:cs typeface="Courier New" pitchFamily="49" charset="0"/>
              </a:rPr>
              <a:t>Operační program Vzdělávání pro konkurenceschopnost</a:t>
            </a:r>
          </a:p>
          <a:p>
            <a:pPr algn="ctr"/>
            <a:endParaRPr lang="cs-CZ" sz="1200" b="1" i="1" dirty="0">
              <a:latin typeface="Courier New" pitchFamily="49" charset="0"/>
              <a:cs typeface="Courier New" pitchFamily="49" charset="0"/>
            </a:endParaRPr>
          </a:p>
          <a:p>
            <a:pPr algn="ctr"/>
            <a:r>
              <a:rPr lang="cs-CZ" sz="2000" dirty="0">
                <a:latin typeface="Courier New" pitchFamily="49" charset="0"/>
                <a:cs typeface="Courier New" pitchFamily="49" charset="0"/>
              </a:rPr>
              <a:t/>
            </a:r>
            <a:br>
              <a:rPr lang="cs-CZ" sz="2000" dirty="0">
                <a:latin typeface="Courier New" pitchFamily="49" charset="0"/>
                <a:cs typeface="Courier New" pitchFamily="49" charset="0"/>
              </a:rPr>
            </a:br>
            <a:endParaRPr lang="cs-CZ" sz="2000" dirty="0"/>
          </a:p>
        </p:txBody>
      </p:sp>
      <p:pic>
        <p:nvPicPr>
          <p:cNvPr id="3076" name="Picture 37"/>
          <p:cNvPicPr>
            <a:picLocks noChangeAspect="1" noChangeArrowheads="1"/>
          </p:cNvPicPr>
          <p:nvPr/>
        </p:nvPicPr>
        <p:blipFill>
          <a:blip r:embed="rId4" cstate="print"/>
          <a:srcRect/>
          <a:stretch>
            <a:fillRect/>
          </a:stretch>
        </p:blipFill>
        <p:spPr bwMode="auto">
          <a:xfrm>
            <a:off x="755576" y="620688"/>
            <a:ext cx="1655763" cy="1360488"/>
          </a:xfrm>
          <a:prstGeom prst="rect">
            <a:avLst/>
          </a:prstGeom>
          <a:noFill/>
          <a:ln w="9525">
            <a:noFill/>
            <a:miter lim="800000"/>
            <a:headEnd/>
            <a:tailEnd/>
          </a:ln>
        </p:spPr>
      </p:pic>
      <p:sp>
        <p:nvSpPr>
          <p:cNvPr id="6" name="Nadpis 1"/>
          <p:cNvSpPr txBox="1">
            <a:spLocks/>
          </p:cNvSpPr>
          <p:nvPr/>
        </p:nvSpPr>
        <p:spPr bwMode="auto">
          <a:xfrm>
            <a:off x="2627784" y="692696"/>
            <a:ext cx="5976813" cy="1295400"/>
          </a:xfrm>
          <a:prstGeom prst="rect">
            <a:avLst/>
          </a:prstGeom>
          <a:solidFill>
            <a:schemeClr val="bg1">
              <a:lumMod val="75000"/>
            </a:schemeClr>
          </a:solidFill>
          <a:ln w="9525">
            <a:solidFill>
              <a:schemeClr val="bg1">
                <a:lumMod val="50000"/>
              </a:schemeClr>
            </a:solidFill>
            <a:miter lim="800000"/>
            <a:headEnd/>
            <a:tailEnd/>
          </a:ln>
        </p:spPr>
        <p:txBody>
          <a:bodyPr anchor="ctr"/>
          <a:lstStyle/>
          <a:p>
            <a:pPr algn="ctr">
              <a:defRPr/>
            </a:pPr>
            <a:r>
              <a:rPr lang="cs-CZ" sz="2400" b="1" i="1" dirty="0">
                <a:latin typeface="Courier New" pitchFamily="49" charset="0"/>
                <a:ea typeface="+mj-ea"/>
                <a:cs typeface="Courier New" pitchFamily="49" charset="0"/>
              </a:rPr>
              <a:t>ZÁKLADNÍ ŠKOLA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příspěvková organizace</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600" b="1" i="1" dirty="0">
                <a:latin typeface="Courier New" pitchFamily="49" charset="0"/>
                <a:ea typeface="+mj-ea"/>
                <a:cs typeface="Courier New" pitchFamily="49" charset="0"/>
              </a:rPr>
              <a:t>MOZARTOVA 48, 779 00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tel.: 585 427 142, 775 116 442; fax: 585 422 713</a:t>
            </a:r>
            <a:r>
              <a:rPr lang="cs-CZ" sz="1400" b="1" dirty="0">
                <a:latin typeface="Courier New" pitchFamily="49" charset="0"/>
                <a:ea typeface="+mj-ea"/>
                <a:cs typeface="Courier New" pitchFamily="49" charset="0"/>
              </a:rPr>
              <a:t> </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smtClean="0">
                <a:latin typeface="Courier New" pitchFamily="49" charset="0"/>
                <a:ea typeface="+mj-ea"/>
                <a:cs typeface="Courier New" pitchFamily="49" charset="0"/>
              </a:rPr>
              <a:t>email: </a:t>
            </a:r>
            <a:r>
              <a:rPr lang="cs-CZ" sz="1400" b="1" i="1" noProof="1" smtClean="0">
                <a:solidFill>
                  <a:srgbClr val="002060"/>
                </a:solidFill>
                <a:latin typeface="Courier New" pitchFamily="49" charset="0"/>
                <a:ea typeface="+mj-ea"/>
                <a:cs typeface="Courier New" pitchFamily="49" charset="0"/>
                <a:hlinkClick r:id="rId5"/>
              </a:rPr>
              <a:t>kundrum@centrum.cz</a:t>
            </a:r>
            <a:r>
              <a:rPr lang="cs-CZ" sz="1400" b="1" i="1" noProof="1">
                <a:solidFill>
                  <a:srgbClr val="002060"/>
                </a:solidFill>
                <a:latin typeface="Courier New" pitchFamily="49" charset="0"/>
                <a:ea typeface="+mj-ea"/>
                <a:cs typeface="Courier New" pitchFamily="49" charset="0"/>
              </a:rPr>
              <a:t>; </a:t>
            </a:r>
            <a:r>
              <a:rPr lang="cs-CZ" sz="1400" b="1" i="1" noProof="1">
                <a:solidFill>
                  <a:srgbClr val="002060"/>
                </a:solidFill>
                <a:latin typeface="Courier New" pitchFamily="49" charset="0"/>
                <a:ea typeface="+mj-ea"/>
                <a:cs typeface="Courier New" pitchFamily="49" charset="0"/>
                <a:hlinkClick r:id="rId6"/>
              </a:rPr>
              <a:t>www.zs-mozartova.cz</a:t>
            </a:r>
            <a:r>
              <a:rPr lang="cs-CZ" sz="1400" b="1" i="1" dirty="0">
                <a:solidFill>
                  <a:srgbClr val="002060"/>
                </a:solidFill>
                <a:latin typeface="Courier New" pitchFamily="49" charset="0"/>
                <a:ea typeface="+mj-ea"/>
                <a:cs typeface="Courier New" pitchFamily="49" charset="0"/>
              </a:rPr>
              <a:t> </a:t>
            </a:r>
            <a:endParaRPr lang="cs-CZ" sz="1400" b="1" i="1" noProof="1">
              <a:solidFill>
                <a:srgbClr val="002060"/>
              </a:solidFill>
              <a:latin typeface="Courier New" pitchFamily="49" charset="0"/>
              <a:ea typeface="+mj-ea"/>
              <a:cs typeface="Courier New" pitchFamily="49" charset="0"/>
            </a:endParaRPr>
          </a:p>
        </p:txBody>
      </p:sp>
      <p:sp>
        <p:nvSpPr>
          <p:cNvPr id="5121" name="Rectangle 1"/>
          <p:cNvSpPr>
            <a:spLocks noChangeArrowheads="1"/>
          </p:cNvSpPr>
          <p:nvPr/>
        </p:nvSpPr>
        <p:spPr bwMode="auto">
          <a:xfrm>
            <a:off x="683568" y="3871501"/>
            <a:ext cx="7884368" cy="646331"/>
          </a:xfrm>
          <a:prstGeom prst="rect">
            <a:avLst/>
          </a:prstGeom>
          <a:solidFill>
            <a:srgbClr val="D9D9D9"/>
          </a:solidFill>
          <a:ln w="9525">
            <a:solidFill>
              <a:schemeClr val="tx1">
                <a:lumMod val="65000"/>
                <a:lumOff val="3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1"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Projekt: ŠKOLA RADOSTI, ŠKOLA KVALITY </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b="1" i="1"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Registrační číslo projektu: CZ.1.07/1.4.00/21.3688</a:t>
            </a:r>
            <a:endParaRPr kumimoji="0" lang="cs-CZ"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9020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052736"/>
          </a:xfrm>
        </p:spPr>
        <p:txBody>
          <a:bodyPr/>
          <a:lstStyle/>
          <a:p>
            <a:r>
              <a:rPr lang="cs-CZ" dirty="0" smtClean="0"/>
              <a:t>Dadaismus - dada</a:t>
            </a:r>
            <a:endParaRPr lang="cs-CZ" dirty="0"/>
          </a:p>
        </p:txBody>
      </p:sp>
      <p:sp useBgFill="1">
        <p:nvSpPr>
          <p:cNvPr id="3" name="Zástupný symbol pro obsah 2"/>
          <p:cNvSpPr>
            <a:spLocks noGrp="1"/>
          </p:cNvSpPr>
          <p:nvPr>
            <p:ph idx="1"/>
          </p:nvPr>
        </p:nvSpPr>
        <p:spPr>
          <a:xfrm>
            <a:off x="457200" y="1124744"/>
            <a:ext cx="8229600" cy="5544616"/>
          </a:xfrm>
          <a:effectLst>
            <a:glow rad="139700">
              <a:schemeClr val="accent2">
                <a:satMod val="175000"/>
                <a:alpha val="40000"/>
              </a:schemeClr>
            </a:glow>
          </a:effectLst>
        </p:spPr>
        <p:txBody>
          <a:bodyPr>
            <a:normAutofit fontScale="92500" lnSpcReduction="20000"/>
          </a:bodyPr>
          <a:lstStyle/>
          <a:p>
            <a:pPr marL="0" indent="0" algn="ctr">
              <a:buNone/>
            </a:pPr>
            <a:r>
              <a:rPr lang="cs-CZ" dirty="0" smtClean="0"/>
              <a:t>Chcete-li udělat dadaistickou báseň,</a:t>
            </a:r>
          </a:p>
          <a:p>
            <a:pPr marL="0" indent="0" algn="ctr">
              <a:buNone/>
            </a:pPr>
            <a:r>
              <a:rPr lang="cs-CZ" dirty="0"/>
              <a:t>v</a:t>
            </a:r>
            <a:r>
              <a:rPr lang="cs-CZ" dirty="0" smtClean="0"/>
              <a:t>ezměte noviny.</a:t>
            </a:r>
          </a:p>
          <a:p>
            <a:pPr marL="0" indent="0" algn="ctr">
              <a:buNone/>
            </a:pPr>
            <a:r>
              <a:rPr lang="cs-CZ" dirty="0" smtClean="0"/>
              <a:t>Vezměte nůžky.</a:t>
            </a:r>
          </a:p>
          <a:p>
            <a:pPr marL="0" indent="0" algn="ctr">
              <a:buNone/>
            </a:pPr>
            <a:r>
              <a:rPr lang="cs-CZ" dirty="0" smtClean="0"/>
              <a:t>Vyberte v novinách článek tak dlouhý, jak</a:t>
            </a:r>
          </a:p>
          <a:p>
            <a:pPr marL="0" indent="0" algn="ctr">
              <a:buNone/>
            </a:pPr>
            <a:r>
              <a:rPr lang="cs-CZ" dirty="0"/>
              <a:t>d</a:t>
            </a:r>
            <a:r>
              <a:rPr lang="cs-CZ" dirty="0" smtClean="0"/>
              <a:t>louhou chcete mít svou báseň.</a:t>
            </a:r>
          </a:p>
          <a:p>
            <a:pPr marL="0" indent="0" algn="ctr">
              <a:buNone/>
            </a:pPr>
            <a:r>
              <a:rPr lang="cs-CZ" dirty="0" smtClean="0"/>
              <a:t>Vystřihněte článek.</a:t>
            </a:r>
          </a:p>
          <a:p>
            <a:pPr marL="0" indent="0" algn="ctr">
              <a:buNone/>
            </a:pPr>
            <a:r>
              <a:rPr lang="cs-CZ" dirty="0" smtClean="0"/>
              <a:t>Potom pečlivě vystříhejte slovo za slovem tohoto článku</a:t>
            </a:r>
          </a:p>
          <a:p>
            <a:pPr marL="0" indent="0" algn="ctr">
              <a:buNone/>
            </a:pPr>
            <a:r>
              <a:rPr lang="cs-CZ" dirty="0"/>
              <a:t>a</a:t>
            </a:r>
            <a:r>
              <a:rPr lang="cs-CZ" dirty="0" smtClean="0"/>
              <a:t> naházejte je do sáčku.</a:t>
            </a:r>
          </a:p>
          <a:p>
            <a:pPr marL="0" indent="0" algn="ctr">
              <a:buNone/>
            </a:pPr>
            <a:r>
              <a:rPr lang="cs-CZ" dirty="0" smtClean="0"/>
              <a:t>Lehce zatřepejte.</a:t>
            </a:r>
          </a:p>
          <a:p>
            <a:pPr marL="0" indent="0" algn="ctr">
              <a:buNone/>
            </a:pPr>
            <a:r>
              <a:rPr lang="cs-CZ" dirty="0" smtClean="0"/>
              <a:t>Vytahujte potom výstřižky jeden za druhým a skládejte je v tom pořadí, jak jste je vytahovali.</a:t>
            </a:r>
            <a:endParaRPr lang="cs-CZ" dirty="0"/>
          </a:p>
        </p:txBody>
      </p:sp>
      <p:sp>
        <p:nvSpPr>
          <p:cNvPr id="4" name="TextovéPole 3"/>
          <p:cNvSpPr txBox="1"/>
          <p:nvPr/>
        </p:nvSpPr>
        <p:spPr>
          <a:xfrm>
            <a:off x="3544180" y="6488668"/>
            <a:ext cx="5368008" cy="369332"/>
          </a:xfrm>
          <a:prstGeom prst="rect">
            <a:avLst/>
          </a:prstGeom>
          <a:noFill/>
        </p:spPr>
        <p:txBody>
          <a:bodyPr wrap="none" rtlCol="0">
            <a:spAutoFit/>
          </a:bodyPr>
          <a:lstStyle/>
          <a:p>
            <a:r>
              <a:rPr lang="cs-CZ" dirty="0" smtClean="0"/>
              <a:t>Tristan </a:t>
            </a:r>
            <a:r>
              <a:rPr lang="cs-CZ" dirty="0" err="1" smtClean="0"/>
              <a:t>Tzara</a:t>
            </a:r>
            <a:r>
              <a:rPr lang="cs-CZ" dirty="0" smtClean="0"/>
              <a:t>, Manifest o lásce slabé a lásce hořké, 1920</a:t>
            </a:r>
            <a:endParaRPr lang="cs-CZ" dirty="0"/>
          </a:p>
        </p:txBody>
      </p:sp>
    </p:spTree>
    <p:extLst>
      <p:ext uri="{BB962C8B-B14F-4D97-AF65-F5344CB8AC3E}">
        <p14:creationId xmlns:p14="http://schemas.microsoft.com/office/powerpoint/2010/main" val="1086610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018"/>
          </a:xfrm>
        </p:spPr>
        <p:txBody>
          <a:bodyPr>
            <a:normAutofit fontScale="90000"/>
          </a:bodyPr>
          <a:lstStyle/>
          <a:p>
            <a:endParaRPr lang="cs-CZ" dirty="0"/>
          </a:p>
        </p:txBody>
      </p:sp>
      <p:sp>
        <p:nvSpPr>
          <p:cNvPr id="3" name="Zástupný symbol pro obsah 2"/>
          <p:cNvSpPr>
            <a:spLocks noGrp="1"/>
          </p:cNvSpPr>
          <p:nvPr>
            <p:ph idx="1"/>
          </p:nvPr>
        </p:nvSpPr>
        <p:spPr>
          <a:xfrm>
            <a:off x="457200" y="332656"/>
            <a:ext cx="8229600" cy="5793507"/>
          </a:xfrm>
        </p:spPr>
        <p:txBody>
          <a:bodyPr/>
          <a:lstStyle/>
          <a:p>
            <a:r>
              <a:rPr lang="cs-CZ" dirty="0" smtClean="0"/>
              <a:t>Dadaismus vznikl za I. světové války ve Švýcarsku.</a:t>
            </a:r>
          </a:p>
          <a:p>
            <a:r>
              <a:rPr lang="cs-CZ" dirty="0" smtClean="0"/>
              <a:t>Zakladatelem byl rumunský básník </a:t>
            </a:r>
            <a:r>
              <a:rPr lang="cs-CZ" dirty="0" smtClean="0">
                <a:solidFill>
                  <a:schemeClr val="accent1">
                    <a:lumMod val="75000"/>
                  </a:schemeClr>
                </a:solidFill>
              </a:rPr>
              <a:t>Tristan </a:t>
            </a:r>
            <a:r>
              <a:rPr lang="cs-CZ" dirty="0" err="1" smtClean="0">
                <a:solidFill>
                  <a:schemeClr val="accent1">
                    <a:lumMod val="75000"/>
                  </a:schemeClr>
                </a:solidFill>
              </a:rPr>
              <a:t>Tzara</a:t>
            </a:r>
            <a:r>
              <a:rPr lang="cs-CZ" dirty="0" smtClean="0">
                <a:solidFill>
                  <a:schemeClr val="accent1">
                    <a:lumMod val="75000"/>
                  </a:schemeClr>
                </a:solidFill>
              </a:rPr>
              <a:t>.</a:t>
            </a:r>
            <a:endParaRPr lang="cs-CZ" dirty="0">
              <a:solidFill>
                <a:schemeClr val="accent1">
                  <a:lumMod val="75000"/>
                </a:schemeClr>
              </a:solidFill>
            </a:endParaRPr>
          </a:p>
        </p:txBody>
      </p:sp>
      <p:sp>
        <p:nvSpPr>
          <p:cNvPr id="4" name="TextovéPole 3"/>
          <p:cNvSpPr txBox="1"/>
          <p:nvPr/>
        </p:nvSpPr>
        <p:spPr>
          <a:xfrm>
            <a:off x="4216830" y="6056620"/>
            <a:ext cx="690445" cy="369332"/>
          </a:xfrm>
          <a:prstGeom prst="rect">
            <a:avLst/>
          </a:prstGeom>
          <a:noFill/>
        </p:spPr>
        <p:txBody>
          <a:bodyPr wrap="none" rtlCol="0">
            <a:spAutoFit/>
          </a:bodyPr>
          <a:lstStyle/>
          <a:p>
            <a:r>
              <a:rPr lang="cs-CZ" dirty="0" smtClean="0"/>
              <a:t>Obr.3</a:t>
            </a:r>
            <a:endParaRPr lang="cs-CZ"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428" y="2508895"/>
            <a:ext cx="23812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919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179512" y="404664"/>
            <a:ext cx="8640960" cy="2062103"/>
          </a:xfrm>
          <a:prstGeom prst="rect">
            <a:avLst/>
          </a:prstGeom>
          <a:noFill/>
        </p:spPr>
        <p:txBody>
          <a:bodyPr wrap="square" rtlCol="0">
            <a:spAutoFit/>
          </a:bodyPr>
          <a:lstStyle/>
          <a:p>
            <a:r>
              <a:rPr lang="cs-CZ" sz="3200" dirty="0" smtClean="0"/>
              <a:t>Název byl vybrán zcela náhodně, a to otevřením slovníku francouzštiny u slova dada, znamená dětskou hračku, nebo dětské žvatlání (28.únor 1916).</a:t>
            </a:r>
            <a:endParaRPr lang="cs-CZ"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785" y="1974324"/>
            <a:ext cx="279241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909" y="6421633"/>
            <a:ext cx="7921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275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22301" y="433217"/>
            <a:ext cx="1839543" cy="584775"/>
          </a:xfrm>
          <a:prstGeom prst="rect">
            <a:avLst/>
          </a:prstGeom>
          <a:noFill/>
        </p:spPr>
        <p:txBody>
          <a:bodyPr wrap="none" rtlCol="0">
            <a:spAutoFit/>
          </a:bodyPr>
          <a:lstStyle/>
          <a:p>
            <a:r>
              <a:rPr lang="cs-CZ" sz="3200" dirty="0" smtClean="0"/>
              <a:t>Dadaisté: </a:t>
            </a:r>
            <a:endParaRPr lang="cs-CZ" sz="3200" dirty="0"/>
          </a:p>
        </p:txBody>
      </p:sp>
      <p:sp>
        <p:nvSpPr>
          <p:cNvPr id="5" name="Obdélník 4"/>
          <p:cNvSpPr/>
          <p:nvPr/>
        </p:nvSpPr>
        <p:spPr>
          <a:xfrm>
            <a:off x="1812724" y="433217"/>
            <a:ext cx="6836913" cy="1077218"/>
          </a:xfrm>
          <a:prstGeom prst="rect">
            <a:avLst/>
          </a:prstGeom>
        </p:spPr>
        <p:txBody>
          <a:bodyPr wrap="square">
            <a:spAutoFit/>
          </a:bodyPr>
          <a:lstStyle/>
          <a:p>
            <a:pPr lvl="0"/>
            <a:r>
              <a:rPr lang="cs-CZ" sz="3200" dirty="0">
                <a:solidFill>
                  <a:prstClr val="black"/>
                </a:solidFill>
              </a:rPr>
              <a:t>neuznávali žádná pravidla – dokazují to i </a:t>
            </a:r>
          </a:p>
          <a:p>
            <a:pPr lvl="0"/>
            <a:r>
              <a:rPr lang="cs-CZ" sz="3200" dirty="0">
                <a:solidFill>
                  <a:prstClr val="black"/>
                </a:solidFill>
              </a:rPr>
              <a:t>úvodní </a:t>
            </a:r>
            <a:r>
              <a:rPr lang="cs-CZ" sz="3200" dirty="0" smtClean="0">
                <a:solidFill>
                  <a:prstClr val="black"/>
                </a:solidFill>
              </a:rPr>
              <a:t>verše,</a:t>
            </a:r>
            <a:endParaRPr lang="cs-CZ" dirty="0"/>
          </a:p>
        </p:txBody>
      </p:sp>
      <p:sp>
        <p:nvSpPr>
          <p:cNvPr id="6" name="TextovéPole 5"/>
          <p:cNvSpPr txBox="1"/>
          <p:nvPr/>
        </p:nvSpPr>
        <p:spPr>
          <a:xfrm>
            <a:off x="1812724" y="1529016"/>
            <a:ext cx="6741933" cy="1077218"/>
          </a:xfrm>
          <a:prstGeom prst="rect">
            <a:avLst/>
          </a:prstGeom>
          <a:noFill/>
        </p:spPr>
        <p:txBody>
          <a:bodyPr wrap="square" rtlCol="0">
            <a:spAutoFit/>
          </a:bodyPr>
          <a:lstStyle/>
          <a:p>
            <a:r>
              <a:rPr lang="cs-CZ" sz="3200" dirty="0"/>
              <a:t>t</a:t>
            </a:r>
            <a:r>
              <a:rPr lang="cs-CZ" sz="3200" dirty="0" smtClean="0"/>
              <a:t>vořili zcela volně – tzv. princip náhodnosti</a:t>
            </a:r>
            <a:r>
              <a:rPr lang="cs-CZ" dirty="0"/>
              <a:t>,</a:t>
            </a:r>
          </a:p>
        </p:txBody>
      </p:sp>
      <p:sp>
        <p:nvSpPr>
          <p:cNvPr id="7" name="TextovéPole 6"/>
          <p:cNvSpPr txBox="1"/>
          <p:nvPr/>
        </p:nvSpPr>
        <p:spPr>
          <a:xfrm>
            <a:off x="1817242" y="2606234"/>
            <a:ext cx="4392488" cy="584775"/>
          </a:xfrm>
          <a:prstGeom prst="rect">
            <a:avLst/>
          </a:prstGeom>
          <a:noFill/>
        </p:spPr>
        <p:txBody>
          <a:bodyPr wrap="square" rtlCol="0">
            <a:spAutoFit/>
          </a:bodyPr>
          <a:lstStyle/>
          <a:p>
            <a:r>
              <a:rPr lang="cs-CZ" sz="3200" dirty="0"/>
              <a:t>s</a:t>
            </a:r>
            <a:r>
              <a:rPr lang="cs-CZ" sz="3200" dirty="0" smtClean="0"/>
              <a:t>pojoval je odpor k válce,</a:t>
            </a:r>
            <a:endParaRPr lang="cs-CZ" sz="3200" dirty="0"/>
          </a:p>
        </p:txBody>
      </p:sp>
      <p:sp>
        <p:nvSpPr>
          <p:cNvPr id="8" name="TextovéPole 7"/>
          <p:cNvSpPr txBox="1"/>
          <p:nvPr/>
        </p:nvSpPr>
        <p:spPr>
          <a:xfrm>
            <a:off x="1812724" y="3191009"/>
            <a:ext cx="6957956" cy="1077218"/>
          </a:xfrm>
          <a:prstGeom prst="rect">
            <a:avLst/>
          </a:prstGeom>
          <a:noFill/>
        </p:spPr>
        <p:txBody>
          <a:bodyPr wrap="square" rtlCol="0">
            <a:spAutoFit/>
          </a:bodyPr>
          <a:lstStyle/>
          <a:p>
            <a:r>
              <a:rPr lang="cs-CZ" sz="3200" dirty="0"/>
              <a:t>b</a:t>
            </a:r>
            <a:r>
              <a:rPr lang="cs-CZ" sz="3200" dirty="0" smtClean="0"/>
              <a:t>yli proti fyzickému a psychickému ničení člověka.</a:t>
            </a:r>
            <a:endParaRPr lang="cs-CZ" sz="3200" dirty="0"/>
          </a:p>
        </p:txBody>
      </p:sp>
      <p:sp>
        <p:nvSpPr>
          <p:cNvPr id="9" name="TextovéPole 8"/>
          <p:cNvSpPr txBox="1"/>
          <p:nvPr/>
        </p:nvSpPr>
        <p:spPr>
          <a:xfrm>
            <a:off x="467543" y="4913111"/>
            <a:ext cx="8182093" cy="584775"/>
          </a:xfrm>
          <a:prstGeom prst="rect">
            <a:avLst/>
          </a:prstGeom>
          <a:noFill/>
        </p:spPr>
        <p:txBody>
          <a:bodyPr wrap="square" rtlCol="0">
            <a:spAutoFit/>
          </a:bodyPr>
          <a:lstStyle/>
          <a:p>
            <a:r>
              <a:rPr lang="cs-CZ" sz="3200" i="1" dirty="0" smtClean="0">
                <a:solidFill>
                  <a:schemeClr val="accent1">
                    <a:lumMod val="75000"/>
                  </a:schemeClr>
                </a:solidFill>
              </a:rPr>
              <a:t>Dadaismus chce šokovat, burcovat, provokovat</a:t>
            </a:r>
            <a:r>
              <a:rPr lang="cs-CZ" dirty="0" smtClean="0"/>
              <a:t>.</a:t>
            </a:r>
            <a:endParaRPr lang="cs-CZ" dirty="0"/>
          </a:p>
        </p:txBody>
      </p:sp>
    </p:spTree>
    <p:extLst>
      <p:ext uri="{BB962C8B-B14F-4D97-AF65-F5344CB8AC3E}">
        <p14:creationId xmlns:p14="http://schemas.microsoft.com/office/powerpoint/2010/main" val="29337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3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0" nodeType="clickEffect">
                                  <p:stCondLst>
                                    <p:cond delay="0"/>
                                  </p:stCondLst>
                                  <p:childTnLst>
                                    <p:animClr clrSpc="rgb" dir="cw">
                                      <p:cBhvr override="childStyle">
                                        <p:cTn id="31" dur="250" autoRev="1" fill="remove"/>
                                        <p:tgtEl>
                                          <p:spTgt spid="9"/>
                                        </p:tgtEl>
                                        <p:attrNameLst>
                                          <p:attrName>style.color</p:attrName>
                                        </p:attrNameLst>
                                      </p:cBhvr>
                                      <p:to>
                                        <a:schemeClr val="bg1"/>
                                      </p:to>
                                    </p:animClr>
                                    <p:animClr clrSpc="rgb" dir="cw">
                                      <p:cBhvr>
                                        <p:cTn id="32" dur="250" autoRev="1" fill="remove"/>
                                        <p:tgtEl>
                                          <p:spTgt spid="9"/>
                                        </p:tgtEl>
                                        <p:attrNameLst>
                                          <p:attrName>fillcolor</p:attrName>
                                        </p:attrNameLst>
                                      </p:cBhvr>
                                      <p:to>
                                        <a:schemeClr val="bg1"/>
                                      </p:to>
                                    </p:animClr>
                                    <p:set>
                                      <p:cBhvr>
                                        <p:cTn id="33" dur="250" autoRev="1" fill="remove"/>
                                        <p:tgtEl>
                                          <p:spTgt spid="9"/>
                                        </p:tgtEl>
                                        <p:attrNameLst>
                                          <p:attrName>fill.type</p:attrName>
                                        </p:attrNameLst>
                                      </p:cBhvr>
                                      <p:to>
                                        <p:strVal val="solid"/>
                                      </p:to>
                                    </p:set>
                                    <p:set>
                                      <p:cBhvr>
                                        <p:cTn id="34"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2771800" y="197170"/>
            <a:ext cx="3528392" cy="769441"/>
          </a:xfrm>
          <a:prstGeom prst="rect">
            <a:avLst/>
          </a:prstGeom>
          <a:noFill/>
        </p:spPr>
        <p:txBody>
          <a:bodyPr wrap="square" rtlCol="0">
            <a:spAutoFit/>
          </a:bodyPr>
          <a:lstStyle/>
          <a:p>
            <a:pPr algn="ctr"/>
            <a:r>
              <a:rPr lang="cs-CZ" sz="4400" dirty="0"/>
              <a:t>S</a:t>
            </a:r>
            <a:r>
              <a:rPr lang="cs-CZ" sz="4400" dirty="0" smtClean="0"/>
              <a:t>urrealismus</a:t>
            </a:r>
            <a:endParaRPr lang="cs-CZ" sz="4400" dirty="0"/>
          </a:p>
        </p:txBody>
      </p:sp>
      <p:sp>
        <p:nvSpPr>
          <p:cNvPr id="3" name="TextovéPole 2"/>
          <p:cNvSpPr txBox="1"/>
          <p:nvPr/>
        </p:nvSpPr>
        <p:spPr>
          <a:xfrm>
            <a:off x="35212" y="935695"/>
            <a:ext cx="9001567" cy="5509200"/>
          </a:xfrm>
          <a:prstGeom prst="rect">
            <a:avLst/>
          </a:prstGeom>
          <a:noFill/>
        </p:spPr>
        <p:txBody>
          <a:bodyPr wrap="none" rtlCol="0">
            <a:spAutoFit/>
          </a:bodyPr>
          <a:lstStyle/>
          <a:p>
            <a:pPr marL="457200" indent="-457200">
              <a:buFont typeface="Arial" panose="020B0604020202020204" pitchFamily="34" charset="0"/>
              <a:buChar char="•"/>
            </a:pPr>
            <a:r>
              <a:rPr lang="cs-CZ" sz="3200" dirty="0" smtClean="0"/>
              <a:t>Vznikl ve 20.letech 20.století ve Francii.</a:t>
            </a:r>
          </a:p>
          <a:p>
            <a:endParaRPr lang="cs-CZ" sz="3200" dirty="0" smtClean="0"/>
          </a:p>
          <a:p>
            <a:pPr marL="457200" indent="-457200">
              <a:buFont typeface="Arial" panose="020B0604020202020204" pitchFamily="34" charset="0"/>
              <a:buChar char="•"/>
            </a:pPr>
            <a:r>
              <a:rPr lang="cs-CZ" sz="3200" dirty="0" smtClean="0"/>
              <a:t>Byl ovlivněn psychoanalýzou </a:t>
            </a:r>
            <a:r>
              <a:rPr lang="cs-CZ" sz="3200" dirty="0" smtClean="0">
                <a:solidFill>
                  <a:schemeClr val="accent1">
                    <a:lumMod val="75000"/>
                  </a:schemeClr>
                </a:solidFill>
              </a:rPr>
              <a:t>Sigmunda Freuda </a:t>
            </a:r>
            <a:r>
              <a:rPr lang="cs-CZ" sz="3200" dirty="0" smtClean="0"/>
              <a:t>– </a:t>
            </a:r>
          </a:p>
          <a:p>
            <a:r>
              <a:rPr lang="cs-CZ" sz="3200" dirty="0" smtClean="0"/>
              <a:t>on jako první odhalil a přisoudil velký význam v </a:t>
            </a:r>
          </a:p>
          <a:p>
            <a:r>
              <a:rPr lang="cs-CZ" sz="3200" dirty="0" smtClean="0"/>
              <a:t>Životě člověka nevědomým duševním procesům – </a:t>
            </a:r>
          </a:p>
          <a:p>
            <a:r>
              <a:rPr lang="cs-CZ" sz="3200" dirty="0" smtClean="0"/>
              <a:t>tento vnitřní svět je určujícím faktorem v psychické </a:t>
            </a:r>
          </a:p>
          <a:p>
            <a:r>
              <a:rPr lang="cs-CZ" sz="3200" dirty="0" smtClean="0"/>
              <a:t>činnosti, lidské jednání je determinováno </a:t>
            </a:r>
          </a:p>
          <a:p>
            <a:r>
              <a:rPr lang="cs-CZ" sz="3200" dirty="0" smtClean="0"/>
              <a:t>nevědomím.</a:t>
            </a:r>
          </a:p>
          <a:p>
            <a:endParaRPr lang="cs-CZ" sz="3200" dirty="0" smtClean="0"/>
          </a:p>
          <a:p>
            <a:pPr marL="457200" indent="-457200">
              <a:buFont typeface="Arial" panose="020B0604020202020204" pitchFamily="34" charset="0"/>
              <a:buChar char="•"/>
            </a:pPr>
            <a:r>
              <a:rPr lang="cs-CZ" sz="3200" dirty="0" smtClean="0"/>
              <a:t>Surrealisté hledali inspiraci ve snech, halucinacích,</a:t>
            </a:r>
          </a:p>
          <a:p>
            <a:r>
              <a:rPr lang="cs-CZ" sz="3200" dirty="0"/>
              <a:t>d</a:t>
            </a:r>
            <a:r>
              <a:rPr lang="cs-CZ" sz="3200" dirty="0" smtClean="0"/>
              <a:t>elirantních stavech…</a:t>
            </a:r>
            <a:endParaRPr lang="cs-CZ" sz="3200" dirty="0"/>
          </a:p>
        </p:txBody>
      </p:sp>
    </p:spTree>
    <p:extLst>
      <p:ext uri="{BB962C8B-B14F-4D97-AF65-F5344CB8AC3E}">
        <p14:creationId xmlns:p14="http://schemas.microsoft.com/office/powerpoint/2010/main" val="3031875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179512" y="332656"/>
            <a:ext cx="2088232" cy="584775"/>
          </a:xfrm>
          <a:prstGeom prst="rect">
            <a:avLst/>
          </a:prstGeom>
          <a:noFill/>
        </p:spPr>
        <p:txBody>
          <a:bodyPr wrap="square" rtlCol="0">
            <a:spAutoFit/>
          </a:bodyPr>
          <a:lstStyle/>
          <a:p>
            <a:r>
              <a:rPr lang="cs-CZ" sz="3200" dirty="0" smtClean="0"/>
              <a:t>Surrealisté:</a:t>
            </a:r>
            <a:endParaRPr lang="cs-CZ" sz="3200" dirty="0"/>
          </a:p>
        </p:txBody>
      </p:sp>
      <p:sp>
        <p:nvSpPr>
          <p:cNvPr id="3" name="TextovéPole 2"/>
          <p:cNvSpPr txBox="1"/>
          <p:nvPr/>
        </p:nvSpPr>
        <p:spPr>
          <a:xfrm>
            <a:off x="2249132" y="332656"/>
            <a:ext cx="6660232" cy="1077218"/>
          </a:xfrm>
          <a:prstGeom prst="rect">
            <a:avLst/>
          </a:prstGeom>
          <a:noFill/>
        </p:spPr>
        <p:txBody>
          <a:bodyPr wrap="square" rtlCol="0">
            <a:spAutoFit/>
          </a:bodyPr>
          <a:lstStyle/>
          <a:p>
            <a:r>
              <a:rPr lang="cs-CZ" sz="3200" dirty="0" smtClean="0"/>
              <a:t>- odmítali rytmus, rým i další básnické prostředky,</a:t>
            </a:r>
            <a:endParaRPr lang="cs-CZ" sz="3200" dirty="0"/>
          </a:p>
        </p:txBody>
      </p:sp>
      <p:sp>
        <p:nvSpPr>
          <p:cNvPr id="4" name="TextovéPole 3"/>
          <p:cNvSpPr txBox="1"/>
          <p:nvPr/>
        </p:nvSpPr>
        <p:spPr>
          <a:xfrm>
            <a:off x="2267744" y="1450872"/>
            <a:ext cx="6641620" cy="1077218"/>
          </a:xfrm>
          <a:prstGeom prst="rect">
            <a:avLst/>
          </a:prstGeom>
          <a:noFill/>
        </p:spPr>
        <p:txBody>
          <a:bodyPr wrap="square" rtlCol="0">
            <a:spAutoFit/>
          </a:bodyPr>
          <a:lstStyle/>
          <a:p>
            <a:r>
              <a:rPr lang="cs-CZ" sz="3200" dirty="0" smtClean="0"/>
              <a:t>- jedná se o plynulý a automatický tok motivů, které vycházejí z nevědomí,</a:t>
            </a:r>
            <a:endParaRPr lang="cs-CZ" sz="3200" dirty="0"/>
          </a:p>
        </p:txBody>
      </p:sp>
      <p:sp>
        <p:nvSpPr>
          <p:cNvPr id="5" name="TextovéPole 4"/>
          <p:cNvSpPr txBox="1"/>
          <p:nvPr/>
        </p:nvSpPr>
        <p:spPr>
          <a:xfrm>
            <a:off x="2267744" y="2528090"/>
            <a:ext cx="6120680" cy="584775"/>
          </a:xfrm>
          <a:prstGeom prst="rect">
            <a:avLst/>
          </a:prstGeom>
          <a:noFill/>
        </p:spPr>
        <p:txBody>
          <a:bodyPr wrap="square" rtlCol="0">
            <a:spAutoFit/>
          </a:bodyPr>
          <a:lstStyle/>
          <a:p>
            <a:r>
              <a:rPr lang="cs-CZ" sz="3200" dirty="0" smtClean="0"/>
              <a:t>-</a:t>
            </a:r>
            <a:r>
              <a:rPr lang="cs-CZ" dirty="0" smtClean="0"/>
              <a:t> </a:t>
            </a:r>
            <a:r>
              <a:rPr lang="cs-CZ" sz="3200" dirty="0" smtClean="0"/>
              <a:t>nemají ve své práci plán,</a:t>
            </a:r>
            <a:endParaRPr lang="cs-CZ" sz="3200" dirty="0"/>
          </a:p>
        </p:txBody>
      </p:sp>
      <p:sp>
        <p:nvSpPr>
          <p:cNvPr id="6" name="TextovéPole 5"/>
          <p:cNvSpPr txBox="1"/>
          <p:nvPr/>
        </p:nvSpPr>
        <p:spPr>
          <a:xfrm>
            <a:off x="2267744" y="3136382"/>
            <a:ext cx="6785636" cy="584775"/>
          </a:xfrm>
          <a:prstGeom prst="rect">
            <a:avLst/>
          </a:prstGeom>
          <a:noFill/>
        </p:spPr>
        <p:txBody>
          <a:bodyPr wrap="square" rtlCol="0">
            <a:spAutoFit/>
          </a:bodyPr>
          <a:lstStyle/>
          <a:p>
            <a:r>
              <a:rPr lang="cs-CZ" sz="3200" dirty="0" smtClean="0"/>
              <a:t>- je kladen důraz na hru a nahodilost. </a:t>
            </a:r>
            <a:endParaRPr lang="cs-CZ" sz="3200" dirty="0"/>
          </a:p>
        </p:txBody>
      </p:sp>
    </p:spTree>
    <p:extLst>
      <p:ext uri="{BB962C8B-B14F-4D97-AF65-F5344CB8AC3E}">
        <p14:creationId xmlns:p14="http://schemas.microsoft.com/office/powerpoint/2010/main" val="183798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571500"/>
            <a:ext cx="402907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6586538" y="5917168"/>
            <a:ext cx="690445" cy="369332"/>
          </a:xfrm>
          <a:prstGeom prst="rect">
            <a:avLst/>
          </a:prstGeom>
          <a:noFill/>
        </p:spPr>
        <p:txBody>
          <a:bodyPr wrap="none" rtlCol="0">
            <a:spAutoFit/>
          </a:bodyPr>
          <a:lstStyle/>
          <a:p>
            <a:r>
              <a:rPr lang="cs-CZ" dirty="0" smtClean="0"/>
              <a:t>Obr.5</a:t>
            </a:r>
            <a:endParaRPr lang="cs-CZ" dirty="0"/>
          </a:p>
        </p:txBody>
      </p:sp>
      <p:sp>
        <p:nvSpPr>
          <p:cNvPr id="3" name="TextovéPole 2"/>
          <p:cNvSpPr txBox="1"/>
          <p:nvPr/>
        </p:nvSpPr>
        <p:spPr>
          <a:xfrm>
            <a:off x="3635896" y="6305794"/>
            <a:ext cx="1597104" cy="369332"/>
          </a:xfrm>
          <a:prstGeom prst="rect">
            <a:avLst/>
          </a:prstGeom>
          <a:noFill/>
        </p:spPr>
        <p:txBody>
          <a:bodyPr wrap="none" rtlCol="0">
            <a:spAutoFit/>
          </a:bodyPr>
          <a:lstStyle/>
          <a:p>
            <a:r>
              <a:rPr lang="cs-CZ" dirty="0" smtClean="0"/>
              <a:t>Sigmund Freud</a:t>
            </a:r>
            <a:endParaRPr lang="cs-CZ" dirty="0"/>
          </a:p>
        </p:txBody>
      </p:sp>
    </p:spTree>
    <p:extLst>
      <p:ext uri="{BB962C8B-B14F-4D97-AF65-F5344CB8AC3E}">
        <p14:creationId xmlns:p14="http://schemas.microsoft.com/office/powerpoint/2010/main" val="2624807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539552" y="188640"/>
            <a:ext cx="7992888" cy="584775"/>
          </a:xfrm>
          <a:prstGeom prst="rect">
            <a:avLst/>
          </a:prstGeom>
          <a:noFill/>
        </p:spPr>
        <p:txBody>
          <a:bodyPr wrap="square" rtlCol="0">
            <a:spAutoFit/>
          </a:bodyPr>
          <a:lstStyle/>
          <a:p>
            <a:pPr marL="285750" indent="-285750">
              <a:buFont typeface="Arial" panose="020B0604020202020204" pitchFamily="34" charset="0"/>
              <a:buChar char="•"/>
            </a:pPr>
            <a:r>
              <a:rPr lang="cs-CZ" sz="3200" dirty="0" smtClean="0"/>
              <a:t>Zakladatelem surrealismu byl </a:t>
            </a:r>
            <a:r>
              <a:rPr lang="cs-CZ" sz="3200" dirty="0" smtClean="0">
                <a:solidFill>
                  <a:schemeClr val="accent1">
                    <a:lumMod val="75000"/>
                  </a:schemeClr>
                </a:solidFill>
              </a:rPr>
              <a:t>André Breton</a:t>
            </a:r>
            <a:r>
              <a:rPr lang="cs-CZ" sz="3200" dirty="0" smtClean="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614" y="2048960"/>
            <a:ext cx="20288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8532440" y="3080608"/>
            <a:ext cx="690445" cy="369332"/>
          </a:xfrm>
          <a:prstGeom prst="rect">
            <a:avLst/>
          </a:prstGeom>
          <a:noFill/>
        </p:spPr>
        <p:txBody>
          <a:bodyPr wrap="none" rtlCol="0">
            <a:spAutoFit/>
          </a:bodyPr>
          <a:lstStyle/>
          <a:p>
            <a:r>
              <a:rPr lang="cs-CZ" dirty="0" smtClean="0"/>
              <a:t>Obr.6</a:t>
            </a:r>
            <a:endParaRPr lang="cs-CZ" dirty="0"/>
          </a:p>
        </p:txBody>
      </p:sp>
      <p:sp>
        <p:nvSpPr>
          <p:cNvPr id="4" name="TextovéPole 3"/>
          <p:cNvSpPr txBox="1"/>
          <p:nvPr/>
        </p:nvSpPr>
        <p:spPr>
          <a:xfrm>
            <a:off x="539552" y="773415"/>
            <a:ext cx="5688632" cy="2062103"/>
          </a:xfrm>
          <a:prstGeom prst="rect">
            <a:avLst/>
          </a:prstGeom>
          <a:noFill/>
        </p:spPr>
        <p:txBody>
          <a:bodyPr wrap="square" rtlCol="0">
            <a:spAutoFit/>
          </a:bodyPr>
          <a:lstStyle/>
          <a:p>
            <a:pPr marL="285750" indent="-285750">
              <a:buFont typeface="Arial" panose="020B0604020202020204" pitchFamily="34" charset="0"/>
              <a:buChar char="•"/>
            </a:pPr>
            <a:endParaRPr lang="cs-CZ" sz="3200" dirty="0" smtClean="0"/>
          </a:p>
          <a:p>
            <a:pPr marL="285750" indent="-285750">
              <a:buFont typeface="Arial" panose="020B0604020202020204" pitchFamily="34" charset="0"/>
              <a:buChar char="•"/>
            </a:pPr>
            <a:r>
              <a:rPr lang="cs-CZ" sz="3200" dirty="0" smtClean="0"/>
              <a:t>Francouzský básník, teoretik umění, přední osobnost surrealistického hnutí.</a:t>
            </a:r>
            <a:endParaRPr lang="cs-CZ" sz="3200" dirty="0"/>
          </a:p>
        </p:txBody>
      </p:sp>
      <p:sp>
        <p:nvSpPr>
          <p:cNvPr id="5" name="TextovéPole 4"/>
          <p:cNvSpPr txBox="1"/>
          <p:nvPr/>
        </p:nvSpPr>
        <p:spPr>
          <a:xfrm>
            <a:off x="539552" y="2320265"/>
            <a:ext cx="5688632" cy="3539430"/>
          </a:xfrm>
          <a:prstGeom prst="rect">
            <a:avLst/>
          </a:prstGeom>
          <a:noFill/>
        </p:spPr>
        <p:txBody>
          <a:bodyPr wrap="square" rtlCol="0">
            <a:spAutoFit/>
          </a:bodyPr>
          <a:lstStyle/>
          <a:p>
            <a:pPr marL="285750" indent="-285750">
              <a:buFont typeface="Arial" panose="020B0604020202020204" pitchFamily="34" charset="0"/>
              <a:buChar char="•"/>
            </a:pPr>
            <a:endParaRPr lang="cs-CZ" sz="3200" dirty="0" smtClean="0"/>
          </a:p>
          <a:p>
            <a:pPr marL="285750" indent="-285750">
              <a:buFont typeface="Arial" panose="020B0604020202020204" pitchFamily="34" charset="0"/>
              <a:buChar char="•"/>
            </a:pPr>
            <a:endParaRPr lang="cs-CZ" sz="3200" dirty="0"/>
          </a:p>
          <a:p>
            <a:pPr marL="285750" indent="-285750">
              <a:buFont typeface="Arial" panose="020B0604020202020204" pitchFamily="34" charset="0"/>
              <a:buChar char="•"/>
            </a:pPr>
            <a:r>
              <a:rPr lang="cs-CZ" sz="3200" dirty="0" smtClean="0"/>
              <a:t>Nejdříve se zúčastnil dada hnutí, ale při studiu medicíny se jako medik seznamoval s vojáky, kteří byli duševně choří – a také s Freudovými knihami.</a:t>
            </a:r>
            <a:endParaRPr lang="cs-CZ" sz="3200" dirty="0"/>
          </a:p>
        </p:txBody>
      </p:sp>
    </p:spTree>
    <p:extLst>
      <p:ext uri="{BB962C8B-B14F-4D97-AF65-F5344CB8AC3E}">
        <p14:creationId xmlns:p14="http://schemas.microsoft.com/office/powerpoint/2010/main" val="1736096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Obdélník 1"/>
          <p:cNvSpPr/>
          <p:nvPr/>
        </p:nvSpPr>
        <p:spPr>
          <a:xfrm>
            <a:off x="755576" y="197346"/>
            <a:ext cx="7920880" cy="6247864"/>
          </a:xfrm>
          <a:prstGeom prst="rect">
            <a:avLst/>
          </a:prstGeom>
        </p:spPr>
        <p:txBody>
          <a:bodyPr wrap="square">
            <a:spAutoFit/>
          </a:bodyPr>
          <a:lstStyle/>
          <a:p>
            <a:pPr marL="285750" indent="-285750">
              <a:buFont typeface="Arial" panose="020B0604020202020204" pitchFamily="34" charset="0"/>
              <a:buChar char="•"/>
            </a:pPr>
            <a:r>
              <a:rPr lang="cs-CZ" sz="3200" dirty="0" smtClean="0"/>
              <a:t>V jedné ze svých teoretických prací předkládá návod, jak psát surrealistický text</a:t>
            </a:r>
            <a:r>
              <a:rPr lang="cs-CZ" sz="2400" dirty="0" smtClean="0"/>
              <a:t>:</a:t>
            </a:r>
          </a:p>
          <a:p>
            <a:r>
              <a:rPr lang="cs-CZ" i="1" dirty="0" smtClean="0">
                <a:solidFill>
                  <a:schemeClr val="accent1">
                    <a:lumMod val="75000"/>
                  </a:schemeClr>
                </a:solidFill>
              </a:rPr>
              <a:t>„…</a:t>
            </a:r>
            <a:r>
              <a:rPr lang="cs-CZ" sz="2400" i="1" dirty="0" smtClean="0">
                <a:solidFill>
                  <a:schemeClr val="accent1">
                    <a:lumMod val="75000"/>
                  </a:schemeClr>
                </a:solidFill>
              </a:rPr>
              <a:t>Pište rychle, bez předem promyšleného námětu, tak rychle, abyste se nezastavovali a neupadli v pokušení číst po sobě. První věta se vynoří sama, neboť je pravda, že každou vteřinu proběhne naším vědomým myšlením  cizí věta, která si nežádá nic jiného, než aby byla promítnuta navenek. Je dosti těžké vyslovit se o povaze věty následující; podílí se nepochybně zároveň na naši činnosti vědomé i té druhé, připustíme-li, že napsání první věty minimálně probudí naše vnímání. Na tom vám ostatně musí pramálo záležet: na tom z velké části závisí celá surrealistická hra. Absolutní kontinuitě toku představ, která vás zaplavuje, se vždycky nepochybně staví do cesty interpunkce, třebaže se zdá stejně nezbytná jako rozvržení uzlů na kmitajícím provazu. Pokračujte tak dlouho, dokud se vám to bude líbit…“</a:t>
            </a:r>
            <a:endParaRPr lang="cs-CZ" sz="2400" i="1" dirty="0">
              <a:solidFill>
                <a:schemeClr val="accent1">
                  <a:lumMod val="75000"/>
                </a:schemeClr>
              </a:solidFill>
            </a:endParaRPr>
          </a:p>
        </p:txBody>
      </p:sp>
    </p:spTree>
    <p:extLst>
      <p:ext uri="{BB962C8B-B14F-4D97-AF65-F5344CB8AC3E}">
        <p14:creationId xmlns:p14="http://schemas.microsoft.com/office/powerpoint/2010/main" val="1897290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429577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4932040" y="476672"/>
            <a:ext cx="3888432" cy="1569660"/>
          </a:xfrm>
          <a:prstGeom prst="rect">
            <a:avLst/>
          </a:prstGeom>
          <a:noFill/>
        </p:spPr>
        <p:txBody>
          <a:bodyPr wrap="square" rtlCol="0">
            <a:spAutoFit/>
          </a:bodyPr>
          <a:lstStyle/>
          <a:p>
            <a:r>
              <a:rPr lang="cs-CZ" sz="3200" dirty="0" smtClean="0"/>
              <a:t>Výtvarný umělec surrealismu – </a:t>
            </a:r>
            <a:r>
              <a:rPr lang="cs-CZ" sz="3200" dirty="0" smtClean="0">
                <a:solidFill>
                  <a:schemeClr val="accent1">
                    <a:lumMod val="75000"/>
                  </a:schemeClr>
                </a:solidFill>
              </a:rPr>
              <a:t>Salvador Dalí</a:t>
            </a:r>
            <a:endParaRPr lang="cs-CZ" sz="3200" dirty="0">
              <a:solidFill>
                <a:schemeClr val="accent1">
                  <a:lumMod val="75000"/>
                </a:schemeClr>
              </a:solidFill>
            </a:endParaRPr>
          </a:p>
        </p:txBody>
      </p:sp>
      <p:sp>
        <p:nvSpPr>
          <p:cNvPr id="3" name="TextovéPole 2"/>
          <p:cNvSpPr txBox="1"/>
          <p:nvPr/>
        </p:nvSpPr>
        <p:spPr>
          <a:xfrm>
            <a:off x="410353" y="6340531"/>
            <a:ext cx="690445" cy="369332"/>
          </a:xfrm>
          <a:prstGeom prst="rect">
            <a:avLst/>
          </a:prstGeom>
          <a:noFill/>
        </p:spPr>
        <p:txBody>
          <a:bodyPr wrap="none" rtlCol="0">
            <a:spAutoFit/>
          </a:bodyPr>
          <a:lstStyle/>
          <a:p>
            <a:r>
              <a:rPr lang="cs-CZ" dirty="0" smtClean="0"/>
              <a:t>Obr.7</a:t>
            </a:r>
            <a:endParaRPr lang="cs-CZ" dirty="0"/>
          </a:p>
        </p:txBody>
      </p:sp>
    </p:spTree>
    <p:extLst>
      <p:ext uri="{BB962C8B-B14F-4D97-AF65-F5344CB8AC3E}">
        <p14:creationId xmlns:p14="http://schemas.microsoft.com/office/powerpoint/2010/main" val="3001863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7"/>
          <p:cNvPicPr>
            <a:picLocks noChangeAspect="1" noChangeArrowheads="1"/>
          </p:cNvPicPr>
          <p:nvPr/>
        </p:nvPicPr>
        <p:blipFill>
          <a:blip r:embed="rId3" cstate="print"/>
          <a:srcRect/>
          <a:stretch>
            <a:fillRect/>
          </a:stretch>
        </p:blipFill>
        <p:spPr bwMode="auto">
          <a:xfrm>
            <a:off x="755576" y="620688"/>
            <a:ext cx="1655763" cy="1360488"/>
          </a:xfrm>
          <a:prstGeom prst="rect">
            <a:avLst/>
          </a:prstGeom>
          <a:noFill/>
          <a:ln w="9525">
            <a:noFill/>
            <a:miter lim="800000"/>
            <a:headEnd/>
            <a:tailEnd/>
          </a:ln>
        </p:spPr>
      </p:pic>
      <p:sp>
        <p:nvSpPr>
          <p:cNvPr id="6" name="Nadpis 1"/>
          <p:cNvSpPr txBox="1">
            <a:spLocks/>
          </p:cNvSpPr>
          <p:nvPr/>
        </p:nvSpPr>
        <p:spPr bwMode="auto">
          <a:xfrm>
            <a:off x="2627784" y="692696"/>
            <a:ext cx="5976813" cy="1295400"/>
          </a:xfrm>
          <a:prstGeom prst="rect">
            <a:avLst/>
          </a:prstGeom>
          <a:solidFill>
            <a:schemeClr val="bg1">
              <a:lumMod val="75000"/>
            </a:schemeClr>
          </a:solidFill>
          <a:ln w="9525">
            <a:solidFill>
              <a:schemeClr val="bg1">
                <a:lumMod val="50000"/>
              </a:schemeClr>
            </a:solidFill>
            <a:miter lim="800000"/>
            <a:headEnd/>
            <a:tailEnd/>
          </a:ln>
        </p:spPr>
        <p:txBody>
          <a:bodyPr anchor="ctr"/>
          <a:lstStyle/>
          <a:p>
            <a:pPr algn="ctr">
              <a:defRPr/>
            </a:pPr>
            <a:r>
              <a:rPr lang="cs-CZ" sz="2400" b="1" i="1" dirty="0">
                <a:latin typeface="Courier New" pitchFamily="49" charset="0"/>
                <a:ea typeface="+mj-ea"/>
                <a:cs typeface="Courier New" pitchFamily="49" charset="0"/>
              </a:rPr>
              <a:t>ZÁKLADNÍ ŠKOLA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příspěvková organizace</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600" b="1" i="1" dirty="0">
                <a:latin typeface="Courier New" pitchFamily="49" charset="0"/>
                <a:ea typeface="+mj-ea"/>
                <a:cs typeface="Courier New" pitchFamily="49" charset="0"/>
              </a:rPr>
              <a:t>MOZARTOVA 48, 779 00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tel.: 585 427 142, 775 116 442; fax: 585 422 713</a:t>
            </a:r>
            <a:r>
              <a:rPr lang="cs-CZ" sz="1400" b="1" dirty="0">
                <a:latin typeface="Courier New" pitchFamily="49" charset="0"/>
                <a:ea typeface="+mj-ea"/>
                <a:cs typeface="Courier New" pitchFamily="49" charset="0"/>
              </a:rPr>
              <a:t> </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smtClean="0">
                <a:latin typeface="Courier New" pitchFamily="49" charset="0"/>
                <a:ea typeface="+mj-ea"/>
                <a:cs typeface="Courier New" pitchFamily="49" charset="0"/>
              </a:rPr>
              <a:t>email</a:t>
            </a:r>
            <a:r>
              <a:rPr lang="cs-CZ" sz="1400" i="1" dirty="0" smtClean="0">
                <a:latin typeface="Courier New" pitchFamily="49" charset="0"/>
                <a:ea typeface="+mj-ea"/>
                <a:cs typeface="Courier New" pitchFamily="49" charset="0"/>
              </a:rPr>
              <a:t>: </a:t>
            </a:r>
            <a:r>
              <a:rPr lang="cs-CZ" sz="1400" b="1" i="1" noProof="1" smtClean="0">
                <a:latin typeface="Courier New" pitchFamily="49" charset="0"/>
                <a:ea typeface="+mj-ea"/>
                <a:cs typeface="Courier New" pitchFamily="49" charset="0"/>
                <a:hlinkClick r:id="rId4"/>
              </a:rPr>
              <a:t>kundrum@centrum.cz</a:t>
            </a:r>
            <a:r>
              <a:rPr lang="cs-CZ" sz="1400" b="1" i="1" noProof="1">
                <a:latin typeface="Courier New" pitchFamily="49" charset="0"/>
                <a:ea typeface="+mj-ea"/>
                <a:cs typeface="Courier New" pitchFamily="49" charset="0"/>
              </a:rPr>
              <a:t>; </a:t>
            </a:r>
            <a:r>
              <a:rPr lang="cs-CZ" sz="1400" b="1" i="1" noProof="1">
                <a:latin typeface="Courier New" pitchFamily="49" charset="0"/>
                <a:ea typeface="+mj-ea"/>
                <a:cs typeface="Courier New" pitchFamily="49" charset="0"/>
                <a:hlinkClick r:id="rId5"/>
              </a:rPr>
              <a:t>www.zs-mozartova.cz</a:t>
            </a:r>
            <a:r>
              <a:rPr lang="cs-CZ" sz="1400" i="1" dirty="0">
                <a:latin typeface="Courier New" pitchFamily="49" charset="0"/>
                <a:ea typeface="+mj-ea"/>
                <a:cs typeface="Courier New" pitchFamily="49" charset="0"/>
              </a:rPr>
              <a:t> </a:t>
            </a:r>
            <a:endParaRPr lang="cs-CZ" sz="1400" i="1" noProof="1">
              <a:latin typeface="Courier New" pitchFamily="49" charset="0"/>
              <a:ea typeface="+mj-ea"/>
              <a:cs typeface="Courier New" pitchFamily="49"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4788395"/>
              </p:ext>
            </p:extLst>
          </p:nvPr>
        </p:nvGraphicFramePr>
        <p:xfrm>
          <a:off x="467544" y="2492896"/>
          <a:ext cx="8208912" cy="3240000"/>
        </p:xfrm>
        <a:graphic>
          <a:graphicData uri="http://schemas.openxmlformats.org/drawingml/2006/table">
            <a:tbl>
              <a:tblPr>
                <a:tableStyleId>{5C22544A-7EE6-4342-B048-85BDC9FD1C3A}</a:tableStyleId>
              </a:tblPr>
              <a:tblGrid>
                <a:gridCol w="2633048"/>
                <a:gridCol w="5575864"/>
              </a:tblGrid>
              <a:tr h="360000">
                <a:tc>
                  <a:txBody>
                    <a:bodyPr/>
                    <a:lstStyle/>
                    <a:p>
                      <a:r>
                        <a:rPr lang="cs-CZ" sz="1600" b="1" i="1" dirty="0" smtClean="0">
                          <a:latin typeface="Courier New" pitchFamily="49" charset="0"/>
                          <a:cs typeface="Courier New" pitchFamily="49" charset="0"/>
                        </a:rPr>
                        <a:t>Autor:</a:t>
                      </a:r>
                      <a:endParaRPr lang="cs-CZ" sz="1600" b="1" i="1" dirty="0">
                        <a:latin typeface="Courier New" pitchFamily="49" charset="0"/>
                        <a:cs typeface="Courier New" pitchFamily="49"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latin typeface="Courier New" pitchFamily="49" charset="0"/>
                          <a:cs typeface="Courier New" pitchFamily="49" charset="0"/>
                        </a:rPr>
                        <a:t>Mgr.</a:t>
                      </a:r>
                      <a:r>
                        <a:rPr lang="cs-CZ" sz="1600" i="1" baseline="0" dirty="0" smtClean="0">
                          <a:latin typeface="Courier New" pitchFamily="49" charset="0"/>
                          <a:cs typeface="Courier New" pitchFamily="49" charset="0"/>
                        </a:rPr>
                        <a:t> Johana Hřivnová</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Vzdělávací oblast: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latin typeface="Courier New" pitchFamily="49" charset="0"/>
                          <a:cs typeface="Courier New" pitchFamily="49" charset="0"/>
                        </a:rPr>
                        <a:t>Jazyk</a:t>
                      </a:r>
                      <a:r>
                        <a:rPr lang="cs-CZ" sz="1600" i="1" baseline="0" dirty="0" smtClean="0">
                          <a:latin typeface="Courier New" pitchFamily="49" charset="0"/>
                          <a:cs typeface="Courier New" pitchFamily="49" charset="0"/>
                        </a:rPr>
                        <a:t> a jazyková komunikace</a:t>
                      </a:r>
                      <a:endParaRPr lang="cs-CZ" sz="1600" i="1" dirty="0" smtClean="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Vzdělávací obor:</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latin typeface="Courier New" pitchFamily="49" charset="0"/>
                          <a:cs typeface="Courier New" pitchFamily="49" charset="0"/>
                        </a:rPr>
                        <a:t>Český jazyk</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Vzdělávací předmět: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i="1" dirty="0" smtClean="0">
                          <a:latin typeface="Courier New" pitchFamily="49" charset="0"/>
                          <a:cs typeface="Courier New" pitchFamily="49" charset="0"/>
                        </a:rPr>
                        <a:t>Český </a:t>
                      </a:r>
                      <a:r>
                        <a:rPr lang="cs-CZ" sz="1600" i="1" baseline="0" dirty="0" smtClean="0">
                          <a:latin typeface="Courier New" pitchFamily="49" charset="0"/>
                          <a:cs typeface="Courier New" pitchFamily="49" charset="0"/>
                        </a:rPr>
                        <a:t>jazyk</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Ročník:</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i="1" dirty="0" smtClean="0">
                          <a:latin typeface="Courier New" pitchFamily="49" charset="0"/>
                          <a:cs typeface="Courier New" pitchFamily="49" charset="0"/>
                        </a:rPr>
                        <a:t>9.</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i="1" dirty="0" smtClean="0">
                          <a:latin typeface="Courier New" pitchFamily="49" charset="0"/>
                          <a:cs typeface="Courier New" pitchFamily="49" charset="0"/>
                        </a:rPr>
                        <a:t>Tematická</a:t>
                      </a:r>
                      <a:r>
                        <a:rPr lang="cs-CZ" sz="1600" b="1" i="1" baseline="0" dirty="0" smtClean="0">
                          <a:latin typeface="Courier New" pitchFamily="49" charset="0"/>
                          <a:cs typeface="Courier New" pitchFamily="49" charset="0"/>
                        </a:rPr>
                        <a:t> oblast</a:t>
                      </a:r>
                      <a:r>
                        <a:rPr lang="cs-CZ" sz="1600" b="1" i="1" dirty="0" smtClean="0">
                          <a:latin typeface="Courier New" pitchFamily="49" charset="0"/>
                          <a:cs typeface="Courier New" pitchFamily="49" charset="0"/>
                        </a:rPr>
                        <a: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i="1" dirty="0" smtClean="0">
                          <a:latin typeface="Courier New" pitchFamily="49" charset="0"/>
                          <a:cs typeface="Courier New" pitchFamily="49" charset="0"/>
                        </a:rPr>
                        <a:t>Literatura 19. a 20. století</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r>
                        <a:rPr lang="cs-CZ" sz="1600" b="1" i="1" dirty="0" smtClean="0">
                          <a:latin typeface="Courier New" pitchFamily="49" charset="0"/>
                          <a:cs typeface="Courier New" pitchFamily="49" charset="0"/>
                        </a:rPr>
                        <a:t>Téma hodiny:</a:t>
                      </a:r>
                      <a:endParaRPr lang="cs-CZ" sz="1600" b="1" i="1" dirty="0">
                        <a:latin typeface="Courier New" pitchFamily="49" charset="0"/>
                        <a:cs typeface="Courier New" pitchFamily="49"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cs-CZ" sz="1600" i="1" dirty="0" smtClean="0">
                          <a:latin typeface="Courier New" pitchFamily="49" charset="0"/>
                          <a:cs typeface="Courier New" pitchFamily="49" charset="0"/>
                        </a:rPr>
                        <a:t>Literární směry 1. poloviny</a:t>
                      </a:r>
                      <a:r>
                        <a:rPr lang="cs-CZ" sz="1600" i="1" baseline="0" dirty="0" smtClean="0">
                          <a:latin typeface="Courier New" pitchFamily="49" charset="0"/>
                          <a:cs typeface="Courier New" pitchFamily="49" charset="0"/>
                        </a:rPr>
                        <a:t> </a:t>
                      </a:r>
                      <a:r>
                        <a:rPr lang="cs-CZ" sz="1600" i="1" dirty="0" smtClean="0">
                          <a:latin typeface="Courier New" pitchFamily="49" charset="0"/>
                          <a:cs typeface="Courier New" pitchFamily="49" charset="0"/>
                        </a:rPr>
                        <a:t>20. </a:t>
                      </a:r>
                      <a:r>
                        <a:rPr lang="cs-CZ" sz="1600" i="1" smtClean="0">
                          <a:latin typeface="Courier New" pitchFamily="49" charset="0"/>
                          <a:cs typeface="Courier New" pitchFamily="49" charset="0"/>
                        </a:rPr>
                        <a:t>století 1</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r>
                        <a:rPr lang="cs-CZ" sz="1600" b="1" i="1" dirty="0" smtClean="0">
                          <a:latin typeface="Courier New" pitchFamily="49" charset="0"/>
                          <a:cs typeface="Courier New" pitchFamily="49" charset="0"/>
                        </a:rPr>
                        <a:t>Označení DUM:</a:t>
                      </a:r>
                      <a:endParaRPr lang="cs-CZ" sz="1600" b="1" i="1" dirty="0">
                        <a:latin typeface="Courier New" pitchFamily="49" charset="0"/>
                        <a:cs typeface="Courier New" pitchFamily="49"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latin typeface="Courier New" pitchFamily="49" charset="0"/>
                          <a:cs typeface="Courier New" pitchFamily="49" charset="0"/>
                        </a:rPr>
                        <a:t>VY_32_INOVACE_36.06.HRI.CJ.9</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a:txBody>
                    <a:bodyPr/>
                    <a:lstStyle/>
                    <a:p>
                      <a:r>
                        <a:rPr lang="cs-CZ" sz="1600" b="1" i="1" dirty="0" smtClean="0">
                          <a:latin typeface="Courier New" pitchFamily="49" charset="0"/>
                          <a:cs typeface="Courier New" pitchFamily="49" charset="0"/>
                        </a:rPr>
                        <a:t>Vytvořeno:</a:t>
                      </a:r>
                      <a:endParaRPr lang="cs-CZ" sz="1600" b="1" i="1" dirty="0">
                        <a:latin typeface="Courier New" pitchFamily="49" charset="0"/>
                        <a:cs typeface="Courier New" pitchFamily="49"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cs-CZ" sz="1600" i="1" dirty="0" smtClean="0">
                          <a:latin typeface="Courier New" pitchFamily="49" charset="0"/>
                          <a:cs typeface="Courier New" pitchFamily="49" charset="0"/>
                        </a:rPr>
                        <a:t>13. 12. 2013</a:t>
                      </a:r>
                      <a:endParaRPr lang="cs-CZ" sz="1600" i="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75879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08720"/>
            <a:ext cx="6768752"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8057581" y="4787860"/>
            <a:ext cx="690445" cy="369332"/>
          </a:xfrm>
          <a:prstGeom prst="rect">
            <a:avLst/>
          </a:prstGeom>
          <a:noFill/>
        </p:spPr>
        <p:txBody>
          <a:bodyPr wrap="none" rtlCol="0">
            <a:spAutoFit/>
          </a:bodyPr>
          <a:lstStyle/>
          <a:p>
            <a:r>
              <a:rPr lang="cs-CZ" dirty="0" smtClean="0"/>
              <a:t>Obr.7</a:t>
            </a:r>
            <a:endParaRPr lang="cs-CZ" dirty="0"/>
          </a:p>
        </p:txBody>
      </p:sp>
      <p:sp>
        <p:nvSpPr>
          <p:cNvPr id="3" name="TextovéPole 2"/>
          <p:cNvSpPr txBox="1"/>
          <p:nvPr/>
        </p:nvSpPr>
        <p:spPr>
          <a:xfrm>
            <a:off x="2772053" y="115158"/>
            <a:ext cx="3743910" cy="584775"/>
          </a:xfrm>
          <a:prstGeom prst="rect">
            <a:avLst/>
          </a:prstGeom>
          <a:noFill/>
        </p:spPr>
        <p:txBody>
          <a:bodyPr wrap="none" rtlCol="0">
            <a:spAutoFit/>
          </a:bodyPr>
          <a:lstStyle/>
          <a:p>
            <a:r>
              <a:rPr lang="cs-CZ" sz="3200" dirty="0" smtClean="0"/>
              <a:t>Vytrvalost vzpomínky</a:t>
            </a:r>
            <a:endParaRPr lang="cs-CZ" sz="3200" dirty="0"/>
          </a:p>
        </p:txBody>
      </p:sp>
    </p:spTree>
    <p:extLst>
      <p:ext uri="{BB962C8B-B14F-4D97-AF65-F5344CB8AC3E}">
        <p14:creationId xmlns:p14="http://schemas.microsoft.com/office/powerpoint/2010/main" val="423729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3095836" y="188640"/>
            <a:ext cx="2628292" cy="769441"/>
          </a:xfrm>
          <a:prstGeom prst="rect">
            <a:avLst/>
          </a:prstGeom>
          <a:noFill/>
        </p:spPr>
        <p:txBody>
          <a:bodyPr wrap="square" rtlCol="0">
            <a:spAutoFit/>
          </a:bodyPr>
          <a:lstStyle/>
          <a:p>
            <a:r>
              <a:rPr lang="cs-CZ" sz="4400" dirty="0" smtClean="0"/>
              <a:t>Poetismus </a:t>
            </a:r>
            <a:endParaRPr lang="cs-CZ" sz="4400" dirty="0"/>
          </a:p>
        </p:txBody>
      </p:sp>
      <p:sp>
        <p:nvSpPr>
          <p:cNvPr id="4" name="TextovéPole 3"/>
          <p:cNvSpPr txBox="1"/>
          <p:nvPr/>
        </p:nvSpPr>
        <p:spPr>
          <a:xfrm>
            <a:off x="233518" y="946175"/>
            <a:ext cx="8352928" cy="2062103"/>
          </a:xfrm>
          <a:prstGeom prst="rect">
            <a:avLst/>
          </a:prstGeom>
          <a:noFill/>
        </p:spPr>
        <p:txBody>
          <a:bodyPr wrap="square" rtlCol="0">
            <a:spAutoFit/>
          </a:bodyPr>
          <a:lstStyle/>
          <a:p>
            <a:pPr marL="457200" indent="-457200">
              <a:buFont typeface="Arial" panose="020B0604020202020204" pitchFamily="34" charset="0"/>
              <a:buChar char="•"/>
            </a:pPr>
            <a:r>
              <a:rPr lang="cs-CZ" sz="3200" dirty="0" smtClean="0"/>
              <a:t>Český umělecký směr 20.století a jeho název je odvozen od slova poezie.</a:t>
            </a:r>
          </a:p>
          <a:p>
            <a:pPr marL="457200" indent="-457200">
              <a:buFont typeface="Arial" panose="020B0604020202020204" pitchFamily="34" charset="0"/>
              <a:buChar char="•"/>
            </a:pPr>
            <a:r>
              <a:rPr lang="cs-CZ" sz="3200" dirty="0" smtClean="0"/>
              <a:t>Zakladatel a teoretik poetismu byl Vítězslav Nezval.</a:t>
            </a:r>
            <a:endParaRPr lang="cs-CZ"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054" y="2600462"/>
            <a:ext cx="3275856" cy="389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409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251520" y="365299"/>
            <a:ext cx="1656184" cy="584775"/>
          </a:xfrm>
          <a:prstGeom prst="rect">
            <a:avLst/>
          </a:prstGeom>
          <a:noFill/>
        </p:spPr>
        <p:txBody>
          <a:bodyPr wrap="square" rtlCol="0">
            <a:spAutoFit/>
          </a:bodyPr>
          <a:lstStyle/>
          <a:p>
            <a:r>
              <a:rPr lang="cs-CZ" sz="3200" dirty="0" smtClean="0"/>
              <a:t>Poetisté:</a:t>
            </a:r>
            <a:endParaRPr lang="cs-CZ" sz="3200" dirty="0"/>
          </a:p>
        </p:txBody>
      </p:sp>
      <p:sp>
        <p:nvSpPr>
          <p:cNvPr id="3" name="TextovéPole 2"/>
          <p:cNvSpPr txBox="1"/>
          <p:nvPr/>
        </p:nvSpPr>
        <p:spPr>
          <a:xfrm>
            <a:off x="1907704" y="365299"/>
            <a:ext cx="6264696" cy="1077218"/>
          </a:xfrm>
          <a:prstGeom prst="rect">
            <a:avLst/>
          </a:prstGeom>
          <a:noFill/>
        </p:spPr>
        <p:txBody>
          <a:bodyPr wrap="square" rtlCol="0">
            <a:spAutoFit/>
          </a:bodyPr>
          <a:lstStyle/>
          <a:p>
            <a:pPr marL="285750" indent="-285750">
              <a:buFont typeface="Arial" panose="020B0604020202020204" pitchFamily="34" charset="0"/>
              <a:buChar char="•"/>
            </a:pPr>
            <a:r>
              <a:rPr lang="cs-CZ" sz="3200" dirty="0"/>
              <a:t>o</a:t>
            </a:r>
            <a:r>
              <a:rPr lang="cs-CZ" sz="3200" dirty="0" smtClean="0"/>
              <a:t>dmítali, aby umění bylo podřízeno politice a ideologii,</a:t>
            </a:r>
            <a:endParaRPr lang="cs-CZ" sz="3200" dirty="0"/>
          </a:p>
        </p:txBody>
      </p:sp>
      <p:sp>
        <p:nvSpPr>
          <p:cNvPr id="4" name="TextovéPole 3"/>
          <p:cNvSpPr txBox="1"/>
          <p:nvPr/>
        </p:nvSpPr>
        <p:spPr>
          <a:xfrm>
            <a:off x="1907704" y="1385135"/>
            <a:ext cx="6768752" cy="584775"/>
          </a:xfrm>
          <a:prstGeom prst="rect">
            <a:avLst/>
          </a:prstGeom>
          <a:noFill/>
        </p:spPr>
        <p:txBody>
          <a:bodyPr wrap="square" rtlCol="0">
            <a:spAutoFit/>
          </a:bodyPr>
          <a:lstStyle/>
          <a:p>
            <a:pPr marL="285750" indent="-285750">
              <a:buFont typeface="Arial" panose="020B0604020202020204" pitchFamily="34" charset="0"/>
              <a:buChar char="•"/>
            </a:pPr>
            <a:r>
              <a:rPr lang="cs-CZ" sz="3200" dirty="0"/>
              <a:t>s</a:t>
            </a:r>
            <a:r>
              <a:rPr lang="cs-CZ" sz="3200" dirty="0" smtClean="0"/>
              <a:t>nili o světě, který se „směje a voní“,</a:t>
            </a:r>
            <a:endParaRPr lang="cs-CZ" sz="3200" dirty="0"/>
          </a:p>
        </p:txBody>
      </p:sp>
      <p:sp>
        <p:nvSpPr>
          <p:cNvPr id="5" name="TextovéPole 4"/>
          <p:cNvSpPr txBox="1"/>
          <p:nvPr/>
        </p:nvSpPr>
        <p:spPr>
          <a:xfrm>
            <a:off x="1911330" y="1836113"/>
            <a:ext cx="5184576" cy="584775"/>
          </a:xfrm>
          <a:prstGeom prst="rect">
            <a:avLst/>
          </a:prstGeom>
          <a:noFill/>
        </p:spPr>
        <p:txBody>
          <a:bodyPr wrap="square" rtlCol="0">
            <a:spAutoFit/>
          </a:bodyPr>
          <a:lstStyle/>
          <a:p>
            <a:pPr marL="285750" indent="-285750">
              <a:buFont typeface="Arial" panose="020B0604020202020204" pitchFamily="34" charset="0"/>
              <a:buChar char="•"/>
            </a:pPr>
            <a:r>
              <a:rPr lang="cs-CZ" sz="3200" dirty="0"/>
              <a:t>o</a:t>
            </a:r>
            <a:r>
              <a:rPr lang="cs-CZ" sz="3200" dirty="0" smtClean="0"/>
              <a:t>dmítali logiku, interpunkci,</a:t>
            </a:r>
            <a:endParaRPr lang="cs-CZ" sz="3200" dirty="0"/>
          </a:p>
        </p:txBody>
      </p:sp>
      <p:sp>
        <p:nvSpPr>
          <p:cNvPr id="6" name="TextovéPole 5"/>
          <p:cNvSpPr txBox="1"/>
          <p:nvPr/>
        </p:nvSpPr>
        <p:spPr>
          <a:xfrm>
            <a:off x="1911330" y="2276872"/>
            <a:ext cx="6624736" cy="1077218"/>
          </a:xfrm>
          <a:prstGeom prst="rect">
            <a:avLst/>
          </a:prstGeom>
          <a:noFill/>
        </p:spPr>
        <p:txBody>
          <a:bodyPr wrap="square" rtlCol="0">
            <a:spAutoFit/>
          </a:bodyPr>
          <a:lstStyle/>
          <a:p>
            <a:pPr marL="285750" indent="-285750">
              <a:buFont typeface="Arial" panose="020B0604020202020204" pitchFamily="34" charset="0"/>
              <a:buChar char="•"/>
            </a:pPr>
            <a:r>
              <a:rPr lang="cs-CZ" sz="3200" dirty="0"/>
              <a:t>m</a:t>
            </a:r>
            <a:r>
              <a:rPr lang="cs-CZ" sz="3200" dirty="0" smtClean="0"/>
              <a:t>yšlenky vyjadřovali v nelogicky uspořádaných větách</a:t>
            </a:r>
            <a:r>
              <a:rPr lang="cs-CZ" dirty="0" smtClean="0"/>
              <a:t>.</a:t>
            </a:r>
            <a:endParaRPr lang="cs-CZ" dirty="0"/>
          </a:p>
        </p:txBody>
      </p:sp>
    </p:spTree>
    <p:extLst>
      <p:ext uri="{BB962C8B-B14F-4D97-AF65-F5344CB8AC3E}">
        <p14:creationId xmlns:p14="http://schemas.microsoft.com/office/powerpoint/2010/main" val="10842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2" name="TextovéPole 1"/>
          <p:cNvSpPr txBox="1"/>
          <p:nvPr/>
        </p:nvSpPr>
        <p:spPr>
          <a:xfrm>
            <a:off x="323528" y="836712"/>
            <a:ext cx="8352928" cy="3539430"/>
          </a:xfrm>
          <a:prstGeom prst="rect">
            <a:avLst/>
          </a:prstGeom>
          <a:effectLst>
            <a:glow rad="139700">
              <a:schemeClr val="accent2">
                <a:satMod val="175000"/>
                <a:alpha val="40000"/>
              </a:schemeClr>
            </a:glow>
          </a:effectLst>
        </p:spPr>
        <p:txBody>
          <a:bodyPr wrap="square" rtlCol="0">
            <a:spAutoFit/>
          </a:bodyPr>
          <a:lstStyle/>
          <a:p>
            <a:r>
              <a:rPr lang="cs-CZ" sz="3200" i="1" dirty="0" smtClean="0"/>
              <a:t>Abeceda</a:t>
            </a:r>
          </a:p>
          <a:p>
            <a:endParaRPr lang="cs-CZ" sz="3200" i="1" dirty="0" smtClean="0"/>
          </a:p>
          <a:p>
            <a:r>
              <a:rPr lang="cs-CZ" sz="3200" i="1" dirty="0" smtClean="0"/>
              <a:t>A</a:t>
            </a:r>
          </a:p>
          <a:p>
            <a:r>
              <a:rPr lang="cs-CZ" sz="3200" i="1" dirty="0" smtClean="0"/>
              <a:t>Nazváno buď prostou chatrčí</a:t>
            </a:r>
          </a:p>
          <a:p>
            <a:r>
              <a:rPr lang="cs-CZ" sz="3200" i="1" dirty="0" smtClean="0"/>
              <a:t>Ó palmy přeneste svůj rovník nad Vltavu!</a:t>
            </a:r>
          </a:p>
          <a:p>
            <a:r>
              <a:rPr lang="cs-CZ" sz="3200" i="1" dirty="0" smtClean="0"/>
              <a:t>Šnek má svůj prostý dům z nějž růžky vystrčí</a:t>
            </a:r>
          </a:p>
          <a:p>
            <a:r>
              <a:rPr lang="cs-CZ" sz="3200" i="1" dirty="0" smtClean="0"/>
              <a:t>A člověk neví kam by složil hlavu.</a:t>
            </a:r>
            <a:endParaRPr lang="cs-CZ" sz="3200" i="1" dirty="0"/>
          </a:p>
        </p:txBody>
      </p:sp>
      <p:sp>
        <p:nvSpPr>
          <p:cNvPr id="3" name="TextovéPole 2"/>
          <p:cNvSpPr txBox="1"/>
          <p:nvPr/>
        </p:nvSpPr>
        <p:spPr>
          <a:xfrm>
            <a:off x="5364088" y="4509120"/>
            <a:ext cx="3456384" cy="369332"/>
          </a:xfrm>
          <a:prstGeom prst="rect">
            <a:avLst/>
          </a:prstGeom>
          <a:noFill/>
        </p:spPr>
        <p:txBody>
          <a:bodyPr wrap="square" rtlCol="0">
            <a:spAutoFit/>
          </a:bodyPr>
          <a:lstStyle/>
          <a:p>
            <a:r>
              <a:rPr lang="cs-CZ" dirty="0" smtClean="0"/>
              <a:t>V. Nezval - Pantomima</a:t>
            </a:r>
            <a:endParaRPr lang="cs-CZ" dirty="0"/>
          </a:p>
        </p:txBody>
      </p:sp>
    </p:spTree>
    <p:extLst>
      <p:ext uri="{BB962C8B-B14F-4D97-AF65-F5344CB8AC3E}">
        <p14:creationId xmlns:p14="http://schemas.microsoft.com/office/powerpoint/2010/main" val="2386459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3203848" y="260648"/>
            <a:ext cx="2664296" cy="769441"/>
          </a:xfrm>
          <a:prstGeom prst="rect">
            <a:avLst/>
          </a:prstGeom>
          <a:noFill/>
        </p:spPr>
        <p:txBody>
          <a:bodyPr wrap="square" rtlCol="0">
            <a:spAutoFit/>
          </a:bodyPr>
          <a:lstStyle/>
          <a:p>
            <a:r>
              <a:rPr lang="cs-CZ" sz="4400" dirty="0" smtClean="0"/>
              <a:t>Vitalismus</a:t>
            </a:r>
            <a:endParaRPr lang="cs-CZ" sz="4400" dirty="0"/>
          </a:p>
        </p:txBody>
      </p:sp>
      <p:sp>
        <p:nvSpPr>
          <p:cNvPr id="3" name="TextovéPole 2"/>
          <p:cNvSpPr txBox="1"/>
          <p:nvPr/>
        </p:nvSpPr>
        <p:spPr>
          <a:xfrm>
            <a:off x="179512" y="1030089"/>
            <a:ext cx="8805552" cy="4308872"/>
          </a:xfrm>
          <a:prstGeom prst="rect">
            <a:avLst/>
          </a:prstGeom>
          <a:noFill/>
        </p:spPr>
        <p:txBody>
          <a:bodyPr wrap="none" rtlCol="0">
            <a:spAutoFit/>
          </a:bodyPr>
          <a:lstStyle/>
          <a:p>
            <a:pPr marL="285750" indent="-285750">
              <a:buFont typeface="Arial" panose="020B0604020202020204" pitchFamily="34" charset="0"/>
              <a:buChar char="•"/>
            </a:pPr>
            <a:r>
              <a:rPr lang="cs-CZ" sz="3200" dirty="0" smtClean="0"/>
              <a:t>Vita = život, vitalismus = životný, živný.</a:t>
            </a:r>
          </a:p>
          <a:p>
            <a:endParaRPr lang="cs-CZ" sz="3200" dirty="0" smtClean="0"/>
          </a:p>
          <a:p>
            <a:pPr marL="285750" indent="-285750">
              <a:buFont typeface="Arial" panose="020B0604020202020204" pitchFamily="34" charset="0"/>
              <a:buChar char="•"/>
            </a:pPr>
            <a:r>
              <a:rPr lang="cs-CZ" sz="3200" dirty="0" smtClean="0"/>
              <a:t>Byl to směr v české poezii a próze, který se objevil </a:t>
            </a:r>
          </a:p>
          <a:p>
            <a:r>
              <a:rPr lang="cs-CZ" sz="3200" dirty="0" smtClean="0"/>
              <a:t>po I. světové válce. Měl být odrazem autorů, kteří </a:t>
            </a:r>
          </a:p>
          <a:p>
            <a:r>
              <a:rPr lang="cs-CZ" sz="3200" dirty="0" smtClean="0"/>
              <a:t>měli radost, že čtyřletá válka skončila a že toto</a:t>
            </a:r>
          </a:p>
          <a:p>
            <a:r>
              <a:rPr lang="cs-CZ" sz="3200" dirty="0" smtClean="0"/>
              <a:t>válečné vraždění a běsnění ustáli = uvědomili si, že </a:t>
            </a:r>
          </a:p>
          <a:p>
            <a:r>
              <a:rPr lang="cs-CZ" sz="3200" dirty="0" smtClean="0"/>
              <a:t>základní a hlavní hodnotou člověka je </a:t>
            </a:r>
            <a:r>
              <a:rPr lang="cs-CZ" sz="3200" dirty="0" smtClean="0">
                <a:solidFill>
                  <a:schemeClr val="accent1">
                    <a:lumMod val="75000"/>
                  </a:schemeClr>
                </a:solidFill>
              </a:rPr>
              <a:t>život</a:t>
            </a:r>
            <a:r>
              <a:rPr lang="cs-CZ" sz="3200" dirty="0" smtClean="0"/>
              <a:t> sám o </a:t>
            </a:r>
          </a:p>
          <a:p>
            <a:r>
              <a:rPr lang="cs-CZ" sz="3200" dirty="0" smtClean="0"/>
              <a:t>sobě.</a:t>
            </a:r>
          </a:p>
          <a:p>
            <a:endParaRPr lang="cs-CZ" dirty="0"/>
          </a:p>
        </p:txBody>
      </p:sp>
    </p:spTree>
    <p:extLst>
      <p:ext uri="{BB962C8B-B14F-4D97-AF65-F5344CB8AC3E}">
        <p14:creationId xmlns:p14="http://schemas.microsoft.com/office/powerpoint/2010/main" val="1787110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7"/>
          <p:cNvPicPr>
            <a:picLocks noChangeAspect="1" noChangeArrowheads="1"/>
          </p:cNvPicPr>
          <p:nvPr/>
        </p:nvPicPr>
        <p:blipFill>
          <a:blip r:embed="rId3" cstate="print"/>
          <a:srcRect/>
          <a:stretch>
            <a:fillRect/>
          </a:stretch>
        </p:blipFill>
        <p:spPr bwMode="auto">
          <a:xfrm>
            <a:off x="755576" y="620688"/>
            <a:ext cx="1655763" cy="1360488"/>
          </a:xfrm>
          <a:prstGeom prst="rect">
            <a:avLst/>
          </a:prstGeom>
          <a:noFill/>
          <a:ln w="9525">
            <a:noFill/>
            <a:miter lim="800000"/>
            <a:headEnd/>
            <a:tailEnd/>
          </a:ln>
        </p:spPr>
      </p:pic>
      <p:sp>
        <p:nvSpPr>
          <p:cNvPr id="6" name="Nadpis 1"/>
          <p:cNvSpPr txBox="1">
            <a:spLocks/>
          </p:cNvSpPr>
          <p:nvPr/>
        </p:nvSpPr>
        <p:spPr bwMode="auto">
          <a:xfrm>
            <a:off x="2627784" y="692696"/>
            <a:ext cx="5976813" cy="1295400"/>
          </a:xfrm>
          <a:prstGeom prst="rect">
            <a:avLst/>
          </a:prstGeom>
          <a:solidFill>
            <a:schemeClr val="bg1">
              <a:lumMod val="75000"/>
            </a:schemeClr>
          </a:solidFill>
          <a:ln w="9525">
            <a:solidFill>
              <a:schemeClr val="bg1">
                <a:lumMod val="50000"/>
              </a:schemeClr>
            </a:solidFill>
            <a:miter lim="800000"/>
            <a:headEnd/>
            <a:tailEnd/>
          </a:ln>
        </p:spPr>
        <p:txBody>
          <a:bodyPr anchor="ctr"/>
          <a:lstStyle/>
          <a:p>
            <a:pPr algn="ctr">
              <a:defRPr/>
            </a:pPr>
            <a:r>
              <a:rPr lang="cs-CZ" sz="2400" b="1" i="1" dirty="0">
                <a:latin typeface="Courier New" pitchFamily="49" charset="0"/>
                <a:ea typeface="+mj-ea"/>
                <a:cs typeface="Courier New" pitchFamily="49" charset="0"/>
              </a:rPr>
              <a:t>ZÁKLADNÍ ŠKOLA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příspěvková organizace</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600" b="1" i="1" dirty="0">
                <a:latin typeface="Courier New" pitchFamily="49" charset="0"/>
                <a:ea typeface="+mj-ea"/>
                <a:cs typeface="Courier New" pitchFamily="49" charset="0"/>
              </a:rPr>
              <a:t>MOZARTOVA 48, 779 00 OLOMOUC</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a:latin typeface="Courier New" pitchFamily="49" charset="0"/>
                <a:ea typeface="+mj-ea"/>
                <a:cs typeface="Courier New" pitchFamily="49" charset="0"/>
              </a:rPr>
              <a:t>tel.: 585 427 142, 775 116 442; fax: 585 422 713</a:t>
            </a:r>
            <a:r>
              <a:rPr lang="cs-CZ" sz="1400" b="1" dirty="0">
                <a:latin typeface="Courier New" pitchFamily="49" charset="0"/>
                <a:ea typeface="+mj-ea"/>
                <a:cs typeface="Courier New" pitchFamily="49" charset="0"/>
              </a:rPr>
              <a:t> </a:t>
            </a:r>
            <a:r>
              <a:rPr lang="cs-CZ" sz="2000" dirty="0">
                <a:latin typeface="Courier New" pitchFamily="49" charset="0"/>
                <a:ea typeface="+mj-ea"/>
                <a:cs typeface="Courier New" pitchFamily="49" charset="0"/>
              </a:rPr>
              <a:t/>
            </a:r>
            <a:br>
              <a:rPr lang="cs-CZ" sz="2000" dirty="0">
                <a:latin typeface="Courier New" pitchFamily="49" charset="0"/>
                <a:ea typeface="+mj-ea"/>
                <a:cs typeface="Courier New" pitchFamily="49" charset="0"/>
              </a:rPr>
            </a:br>
            <a:r>
              <a:rPr lang="cs-CZ" sz="1400" b="1" i="1" dirty="0" smtClean="0">
                <a:latin typeface="Courier New" pitchFamily="49" charset="0"/>
                <a:ea typeface="+mj-ea"/>
                <a:cs typeface="Courier New" pitchFamily="49" charset="0"/>
              </a:rPr>
              <a:t>email</a:t>
            </a:r>
            <a:r>
              <a:rPr lang="cs-CZ" sz="1400" i="1" dirty="0" smtClean="0">
                <a:latin typeface="Courier New" pitchFamily="49" charset="0"/>
                <a:ea typeface="+mj-ea"/>
                <a:cs typeface="Courier New" pitchFamily="49" charset="0"/>
              </a:rPr>
              <a:t>: </a:t>
            </a:r>
            <a:r>
              <a:rPr lang="cs-CZ" sz="1400" b="1" i="1" noProof="1" smtClean="0">
                <a:latin typeface="Courier New" pitchFamily="49" charset="0"/>
                <a:ea typeface="+mj-ea"/>
                <a:cs typeface="Courier New" pitchFamily="49" charset="0"/>
                <a:hlinkClick r:id="rId4"/>
              </a:rPr>
              <a:t>kundrum@centrum.cz</a:t>
            </a:r>
            <a:r>
              <a:rPr lang="cs-CZ" sz="1400" b="1" i="1" noProof="1">
                <a:latin typeface="Courier New" pitchFamily="49" charset="0"/>
                <a:ea typeface="+mj-ea"/>
                <a:cs typeface="Courier New" pitchFamily="49" charset="0"/>
              </a:rPr>
              <a:t>; </a:t>
            </a:r>
            <a:r>
              <a:rPr lang="cs-CZ" sz="1400" b="1" i="1" noProof="1">
                <a:latin typeface="Courier New" pitchFamily="49" charset="0"/>
                <a:ea typeface="+mj-ea"/>
                <a:cs typeface="Courier New" pitchFamily="49" charset="0"/>
                <a:hlinkClick r:id="rId5"/>
              </a:rPr>
              <a:t>www.zs-mozartova.cz</a:t>
            </a:r>
            <a:r>
              <a:rPr lang="cs-CZ" sz="1400" i="1" dirty="0">
                <a:latin typeface="Courier New" pitchFamily="49" charset="0"/>
                <a:ea typeface="+mj-ea"/>
                <a:cs typeface="Courier New" pitchFamily="49" charset="0"/>
              </a:rPr>
              <a:t> </a:t>
            </a:r>
            <a:endParaRPr lang="cs-CZ" sz="1400" i="1" noProof="1">
              <a:latin typeface="Courier New" pitchFamily="49" charset="0"/>
              <a:ea typeface="+mj-ea"/>
              <a:cs typeface="Courier New" pitchFamily="49" charset="0"/>
            </a:endParaRPr>
          </a:p>
        </p:txBody>
      </p:sp>
      <mc:AlternateContent xmlns:mc="http://schemas.openxmlformats.org/markup-compatibility/2006" xmlns:a14="http://schemas.microsoft.com/office/drawing/2010/main">
        <mc:Choice Requires="a14">
          <p:sp>
            <p:nvSpPr>
              <p:cNvPr id="3074" name="Rectangle 2"/>
              <p:cNvSpPr>
                <a:spLocks noChangeArrowheads="1"/>
              </p:cNvSpPr>
              <p:nvPr/>
            </p:nvSpPr>
            <p:spPr bwMode="auto">
              <a:xfrm>
                <a:off x="467693" y="1363998"/>
                <a:ext cx="813690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600" b="1" i="1" u="none" strike="noStrike" cap="none" normalizeH="0" baseline="0" dirty="0" smtClean="0">
                  <a:ln>
                    <a:noFill/>
                  </a:ln>
                  <a:solidFill>
                    <a:srgbClr val="000000"/>
                  </a:solidFill>
                  <a:effectLst/>
                  <a:latin typeface="Courier New" pitchFamily="49" charset="0"/>
                  <a:ea typeface="Calibri" pitchFamily="34"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cs-CZ" sz="1600" b="1" i="1" dirty="0">
                  <a:solidFill>
                    <a:srgbClr val="000000"/>
                  </a:solidFill>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1600" b="1" i="1" u="none" strike="noStrike" cap="none" normalizeH="0" baseline="0" dirty="0" smtClean="0">
                  <a:ln>
                    <a:noFill/>
                  </a:ln>
                  <a:solidFill>
                    <a:srgbClr val="000000"/>
                  </a:solidFill>
                  <a:effectLst/>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cs-CZ" sz="1600" b="1" i="1"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Seznam použité literatury a pramenů:</a:t>
                </a:r>
              </a:p>
              <a:p>
                <a:pPr marL="0" marR="0" lvl="0" indent="0" algn="just" defTabSz="914400" rtl="0" eaLnBrk="0" fontAlgn="base" latinLnBrk="0" hangingPunct="0">
                  <a:lnSpc>
                    <a:spcPct val="100000"/>
                  </a:lnSpc>
                  <a:spcBef>
                    <a:spcPct val="0"/>
                  </a:spcBef>
                  <a:spcAft>
                    <a:spcPct val="0"/>
                  </a:spcAft>
                  <a:buClrTx/>
                  <a:buSzTx/>
                  <a:buFontTx/>
                  <a:buNone/>
                  <a:tabLst/>
                </a:pPr>
                <a:endParaRPr lang="cs-CZ" sz="1600" b="1" i="1" dirty="0" smtClean="0">
                  <a:solidFill>
                    <a:srgbClr val="000000"/>
                  </a:solidFill>
                  <a:latin typeface="Courier New" pitchFamily="49" charset="0"/>
                  <a:ea typeface="Calibri" pitchFamily="34" charset="0"/>
                  <a:cs typeface="Courier New" pitchFamily="49" charset="0"/>
                </a:endParaRPr>
              </a:p>
              <a:p>
                <a:pPr algn="just" eaLnBrk="0" fontAlgn="base" hangingPunct="0">
                  <a:spcBef>
                    <a:spcPct val="0"/>
                  </a:spcBef>
                  <a:spcAft>
                    <a:spcPct val="0"/>
                  </a:spcAft>
                </a:pPr>
                <a:r>
                  <a:rPr lang="cs-CZ" sz="1600" i="1" dirty="0" smtClean="0">
                    <a:latin typeface="Courier New" pitchFamily="49" charset="0"/>
                    <a:cs typeface="Courier New" pitchFamily="49" charset="0"/>
                  </a:rPr>
                  <a:t>PROKOP, V. Přehled světové literatury 20.století. Sokolov : O. K. Soft, 2010. s. 7-11.</a:t>
                </a:r>
              </a:p>
              <a:p>
                <a:pPr algn="just" eaLnBrk="0" fontAlgn="base" hangingPunct="0">
                  <a:spcBef>
                    <a:spcPct val="0"/>
                  </a:spcBef>
                  <a:spcAft>
                    <a:spcPct val="0"/>
                  </a:spcAft>
                </a:pPr>
                <a:endParaRPr lang="cs-CZ" sz="1600" i="1" dirty="0">
                  <a:latin typeface="Courier New" pitchFamily="49" charset="0"/>
                  <a:cs typeface="Courier New" pitchFamily="49" charset="0"/>
                </a:endParaRPr>
              </a:p>
              <a:p>
                <a:pPr algn="just" eaLnBrk="0" fontAlgn="base" hangingPunct="0">
                  <a:spcBef>
                    <a:spcPct val="0"/>
                  </a:spcBef>
                  <a:spcAft>
                    <a:spcPct val="0"/>
                  </a:spcAft>
                </a:pPr>
                <a:r>
                  <a:rPr lang="cs-CZ" sz="1600" i="1" dirty="0" smtClean="0">
                    <a:latin typeface="Courier New" pitchFamily="49" charset="0"/>
                    <a:cs typeface="Courier New" pitchFamily="49" charset="0"/>
                  </a:rPr>
                  <a:t>KOŠŤÁK, V. literatura 2.díl – pracovní učebnice pro 6. – 9. ročník základních škol. Praha : Fortuna, 1997. ISBN 80-7168-396-5. s. 89.  </a:t>
                </a:r>
                <a:endParaRPr lang="cs-CZ" sz="1600" i="1" dirty="0">
                  <a:latin typeface="Courier New" pitchFamily="49" charset="0"/>
                  <a:cs typeface="Courier New"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cs-CZ" sz="1600" b="1" i="1" dirty="0" smtClean="0">
                  <a:solidFill>
                    <a:srgbClr val="000000"/>
                  </a:solidFill>
                  <a:latin typeface="Courier New" pitchFamily="49" charset="0"/>
                  <a:ea typeface="Calibri" pitchFamily="34" charset="0"/>
                  <a:cs typeface="Courier New"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cs-CZ" sz="1600" b="1" i="1" dirty="0" smtClean="0">
                  <a:solidFill>
                    <a:srgbClr val="000000"/>
                  </a:solidFill>
                  <a:latin typeface="Courier New" pitchFamily="49" charset="0"/>
                  <a:ea typeface="Calibri" pitchFamily="34" charset="0"/>
                  <a:cs typeface="Courier New"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600" b="1" i="1" u="none" strike="noStrike" cap="none" normalizeH="0" baseline="0" dirty="0" smtClean="0">
                    <a:ln>
                      <a:noFill/>
                    </a:ln>
                    <a:solidFill>
                      <a:srgbClr val="000000"/>
                    </a:solidFill>
                    <a:effectLst/>
                    <a:latin typeface="Courier New" pitchFamily="49" charset="0"/>
                    <a:ea typeface="Calibri" pitchFamily="34" charset="0"/>
                    <a:cs typeface="Courier New" pitchFamily="49" charset="0"/>
                  </a:rPr>
                  <a:t>Použité zdroje: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cs-CZ" sz="1600" i="1" dirty="0">
                    <a:latin typeface="Courier New" pitchFamily="49" charset="0"/>
                    <a:cs typeface="Courier New" pitchFamily="49" charset="0"/>
                  </a:rPr>
                  <a:t>S</a:t>
                </a:r>
                <a:r>
                  <a:rPr kumimoji="0" lang="cs-CZ" sz="1600" b="0" i="1" u="none" strike="noStrike" cap="none" normalizeH="0" baseline="0" dirty="0" smtClean="0">
                    <a:ln>
                      <a:noFill/>
                    </a:ln>
                    <a:solidFill>
                      <a:schemeClr val="tx1"/>
                    </a:solidFill>
                    <a:effectLst/>
                    <a:latin typeface="Courier New" pitchFamily="49" charset="0"/>
                    <a:cs typeface="Courier New" pitchFamily="49" charset="0"/>
                  </a:rPr>
                  <a:t>trana 7</a:t>
                </a:r>
              </a:p>
              <a:p>
                <a:pPr marL="0" marR="0" lvl="0" indent="0" algn="just" defTabSz="914400" rtl="0" eaLnBrk="0" fontAlgn="base" latinLnBrk="0" hangingPunct="0">
                  <a:lnSpc>
                    <a:spcPct val="100000"/>
                  </a:lnSpc>
                  <a:spcBef>
                    <a:spcPct val="0"/>
                  </a:spcBef>
                  <a:spcAft>
                    <a:spcPct val="0"/>
                  </a:spcAft>
                  <a:buClrTx/>
                  <a:buSzTx/>
                  <a:buFontTx/>
                  <a:buNone/>
                  <a:tabLst/>
                </a:pPr>
                <a:r>
                  <a:rPr lang="cs-CZ" sz="1600" i="1" dirty="0" smtClean="0">
                    <a:latin typeface="Courier New" pitchFamily="49" charset="0"/>
                    <a:cs typeface="Courier New" pitchFamily="49" charset="0"/>
                  </a:rPr>
                  <a:t>[Obr.1][cit.2013-12-11]. Dostupný pod licencí </a:t>
                </a:r>
                <a:r>
                  <a:rPr lang="cs-CZ" sz="1600" i="1" dirty="0" err="1" smtClean="0">
                    <a:latin typeface="Courier New" pitchFamily="49" charset="0"/>
                    <a:cs typeface="Courier New" pitchFamily="49" charset="0"/>
                  </a:rPr>
                  <a:t>Creative</a:t>
                </a:r>
                <a:r>
                  <a:rPr lang="cs-CZ" sz="1600" i="1" dirty="0" smtClean="0">
                    <a:latin typeface="Courier New" pitchFamily="49" charset="0"/>
                    <a:cs typeface="Courier New" pitchFamily="49" charset="0"/>
                  </a:rPr>
                  <a:t> </a:t>
                </a:r>
                <a:r>
                  <a:rPr lang="cs-CZ" sz="1600" i="1" dirty="0" err="1" smtClean="0">
                    <a:latin typeface="Courier New" pitchFamily="49" charset="0"/>
                    <a:cs typeface="Courier New" pitchFamily="49" charset="0"/>
                  </a:rPr>
                  <a:t>Commons</a:t>
                </a:r>
                <a:r>
                  <a:rPr lang="cs-CZ" sz="1600" i="1" dirty="0" smtClean="0">
                    <a:latin typeface="Courier New" pitchFamily="49" charset="0"/>
                    <a:cs typeface="Courier New" pitchFamily="49" charset="0"/>
                  </a:rPr>
                  <a:t> na www:</a:t>
                </a:r>
                <a14:m>
                  <m:oMath xmlns:m="http://schemas.openxmlformats.org/officeDocument/2006/math">
                    <m:r>
                      <a:rPr lang="cs-CZ" sz="1600" i="1" smtClean="0">
                        <a:latin typeface="Cambria Math"/>
                        <a:cs typeface="Courier New" pitchFamily="49" charset="0"/>
                      </a:rPr>
                      <m:t>&lt;</m:t>
                    </m:r>
                  </m:oMath>
                </a14:m>
                <a:r>
                  <a:rPr lang="cs-CZ" sz="1600" i="1" dirty="0" smtClean="0">
                    <a:latin typeface="Courier New" pitchFamily="49" charset="0"/>
                    <a:cs typeface="Courier New" pitchFamily="49" charset="0"/>
                  </a:rPr>
                  <a:t>http</a:t>
                </a:r>
                <a:r>
                  <a:rPr lang="cs-CZ" sz="1600" i="1" dirty="0">
                    <a:latin typeface="Courier New" pitchFamily="49" charset="0"/>
                    <a:cs typeface="Courier New" pitchFamily="49" charset="0"/>
                  </a:rPr>
                  <a:t>://</a:t>
                </a:r>
                <a:r>
                  <a:rPr lang="cs-CZ" sz="1600" i="1" dirty="0" smtClean="0">
                    <a:latin typeface="Courier New" pitchFamily="49" charset="0"/>
                    <a:cs typeface="Courier New" pitchFamily="49" charset="0"/>
                  </a:rPr>
                  <a:t>commons.wikimedia.org/wiki/File:Guillaume_Apollinaire_1914.jpg&gt;.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sz="1600" b="0" i="1" u="none" strike="noStrike" cap="none" normalizeH="0" baseline="0" dirty="0" smtClean="0">
                  <a:ln>
                    <a:noFill/>
                  </a:ln>
                  <a:solidFill>
                    <a:schemeClr val="tx1"/>
                  </a:solidFill>
                  <a:effectLst/>
                  <a:latin typeface="Courier New" pitchFamily="49" charset="0"/>
                  <a:cs typeface="Courier New" pitchFamily="49" charset="0"/>
                </a:endParaRPr>
              </a:p>
            </p:txBody>
          </p:sp>
        </mc:Choice>
        <mc:Fallback xmlns="">
          <p:sp>
            <p:nvSpPr>
              <p:cNvPr id="3074" name="Rectangle 2"/>
              <p:cNvSpPr>
                <a:spLocks noRot="1" noChangeAspect="1" noMove="1" noResize="1" noEditPoints="1" noAdjustHandles="1" noChangeArrowheads="1" noChangeShapeType="1" noTextEdit="1"/>
              </p:cNvSpPr>
              <p:nvPr/>
            </p:nvSpPr>
            <p:spPr bwMode="auto">
              <a:xfrm>
                <a:off x="467693" y="1363998"/>
                <a:ext cx="8136904" cy="5016758"/>
              </a:xfrm>
              <a:prstGeom prst="rect">
                <a:avLst/>
              </a:prstGeom>
              <a:blipFill rotWithShape="1">
                <a:blip r:embed="rId6"/>
                <a:stretch>
                  <a:fillRect l="-449" r="-375"/>
                </a:stretch>
              </a:blipFill>
              <a:ln w="9525">
                <a:noFill/>
                <a:miter lim="800000"/>
                <a:headEnd/>
                <a:tailEnd/>
              </a:ln>
              <a:effectLst/>
            </p:spPr>
            <p:txBody>
              <a:bodyPr/>
              <a:lstStyle/>
              <a:p>
                <a:r>
                  <a:rPr lang="cs-CZ">
                    <a:noFill/>
                  </a:rPr>
                  <a:t> </a:t>
                </a:r>
              </a:p>
            </p:txBody>
          </p:sp>
        </mc:Fallback>
      </mc:AlternateContent>
    </p:spTree>
    <p:extLst>
      <p:ext uri="{BB962C8B-B14F-4D97-AF65-F5344CB8AC3E}">
        <p14:creationId xmlns:p14="http://schemas.microsoft.com/office/powerpoint/2010/main" val="2926487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380377"/>
            <a:ext cx="8136000" cy="5018400"/>
          </a:xfrm>
          <a:prstGeom prst="rect">
            <a:avLst/>
          </a:prstGeom>
          <a:noFill/>
        </p:spPr>
        <p:txBody>
          <a:bodyPr wrap="square" rtlCol="0">
            <a:spAutoFit/>
          </a:bodyPr>
          <a:lstStyle/>
          <a:p>
            <a:pPr algn="just"/>
            <a:r>
              <a:rPr lang="cs-CZ" sz="1600" i="1" dirty="0" smtClean="0">
                <a:latin typeface="Courier New" panose="02070309020205020404" pitchFamily="49" charset="0"/>
                <a:cs typeface="Courier New" panose="02070309020205020404" pitchFamily="49" charset="0"/>
              </a:rPr>
              <a:t>Strana 8</a:t>
            </a:r>
          </a:p>
          <a:p>
            <a:pPr algn="just"/>
            <a:r>
              <a:rPr lang="cs-CZ" sz="1600" i="1" dirty="0" smtClean="0">
                <a:latin typeface="Courier New" panose="02070309020205020404" pitchFamily="49" charset="0"/>
                <a:cs typeface="Courier New" panose="02070309020205020404" pitchFamily="49" charset="0"/>
              </a:rPr>
              <a:t>[Obr. 2][cit. 2013-12-11]. Dostupný pod licencí </a:t>
            </a:r>
            <a:r>
              <a:rPr lang="cs-CZ" sz="1600" i="1" dirty="0" err="1" smtClean="0">
                <a:latin typeface="Courier New" panose="02070309020205020404" pitchFamily="49" charset="0"/>
                <a:cs typeface="Courier New" panose="02070309020205020404" pitchFamily="49" charset="0"/>
              </a:rPr>
              <a:t>Creative</a:t>
            </a:r>
            <a:r>
              <a:rPr lang="cs-CZ" sz="1600" i="1" dirty="0" smtClean="0">
                <a:latin typeface="Courier New" panose="02070309020205020404" pitchFamily="49" charset="0"/>
                <a:cs typeface="Courier New" panose="02070309020205020404" pitchFamily="49" charset="0"/>
              </a:rPr>
              <a:t> </a:t>
            </a:r>
            <a:r>
              <a:rPr lang="cs-CZ" sz="1600" i="1" dirty="0" err="1" smtClean="0">
                <a:latin typeface="Courier New" panose="02070309020205020404" pitchFamily="49" charset="0"/>
                <a:cs typeface="Courier New" panose="02070309020205020404" pitchFamily="49" charset="0"/>
              </a:rPr>
              <a:t>Commons</a:t>
            </a:r>
            <a:r>
              <a:rPr lang="cs-CZ" sz="1600" i="1" dirty="0" smtClean="0">
                <a:latin typeface="Courier New" panose="02070309020205020404" pitchFamily="49" charset="0"/>
                <a:cs typeface="Courier New" panose="02070309020205020404" pitchFamily="49" charset="0"/>
              </a:rPr>
              <a:t> na </a:t>
            </a:r>
            <a:r>
              <a:rPr lang="cs-CZ" sz="1600" i="1" dirty="0">
                <a:latin typeface="Courier New" panose="02070309020205020404" pitchFamily="49" charset="0"/>
                <a:cs typeface="Courier New" panose="02070309020205020404" pitchFamily="49" charset="0"/>
              </a:rPr>
              <a:t>www</a:t>
            </a:r>
            <a:r>
              <a:rPr lang="cs-CZ" sz="1600" i="1" dirty="0" smtClean="0">
                <a:latin typeface="Courier New" panose="02070309020205020404" pitchFamily="49" charset="0"/>
                <a:cs typeface="Courier New" panose="02070309020205020404" pitchFamily="49" charset="0"/>
              </a:rPr>
              <a:t>:&lt; </a:t>
            </a:r>
            <a:r>
              <a:rPr lang="cs-CZ" sz="1600" i="1" dirty="0" smtClean="0">
                <a:latin typeface="Courier New" panose="02070309020205020404" pitchFamily="49" charset="0"/>
                <a:cs typeface="Courier New" panose="02070309020205020404" pitchFamily="49" charset="0"/>
                <a:hlinkClick r:id="rId2"/>
              </a:rPr>
              <a:t>http</a:t>
            </a:r>
            <a:r>
              <a:rPr lang="cs-CZ" sz="1600" i="1" dirty="0">
                <a:latin typeface="Courier New" panose="02070309020205020404" pitchFamily="49" charset="0"/>
                <a:cs typeface="Courier New" panose="02070309020205020404" pitchFamily="49" charset="0"/>
                <a:hlinkClick r:id="rId2"/>
              </a:rPr>
              <a:t>://</a:t>
            </a:r>
            <a:r>
              <a:rPr lang="cs-CZ" sz="1600" i="1" dirty="0" smtClean="0">
                <a:latin typeface="Courier New" panose="02070309020205020404" pitchFamily="49" charset="0"/>
                <a:cs typeface="Courier New" panose="02070309020205020404" pitchFamily="49" charset="0"/>
                <a:hlinkClick r:id="rId2"/>
              </a:rPr>
              <a:t>cs.wikipedia.org/wiki/</a:t>
            </a:r>
            <a:r>
              <a:rPr lang="cs-CZ" sz="1600" i="1" dirty="0" err="1" smtClean="0">
                <a:latin typeface="Courier New" panose="02070309020205020404" pitchFamily="49" charset="0"/>
                <a:cs typeface="Courier New" panose="02070309020205020404" pitchFamily="49" charset="0"/>
                <a:hlinkClick r:id="rId2"/>
              </a:rPr>
              <a:t>Soubor:Apollinaire.jpeg</a:t>
            </a:r>
            <a:r>
              <a:rPr lang="cs-CZ" sz="1600" i="1" dirty="0" smtClean="0">
                <a:latin typeface="Courier New" panose="02070309020205020404" pitchFamily="49" charset="0"/>
                <a:cs typeface="Courier New" panose="02070309020205020404" pitchFamily="49" charset="0"/>
              </a:rPr>
              <a:t>&gt;. </a:t>
            </a:r>
          </a:p>
          <a:p>
            <a:pPr algn="just"/>
            <a:endParaRPr lang="cs-CZ" sz="1600" i="1" dirty="0">
              <a:latin typeface="Courier New" panose="02070309020205020404" pitchFamily="49" charset="0"/>
              <a:cs typeface="Courier New" panose="02070309020205020404" pitchFamily="49" charset="0"/>
            </a:endParaRPr>
          </a:p>
          <a:p>
            <a:pPr algn="just"/>
            <a:r>
              <a:rPr lang="cs-CZ" sz="1600" i="1" dirty="0" smtClean="0">
                <a:latin typeface="Courier New" panose="02070309020205020404" pitchFamily="49" charset="0"/>
                <a:cs typeface="Courier New" panose="02070309020205020404" pitchFamily="49" charset="0"/>
              </a:rPr>
              <a:t>Strana 11</a:t>
            </a:r>
          </a:p>
          <a:p>
            <a:pPr algn="just"/>
            <a:r>
              <a:rPr lang="cs-CZ" sz="1600" i="1" dirty="0" smtClean="0">
                <a:latin typeface="Courier New" panose="02070309020205020404" pitchFamily="49" charset="0"/>
                <a:cs typeface="Courier New" panose="02070309020205020404" pitchFamily="49" charset="0"/>
              </a:rPr>
              <a:t>[Obr.3][cit. 2013-12-13]. Dostupný pod licencí </a:t>
            </a:r>
            <a:r>
              <a:rPr lang="cs-CZ" sz="1600" i="1" dirty="0" err="1" smtClean="0">
                <a:latin typeface="Courier New" panose="02070309020205020404" pitchFamily="49" charset="0"/>
                <a:cs typeface="Courier New" panose="02070309020205020404" pitchFamily="49" charset="0"/>
              </a:rPr>
              <a:t>Creative</a:t>
            </a:r>
            <a:r>
              <a:rPr lang="cs-CZ" sz="1600" i="1" dirty="0" smtClean="0">
                <a:latin typeface="Courier New" panose="02070309020205020404" pitchFamily="49" charset="0"/>
                <a:cs typeface="Courier New" panose="02070309020205020404" pitchFamily="49" charset="0"/>
              </a:rPr>
              <a:t> </a:t>
            </a:r>
            <a:r>
              <a:rPr lang="cs-CZ" sz="1600" i="1" dirty="0" err="1" smtClean="0">
                <a:latin typeface="Courier New" panose="02070309020205020404" pitchFamily="49" charset="0"/>
                <a:cs typeface="Courier New" panose="02070309020205020404" pitchFamily="49" charset="0"/>
              </a:rPr>
              <a:t>Commons</a:t>
            </a:r>
            <a:r>
              <a:rPr lang="cs-CZ" sz="1600" i="1" dirty="0" smtClean="0">
                <a:latin typeface="Courier New" panose="02070309020205020404" pitchFamily="49" charset="0"/>
                <a:cs typeface="Courier New" panose="02070309020205020404" pitchFamily="49" charset="0"/>
              </a:rPr>
              <a:t> </a:t>
            </a:r>
            <a:r>
              <a:rPr lang="cs-CZ" sz="1600" i="1" dirty="0">
                <a:latin typeface="Courier New" panose="02070309020205020404" pitchFamily="49" charset="0"/>
                <a:cs typeface="Courier New" panose="02070309020205020404" pitchFamily="49" charset="0"/>
              </a:rPr>
              <a:t>na www</a:t>
            </a:r>
            <a:r>
              <a:rPr lang="cs-CZ" sz="1600" i="1" dirty="0" smtClean="0">
                <a:latin typeface="Courier New" panose="02070309020205020404" pitchFamily="49" charset="0"/>
                <a:cs typeface="Courier New" panose="02070309020205020404" pitchFamily="49" charset="0"/>
              </a:rPr>
              <a:t>: &lt;http</a:t>
            </a: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cs.wikipedia.org/wiki/</a:t>
            </a:r>
            <a:r>
              <a:rPr lang="cs-CZ" sz="1600" i="1" dirty="0" err="1" smtClean="0">
                <a:latin typeface="Courier New" panose="02070309020205020404" pitchFamily="49" charset="0"/>
                <a:cs typeface="Courier New" panose="02070309020205020404" pitchFamily="49" charset="0"/>
              </a:rPr>
              <a:t>Soubor:Tzara_by_Tihanyi.jpg</a:t>
            </a:r>
            <a:r>
              <a:rPr lang="cs-CZ" sz="1600" i="1" dirty="0" smtClean="0">
                <a:latin typeface="Courier New" panose="02070309020205020404" pitchFamily="49" charset="0"/>
                <a:cs typeface="Courier New" panose="02070309020205020404" pitchFamily="49" charset="0"/>
              </a:rPr>
              <a:t>&gt;. </a:t>
            </a:r>
          </a:p>
          <a:p>
            <a:pPr algn="just"/>
            <a:endParaRPr lang="cs-CZ" sz="1600" i="1" dirty="0">
              <a:latin typeface="Courier New" panose="02070309020205020404" pitchFamily="49" charset="0"/>
              <a:cs typeface="Courier New" panose="02070309020205020404" pitchFamily="49" charset="0"/>
            </a:endParaRPr>
          </a:p>
          <a:p>
            <a:pPr algn="just"/>
            <a:r>
              <a:rPr lang="cs-CZ" sz="1600" i="1" dirty="0" smtClean="0">
                <a:latin typeface="Courier New" panose="02070309020205020404" pitchFamily="49" charset="0"/>
                <a:cs typeface="Courier New" panose="02070309020205020404" pitchFamily="49" charset="0"/>
              </a:rPr>
              <a:t>Strana 12</a:t>
            </a:r>
          </a:p>
          <a:p>
            <a:pPr algn="just"/>
            <a:r>
              <a:rPr lang="cs-CZ" sz="1600" i="1" dirty="0" smtClean="0">
                <a:latin typeface="Courier New" panose="02070309020205020404" pitchFamily="49" charset="0"/>
                <a:cs typeface="Courier New" panose="02070309020205020404" pitchFamily="49" charset="0"/>
              </a:rPr>
              <a:t>[Obr.4][cit. 2013-12-13]. Dostupný pod licencí </a:t>
            </a:r>
            <a:r>
              <a:rPr lang="cs-CZ" sz="1600" i="1" dirty="0" err="1" smtClean="0">
                <a:latin typeface="Courier New" panose="02070309020205020404" pitchFamily="49" charset="0"/>
                <a:cs typeface="Courier New" panose="02070309020205020404" pitchFamily="49" charset="0"/>
              </a:rPr>
              <a:t>Creative</a:t>
            </a:r>
            <a:r>
              <a:rPr lang="cs-CZ" sz="1600" i="1" dirty="0" smtClean="0">
                <a:latin typeface="Courier New" panose="02070309020205020404" pitchFamily="49" charset="0"/>
                <a:cs typeface="Courier New" panose="02070309020205020404" pitchFamily="49" charset="0"/>
              </a:rPr>
              <a:t> </a:t>
            </a:r>
            <a:r>
              <a:rPr lang="cs-CZ" sz="1600" i="1" dirty="0" err="1" smtClean="0">
                <a:latin typeface="Courier New" panose="02070309020205020404" pitchFamily="49" charset="0"/>
                <a:cs typeface="Courier New" panose="02070309020205020404" pitchFamily="49" charset="0"/>
              </a:rPr>
              <a:t>Commons</a:t>
            </a:r>
            <a:r>
              <a:rPr lang="cs-CZ" sz="1600" i="1" dirty="0" smtClean="0">
                <a:latin typeface="Courier New" panose="02070309020205020404" pitchFamily="49" charset="0"/>
                <a:cs typeface="Courier New" panose="02070309020205020404" pitchFamily="49" charset="0"/>
              </a:rPr>
              <a:t> na www</a:t>
            </a:r>
            <a:r>
              <a:rPr lang="cs-CZ" sz="1600" i="1" dirty="0">
                <a:latin typeface="Courier New" panose="02070309020205020404" pitchFamily="49" charset="0"/>
                <a:cs typeface="Courier New" panose="02070309020205020404" pitchFamily="49" charset="0"/>
              </a:rPr>
              <a:t>: </a:t>
            </a:r>
            <a:r>
              <a:rPr lang="cs-CZ" sz="1600" i="1" dirty="0" smtClean="0">
                <a:latin typeface="Courier New" panose="02070309020205020404" pitchFamily="49" charset="0"/>
                <a:cs typeface="Courier New" panose="02070309020205020404" pitchFamily="49" charset="0"/>
              </a:rPr>
              <a:t>&lt;http</a:t>
            </a: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commons.wikimedia.org/wiki/</a:t>
            </a:r>
            <a:r>
              <a:rPr lang="cs-CZ" sz="1600" i="1" dirty="0" err="1" smtClean="0">
                <a:latin typeface="Courier New" panose="02070309020205020404" pitchFamily="49" charset="0"/>
                <a:cs typeface="Courier New" panose="02070309020205020404" pitchFamily="49" charset="0"/>
              </a:rPr>
              <a:t>File:DaDa_exhibit.jpg</a:t>
            </a:r>
            <a:r>
              <a:rPr lang="cs-CZ" sz="1600" i="1" dirty="0" smtClean="0">
                <a:latin typeface="Courier New" panose="02070309020205020404" pitchFamily="49" charset="0"/>
                <a:cs typeface="Courier New" panose="02070309020205020404" pitchFamily="49" charset="0"/>
              </a:rPr>
              <a:t>&gt;.</a:t>
            </a:r>
          </a:p>
          <a:p>
            <a:pPr algn="just"/>
            <a:endParaRPr lang="cs-CZ" sz="1600" i="1" dirty="0">
              <a:latin typeface="Courier New" panose="02070309020205020404" pitchFamily="49" charset="0"/>
              <a:cs typeface="Courier New" panose="02070309020205020404" pitchFamily="49" charset="0"/>
            </a:endParaRPr>
          </a:p>
          <a:p>
            <a:pPr algn="just"/>
            <a:r>
              <a:rPr lang="cs-CZ" sz="1600" i="1" dirty="0" smtClean="0">
                <a:latin typeface="Courier New" panose="02070309020205020404" pitchFamily="49" charset="0"/>
                <a:cs typeface="Courier New" panose="02070309020205020404" pitchFamily="49" charset="0"/>
              </a:rPr>
              <a:t>Strana 16</a:t>
            </a:r>
          </a:p>
          <a:p>
            <a:pPr algn="just"/>
            <a:r>
              <a:rPr lang="cs-CZ" sz="1600" i="1" dirty="0" smtClean="0">
                <a:latin typeface="Courier New" panose="02070309020205020404" pitchFamily="49" charset="0"/>
                <a:cs typeface="Courier New" panose="02070309020205020404" pitchFamily="49" charset="0"/>
              </a:rPr>
              <a:t>[Obr.5][cit. 2013-12-13]. Dostupný  pod licencí </a:t>
            </a:r>
            <a:r>
              <a:rPr lang="cs-CZ" sz="1600" i="1" dirty="0" err="1" smtClean="0">
                <a:latin typeface="Courier New" panose="02070309020205020404" pitchFamily="49" charset="0"/>
                <a:cs typeface="Courier New" panose="02070309020205020404" pitchFamily="49" charset="0"/>
              </a:rPr>
              <a:t>Creative</a:t>
            </a:r>
            <a:r>
              <a:rPr lang="cs-CZ" sz="1600" i="1" dirty="0" smtClean="0">
                <a:latin typeface="Courier New" panose="02070309020205020404" pitchFamily="49" charset="0"/>
                <a:cs typeface="Courier New" panose="02070309020205020404" pitchFamily="49" charset="0"/>
              </a:rPr>
              <a:t> </a:t>
            </a:r>
            <a:r>
              <a:rPr lang="cs-CZ" sz="1600" i="1" dirty="0" err="1" smtClean="0">
                <a:latin typeface="Courier New" panose="02070309020205020404" pitchFamily="49" charset="0"/>
                <a:cs typeface="Courier New" panose="02070309020205020404" pitchFamily="49" charset="0"/>
              </a:rPr>
              <a:t>Commons</a:t>
            </a:r>
            <a:r>
              <a:rPr lang="cs-CZ" sz="1600" i="1" dirty="0" smtClean="0">
                <a:latin typeface="Courier New" panose="02070309020205020404" pitchFamily="49" charset="0"/>
                <a:cs typeface="Courier New" panose="02070309020205020404" pitchFamily="49" charset="0"/>
              </a:rPr>
              <a:t> na www: &lt;http</a:t>
            </a: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cs.wikipedia.org/wiki/</a:t>
            </a:r>
            <a:r>
              <a:rPr lang="cs-CZ" sz="1600" i="1" dirty="0" err="1" smtClean="0">
                <a:latin typeface="Courier New" panose="02070309020205020404" pitchFamily="49" charset="0"/>
                <a:cs typeface="Courier New" panose="02070309020205020404" pitchFamily="49" charset="0"/>
              </a:rPr>
              <a:t>Soubor:Sigmund_Freud_LIFE.jpg</a:t>
            </a:r>
            <a:r>
              <a:rPr lang="cs-CZ" sz="1600" i="1" dirty="0" smtClean="0">
                <a:latin typeface="Courier New" panose="02070309020205020404" pitchFamily="49" charset="0"/>
                <a:cs typeface="Courier New" panose="02070309020205020404" pitchFamily="49" charset="0"/>
              </a:rPr>
              <a:t>&gt;.</a:t>
            </a:r>
          </a:p>
          <a:p>
            <a:pPr algn="just"/>
            <a:endParaRPr lang="cs-CZ" sz="1600" i="1" dirty="0">
              <a:latin typeface="Courier New" panose="02070309020205020404" pitchFamily="49" charset="0"/>
              <a:cs typeface="Courier New" panose="02070309020205020404" pitchFamily="49" charset="0"/>
            </a:endParaRPr>
          </a:p>
          <a:p>
            <a:pPr algn="just"/>
            <a:r>
              <a:rPr lang="cs-CZ" sz="1600" i="1" dirty="0" smtClean="0">
                <a:latin typeface="Courier New" panose="02070309020205020404" pitchFamily="49" charset="0"/>
                <a:cs typeface="Courier New" panose="02070309020205020404" pitchFamily="49" charset="0"/>
              </a:rPr>
              <a:t>Strana 17</a:t>
            </a:r>
          </a:p>
          <a:p>
            <a:pPr algn="just"/>
            <a:r>
              <a:rPr lang="cs-CZ" sz="1600" i="1" dirty="0" smtClean="0">
                <a:latin typeface="Courier New" panose="02070309020205020404" pitchFamily="49" charset="0"/>
                <a:cs typeface="Courier New" panose="02070309020205020404" pitchFamily="49" charset="0"/>
              </a:rPr>
              <a:t>[Obr.6][</a:t>
            </a:r>
            <a:r>
              <a:rPr lang="cs-CZ" sz="1600" i="1" dirty="0">
                <a:latin typeface="Courier New" panose="02070309020205020404" pitchFamily="49" charset="0"/>
                <a:cs typeface="Courier New" panose="02070309020205020404" pitchFamily="49" charset="0"/>
              </a:rPr>
              <a:t>cit. 2013-12-13]. Dostupný  pod licencí </a:t>
            </a:r>
            <a:r>
              <a:rPr lang="cs-CZ" sz="1600" i="1" dirty="0" err="1">
                <a:latin typeface="Courier New" panose="02070309020205020404" pitchFamily="49" charset="0"/>
                <a:cs typeface="Courier New" panose="02070309020205020404" pitchFamily="49" charset="0"/>
              </a:rPr>
              <a:t>Creative</a:t>
            </a:r>
            <a:r>
              <a:rPr lang="cs-CZ" sz="1600" i="1" dirty="0">
                <a:latin typeface="Courier New" panose="02070309020205020404" pitchFamily="49" charset="0"/>
                <a:cs typeface="Courier New" panose="02070309020205020404" pitchFamily="49" charset="0"/>
              </a:rPr>
              <a:t> </a:t>
            </a:r>
            <a:r>
              <a:rPr lang="cs-CZ" sz="1600" i="1" dirty="0" err="1">
                <a:latin typeface="Courier New" panose="02070309020205020404" pitchFamily="49" charset="0"/>
                <a:cs typeface="Courier New" panose="02070309020205020404" pitchFamily="49" charset="0"/>
              </a:rPr>
              <a:t>Commons</a:t>
            </a:r>
            <a:r>
              <a:rPr lang="cs-CZ" sz="1600" i="1" dirty="0">
                <a:latin typeface="Courier New" panose="02070309020205020404" pitchFamily="49" charset="0"/>
                <a:cs typeface="Courier New" panose="02070309020205020404" pitchFamily="49" charset="0"/>
              </a:rPr>
              <a:t> na </a:t>
            </a:r>
            <a:r>
              <a:rPr lang="cs-CZ" sz="1600" i="1" dirty="0" smtClean="0">
                <a:latin typeface="Courier New" panose="02070309020205020404" pitchFamily="49" charset="0"/>
                <a:cs typeface="Courier New" panose="02070309020205020404" pitchFamily="49" charset="0"/>
              </a:rPr>
              <a:t>www: &lt;http</a:t>
            </a: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commons.wikimedia.org/wiki/File:Andr%C3%A9_Breton_1924.jpg&gt;. </a:t>
            </a:r>
          </a:p>
        </p:txBody>
      </p:sp>
    </p:spTree>
    <p:extLst>
      <p:ext uri="{BB962C8B-B14F-4D97-AF65-F5344CB8AC3E}">
        <p14:creationId xmlns:p14="http://schemas.microsoft.com/office/powerpoint/2010/main" val="3257102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51520" y="332656"/>
            <a:ext cx="8568952" cy="5018400"/>
          </a:xfrm>
          <a:prstGeom prst="rect">
            <a:avLst/>
          </a:prstGeom>
          <a:noFill/>
        </p:spPr>
        <p:txBody>
          <a:bodyPr wrap="square" rtlCol="0">
            <a:spAutoFit/>
          </a:bodyPr>
          <a:lstStyle/>
          <a:p>
            <a:pPr algn="just"/>
            <a:r>
              <a:rPr lang="cs-CZ" sz="1600" i="1" dirty="0" smtClean="0">
                <a:latin typeface="Courier New" panose="02070309020205020404" pitchFamily="49" charset="0"/>
                <a:cs typeface="Courier New" panose="02070309020205020404" pitchFamily="49" charset="0"/>
              </a:rPr>
              <a:t>Strana 19</a:t>
            </a:r>
          </a:p>
          <a:p>
            <a:pPr algn="just"/>
            <a:r>
              <a:rPr lang="cs-CZ" sz="1600" i="1" dirty="0" smtClean="0">
                <a:latin typeface="Courier New" panose="02070309020205020404" pitchFamily="49" charset="0"/>
                <a:cs typeface="Courier New" panose="02070309020205020404" pitchFamily="49" charset="0"/>
              </a:rPr>
              <a:t>[Obr.7][cit.2013-12-13]. Dostupný pod licencí </a:t>
            </a:r>
            <a:r>
              <a:rPr lang="cs-CZ" sz="1600" i="1" dirty="0" err="1" smtClean="0">
                <a:latin typeface="Courier New" panose="02070309020205020404" pitchFamily="49" charset="0"/>
                <a:cs typeface="Courier New" panose="02070309020205020404" pitchFamily="49" charset="0"/>
              </a:rPr>
              <a:t>Creative</a:t>
            </a:r>
            <a:r>
              <a:rPr lang="cs-CZ" sz="1600" i="1" dirty="0" smtClean="0">
                <a:latin typeface="Courier New" panose="02070309020205020404" pitchFamily="49" charset="0"/>
                <a:cs typeface="Courier New" panose="02070309020205020404" pitchFamily="49" charset="0"/>
              </a:rPr>
              <a:t> </a:t>
            </a:r>
            <a:r>
              <a:rPr lang="cs-CZ" sz="1600" i="1" dirty="0" err="1" smtClean="0">
                <a:latin typeface="Courier New" panose="02070309020205020404" pitchFamily="49" charset="0"/>
                <a:cs typeface="Courier New" panose="02070309020205020404" pitchFamily="49" charset="0"/>
              </a:rPr>
              <a:t>Commons</a:t>
            </a:r>
            <a:r>
              <a:rPr lang="cs-CZ" sz="1600" i="1" dirty="0" smtClean="0">
                <a:latin typeface="Courier New" panose="02070309020205020404" pitchFamily="49" charset="0"/>
                <a:cs typeface="Courier New" panose="02070309020205020404" pitchFamily="49" charset="0"/>
              </a:rPr>
              <a:t> na www:&lt;http</a:t>
            </a: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cs.wikipedia.org/wiki/</a:t>
            </a:r>
            <a:r>
              <a:rPr lang="cs-CZ" sz="1600" i="1" dirty="0" err="1" smtClean="0">
                <a:latin typeface="Courier New" panose="02070309020205020404" pitchFamily="49" charset="0"/>
                <a:cs typeface="Courier New" panose="02070309020205020404" pitchFamily="49" charset="0"/>
              </a:rPr>
              <a:t>Soubor:Salvador_Dali_NYWTS.jpg</a:t>
            </a:r>
            <a:r>
              <a:rPr lang="cs-CZ" sz="1600" i="1" dirty="0" smtClean="0">
                <a:latin typeface="Courier New" panose="02070309020205020404" pitchFamily="49" charset="0"/>
                <a:cs typeface="Courier New" panose="02070309020205020404" pitchFamily="49" charset="0"/>
              </a:rPr>
              <a:t>&gt;.</a:t>
            </a:r>
          </a:p>
          <a:p>
            <a:pPr algn="just"/>
            <a:endParaRPr lang="cs-CZ" sz="1600" i="1" dirty="0" smtClean="0">
              <a:latin typeface="Courier New" panose="02070309020205020404" pitchFamily="49" charset="0"/>
              <a:cs typeface="Courier New" panose="02070309020205020404" pitchFamily="49" charset="0"/>
            </a:endParaRPr>
          </a:p>
          <a:p>
            <a:pPr algn="just"/>
            <a:r>
              <a:rPr lang="cs-CZ" sz="1600" i="1" dirty="0" smtClean="0">
                <a:latin typeface="Courier New" panose="02070309020205020404" pitchFamily="49" charset="0"/>
                <a:cs typeface="Courier New" panose="02070309020205020404" pitchFamily="49" charset="0"/>
              </a:rPr>
              <a:t>Strana </a:t>
            </a:r>
            <a:r>
              <a:rPr lang="cs-CZ" sz="1600" i="1" dirty="0" smtClean="0">
                <a:latin typeface="Courier New" panose="02070309020205020404" pitchFamily="49" charset="0"/>
                <a:cs typeface="Courier New" panose="02070309020205020404" pitchFamily="49" charset="0"/>
              </a:rPr>
              <a:t>20</a:t>
            </a:r>
            <a:endParaRPr lang="cs-CZ" sz="1600" i="1" dirty="0" smtClean="0">
              <a:latin typeface="Courier New" panose="02070309020205020404" pitchFamily="49" charset="0"/>
              <a:cs typeface="Courier New" panose="02070309020205020404" pitchFamily="49" charset="0"/>
            </a:endParaRPr>
          </a:p>
          <a:p>
            <a:pPr algn="just"/>
            <a:r>
              <a:rPr lang="cs-CZ" sz="1600" i="1" dirty="0" smtClean="0">
                <a:latin typeface="Courier New" panose="02070309020205020404" pitchFamily="49" charset="0"/>
                <a:cs typeface="Courier New" panose="02070309020205020404" pitchFamily="49" charset="0"/>
              </a:rPr>
              <a:t>[</a:t>
            </a:r>
            <a:r>
              <a:rPr lang="cs-CZ" sz="1600" i="1" dirty="0">
                <a:latin typeface="Courier New" panose="02070309020205020404" pitchFamily="49" charset="0"/>
                <a:cs typeface="Courier New" panose="02070309020205020404" pitchFamily="49" charset="0"/>
              </a:rPr>
              <a:t>O</a:t>
            </a:r>
            <a:r>
              <a:rPr lang="cs-CZ" sz="1600" i="1" dirty="0" smtClean="0">
                <a:latin typeface="Courier New" panose="02070309020205020404" pitchFamily="49" charset="0"/>
                <a:cs typeface="Courier New" panose="02070309020205020404" pitchFamily="49" charset="0"/>
              </a:rPr>
              <a:t>br.8][</a:t>
            </a:r>
            <a:r>
              <a:rPr lang="cs-CZ" sz="1600" i="1" dirty="0">
                <a:latin typeface="Courier New" panose="02070309020205020404" pitchFamily="49" charset="0"/>
                <a:cs typeface="Courier New" panose="02070309020205020404" pitchFamily="49" charset="0"/>
              </a:rPr>
              <a:t>cit.2013-12-13]. Dostupný pod licencí </a:t>
            </a:r>
            <a:r>
              <a:rPr lang="cs-CZ" sz="1600" i="1" dirty="0" err="1">
                <a:latin typeface="Courier New" panose="02070309020205020404" pitchFamily="49" charset="0"/>
                <a:cs typeface="Courier New" panose="02070309020205020404" pitchFamily="49" charset="0"/>
              </a:rPr>
              <a:t>Creative</a:t>
            </a:r>
            <a:r>
              <a:rPr lang="cs-CZ" sz="1600" i="1" dirty="0">
                <a:latin typeface="Courier New" panose="02070309020205020404" pitchFamily="49" charset="0"/>
                <a:cs typeface="Courier New" panose="02070309020205020404" pitchFamily="49" charset="0"/>
              </a:rPr>
              <a:t> </a:t>
            </a:r>
            <a:r>
              <a:rPr lang="cs-CZ" sz="1600" i="1" dirty="0" err="1">
                <a:latin typeface="Courier New" panose="02070309020205020404" pitchFamily="49" charset="0"/>
                <a:cs typeface="Courier New" panose="02070309020205020404" pitchFamily="49" charset="0"/>
              </a:rPr>
              <a:t>Commons</a:t>
            </a:r>
            <a:r>
              <a:rPr lang="cs-CZ" sz="1600" i="1" dirty="0">
                <a:latin typeface="Courier New" panose="02070309020205020404" pitchFamily="49" charset="0"/>
                <a:cs typeface="Courier New" panose="02070309020205020404" pitchFamily="49" charset="0"/>
              </a:rPr>
              <a:t> </a:t>
            </a:r>
            <a:r>
              <a:rPr lang="cs-CZ" sz="1600" i="1" dirty="0" smtClean="0">
                <a:latin typeface="Courier New" panose="02070309020205020404" pitchFamily="49" charset="0"/>
                <a:cs typeface="Courier New" panose="02070309020205020404" pitchFamily="49" charset="0"/>
              </a:rPr>
              <a:t> na www: &lt;http</a:t>
            </a:r>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en.wikipedia.org/wiki/</a:t>
            </a:r>
            <a:r>
              <a:rPr lang="cs-CZ" sz="1600" i="1" dirty="0" err="1" smtClean="0">
                <a:latin typeface="Courier New" panose="02070309020205020404" pitchFamily="49" charset="0"/>
                <a:cs typeface="Courier New" panose="02070309020205020404" pitchFamily="49" charset="0"/>
              </a:rPr>
              <a:t>File:The_Persistence_of_Memory.jpg</a:t>
            </a:r>
            <a:r>
              <a:rPr lang="cs-CZ" sz="1600" i="1" dirty="0" smtClean="0">
                <a:latin typeface="Courier New" panose="02070309020205020404" pitchFamily="49" charset="0"/>
                <a:cs typeface="Courier New" panose="02070309020205020404" pitchFamily="49" charset="0"/>
              </a:rPr>
              <a:t>&gt;.</a:t>
            </a:r>
          </a:p>
          <a:p>
            <a:pPr algn="just"/>
            <a:endParaRPr lang="cs-CZ" sz="1600" i="1" dirty="0">
              <a:latin typeface="Courier New" panose="02070309020205020404" pitchFamily="49" charset="0"/>
              <a:cs typeface="Courier New" panose="02070309020205020404" pitchFamily="49" charset="0"/>
            </a:endParaRPr>
          </a:p>
          <a:p>
            <a:pPr algn="just"/>
            <a:r>
              <a:rPr lang="cs-CZ" sz="1600" i="1" dirty="0" smtClean="0">
                <a:latin typeface="Courier New" panose="02070309020205020404" pitchFamily="49" charset="0"/>
                <a:cs typeface="Courier New" panose="02070309020205020404" pitchFamily="49" charset="0"/>
              </a:rPr>
              <a:t>Strana 21</a:t>
            </a:r>
          </a:p>
          <a:p>
            <a:pPr algn="just"/>
            <a:r>
              <a:rPr lang="cs-CZ" sz="1600" i="1" dirty="0">
                <a:latin typeface="Courier New" panose="02070309020205020404" pitchFamily="49" charset="0"/>
                <a:cs typeface="Courier New" panose="02070309020205020404" pitchFamily="49" charset="0"/>
              </a:rPr>
              <a:t>[</a:t>
            </a:r>
            <a:r>
              <a:rPr lang="cs-CZ" sz="1600" i="1" dirty="0" smtClean="0">
                <a:latin typeface="Courier New" panose="02070309020205020404" pitchFamily="49" charset="0"/>
                <a:cs typeface="Courier New" panose="02070309020205020404" pitchFamily="49" charset="0"/>
              </a:rPr>
              <a:t>Obr.9][</a:t>
            </a:r>
            <a:r>
              <a:rPr lang="cs-CZ" sz="1600" i="1" dirty="0">
                <a:latin typeface="Courier New" panose="02070309020205020404" pitchFamily="49" charset="0"/>
                <a:cs typeface="Courier New" panose="02070309020205020404" pitchFamily="49" charset="0"/>
              </a:rPr>
              <a:t>cit.2013-12-13]. Dostupný pod licencí </a:t>
            </a:r>
            <a:r>
              <a:rPr lang="cs-CZ" sz="1600" i="1" dirty="0" err="1">
                <a:latin typeface="Courier New" panose="02070309020205020404" pitchFamily="49" charset="0"/>
                <a:cs typeface="Courier New" panose="02070309020205020404" pitchFamily="49" charset="0"/>
              </a:rPr>
              <a:t>Creative</a:t>
            </a:r>
            <a:r>
              <a:rPr lang="cs-CZ" sz="1600" i="1" dirty="0">
                <a:latin typeface="Courier New" panose="02070309020205020404" pitchFamily="49" charset="0"/>
                <a:cs typeface="Courier New" panose="02070309020205020404" pitchFamily="49" charset="0"/>
              </a:rPr>
              <a:t> </a:t>
            </a:r>
            <a:r>
              <a:rPr lang="cs-CZ" sz="1600" i="1" dirty="0" err="1">
                <a:latin typeface="Courier New" panose="02070309020205020404" pitchFamily="49" charset="0"/>
                <a:cs typeface="Courier New" panose="02070309020205020404" pitchFamily="49" charset="0"/>
              </a:rPr>
              <a:t>Commons</a:t>
            </a:r>
            <a:r>
              <a:rPr lang="cs-CZ" sz="1600" i="1" dirty="0">
                <a:latin typeface="Courier New" panose="02070309020205020404" pitchFamily="49" charset="0"/>
                <a:cs typeface="Courier New" panose="02070309020205020404" pitchFamily="49" charset="0"/>
              </a:rPr>
              <a:t>  na www:</a:t>
            </a:r>
            <a:endParaRPr lang="cs-CZ" sz="1600" i="1" dirty="0" smtClean="0">
              <a:latin typeface="Courier New" panose="02070309020205020404" pitchFamily="49" charset="0"/>
              <a:cs typeface="Courier New" panose="02070309020205020404" pitchFamily="49" charset="0"/>
            </a:endParaRPr>
          </a:p>
          <a:p>
            <a:pPr algn="just"/>
            <a:r>
              <a:rPr lang="cs-CZ" sz="1600" i="1" dirty="0" smtClean="0">
                <a:latin typeface="Courier New" panose="02070309020205020404" pitchFamily="49" charset="0"/>
                <a:cs typeface="Courier New" panose="02070309020205020404" pitchFamily="49" charset="0"/>
              </a:rPr>
              <a:t>&lt;http</a:t>
            </a:r>
            <a:r>
              <a:rPr lang="cs-CZ" sz="1600" i="1" dirty="0">
                <a:latin typeface="Courier New" panose="02070309020205020404" pitchFamily="49" charset="0"/>
                <a:cs typeface="Courier New" panose="02070309020205020404" pitchFamily="49" charset="0"/>
              </a:rPr>
              <a:t>://en.wikipedia.org/wiki/File:V%C3%ADt%C4%9Bzslav_Nezval,_</a:t>
            </a:r>
            <a:r>
              <a:rPr lang="cs-CZ" sz="1600" i="1" dirty="0" smtClean="0">
                <a:latin typeface="Courier New" panose="02070309020205020404" pitchFamily="49" charset="0"/>
                <a:cs typeface="Courier New" panose="02070309020205020404" pitchFamily="49" charset="0"/>
              </a:rPr>
              <a:t>Dale%C5%A1ice_Bust.jpg&gt;.</a:t>
            </a:r>
            <a:endParaRPr lang="cs-CZ" sz="1600"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6675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Literární směry 1. poloviny 20. století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87215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Úvod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20. století bylo stoletím kontrastu všeho druhu – vedle katastrofálních válečných konfliktů, rasistických, náboženských a jiných problémů, si lidé uvědomovali věčné představy o lidské svobodě, sociální spravedlnosti, společenské rovnosti a demokracii.</a:t>
            </a:r>
          </a:p>
          <a:p>
            <a:r>
              <a:rPr lang="cs-CZ" dirty="0" smtClean="0"/>
              <a:t>Vývoj lidské společnosti vedl k humanizaci – polidštění člověka, společnosti. Na počátku století se měnila politická zřízení, zhroutily se celé říše, jiné státy vznikly…</a:t>
            </a:r>
            <a:endParaRPr lang="cs-CZ" dirty="0"/>
          </a:p>
        </p:txBody>
      </p:sp>
    </p:spTree>
    <p:extLst>
      <p:ext uri="{BB962C8B-B14F-4D97-AF65-F5344CB8AC3E}">
        <p14:creationId xmlns:p14="http://schemas.microsoft.com/office/powerpoint/2010/main" val="28401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 </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Počátek 20. století přinesl velkou explozi nových a originálních pohledů na skutečnost.</a:t>
            </a:r>
          </a:p>
          <a:p>
            <a:pPr marL="0" indent="0">
              <a:buNone/>
            </a:pPr>
            <a:endParaRPr lang="cs-CZ" dirty="0" smtClean="0"/>
          </a:p>
          <a:p>
            <a:r>
              <a:rPr lang="cs-CZ" dirty="0" smtClean="0"/>
              <a:t>Umělci hledali nové cesty, jak vnímat realitu a jak toto vnímání převést do výtvarné nebo literární podoby.</a:t>
            </a:r>
          </a:p>
          <a:p>
            <a:pPr marL="0" indent="0">
              <a:buNone/>
            </a:pPr>
            <a:endParaRPr lang="cs-CZ" dirty="0" smtClean="0"/>
          </a:p>
          <a:p>
            <a:r>
              <a:rPr lang="cs-CZ" dirty="0" smtClean="0"/>
              <a:t>Umění přestává být svědectvím viděného, ale stává se projevem cítěného.</a:t>
            </a:r>
          </a:p>
          <a:p>
            <a:pPr marL="0" indent="0">
              <a:buNone/>
            </a:pPr>
            <a:endParaRPr lang="cs-CZ" dirty="0" smtClean="0"/>
          </a:p>
        </p:txBody>
      </p:sp>
    </p:spTree>
    <p:extLst>
      <p:ext uri="{BB962C8B-B14F-4D97-AF65-F5344CB8AC3E}">
        <p14:creationId xmlns:p14="http://schemas.microsoft.com/office/powerpoint/2010/main" val="226516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8018"/>
          </a:xfrm>
        </p:spPr>
        <p:txBody>
          <a:bodyPr>
            <a:normAutofit fontScale="90000"/>
          </a:bodyPr>
          <a:lstStyle/>
          <a:p>
            <a:endParaRPr lang="cs-CZ" dirty="0"/>
          </a:p>
        </p:txBody>
      </p:sp>
      <p:sp>
        <p:nvSpPr>
          <p:cNvPr id="3" name="Zástupný symbol pro obsah 2"/>
          <p:cNvSpPr>
            <a:spLocks noGrp="1"/>
          </p:cNvSpPr>
          <p:nvPr>
            <p:ph idx="1"/>
          </p:nvPr>
        </p:nvSpPr>
        <p:spPr>
          <a:xfrm>
            <a:off x="457200" y="404664"/>
            <a:ext cx="8229600" cy="5721499"/>
          </a:xfrm>
        </p:spPr>
        <p:txBody>
          <a:bodyPr>
            <a:normAutofit lnSpcReduction="10000"/>
          </a:bodyPr>
          <a:lstStyle/>
          <a:p>
            <a:r>
              <a:rPr lang="cs-CZ" dirty="0" smtClean="0"/>
              <a:t>Každý z nových směrů se zaměřil na jeden z mnoha projevů lidské existence.</a:t>
            </a:r>
          </a:p>
          <a:p>
            <a:pPr marL="0" indent="0">
              <a:buNone/>
            </a:pPr>
            <a:endParaRPr lang="cs-CZ" dirty="0" smtClean="0"/>
          </a:p>
          <a:p>
            <a:r>
              <a:rPr lang="cs-CZ" dirty="0" smtClean="0"/>
              <a:t>V moderních směrech počátku 20.století se setkáváme především s poezií.</a:t>
            </a:r>
          </a:p>
          <a:p>
            <a:pPr marL="0" indent="0">
              <a:buNone/>
            </a:pPr>
            <a:endParaRPr lang="cs-CZ" dirty="0" smtClean="0"/>
          </a:p>
          <a:p>
            <a:r>
              <a:rPr lang="cs-CZ" dirty="0" smtClean="0"/>
              <a:t>Moderní báseň se stává rozhovorem se čtenářem, i rozhovorem se sebou samým.</a:t>
            </a:r>
          </a:p>
          <a:p>
            <a:endParaRPr lang="cs-CZ" dirty="0" smtClean="0"/>
          </a:p>
          <a:p>
            <a:r>
              <a:rPr lang="cs-CZ" dirty="0" smtClean="0"/>
              <a:t>Největší význam měl pro moderní poezii podivuhodný básník, </a:t>
            </a:r>
            <a:r>
              <a:rPr lang="cs-CZ" dirty="0" err="1" smtClean="0"/>
              <a:t>Guillaume</a:t>
            </a:r>
            <a:r>
              <a:rPr lang="cs-CZ" dirty="0" smtClean="0"/>
              <a:t> </a:t>
            </a:r>
            <a:r>
              <a:rPr lang="cs-CZ" dirty="0" err="1" smtClean="0"/>
              <a:t>Apollinaire</a:t>
            </a:r>
            <a:r>
              <a:rPr lang="cs-CZ" dirty="0" smtClean="0"/>
              <a:t>.</a:t>
            </a:r>
            <a:endParaRPr lang="cs-CZ" dirty="0"/>
          </a:p>
        </p:txBody>
      </p:sp>
    </p:spTree>
    <p:extLst>
      <p:ext uri="{BB962C8B-B14F-4D97-AF65-F5344CB8AC3E}">
        <p14:creationId xmlns:p14="http://schemas.microsoft.com/office/powerpoint/2010/main" val="26404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221110"/>
            <a:ext cx="2095500" cy="2933700"/>
          </a:xfrm>
          <a:prstGeom prst="rect">
            <a:avLst/>
          </a:prstGeom>
          <a:noFill/>
          <a:ln>
            <a:noFill/>
          </a:ln>
          <a:effectLst>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619672" y="404664"/>
            <a:ext cx="6048672" cy="769441"/>
          </a:xfrm>
          <a:prstGeom prst="rect">
            <a:avLst/>
          </a:prstGeom>
          <a:noFill/>
        </p:spPr>
        <p:txBody>
          <a:bodyPr wrap="square" rtlCol="0">
            <a:spAutoFit/>
          </a:bodyPr>
          <a:lstStyle/>
          <a:p>
            <a:pPr algn="ctr"/>
            <a:r>
              <a:rPr lang="cs-CZ" sz="4400" dirty="0" err="1" smtClean="0"/>
              <a:t>Guillaume</a:t>
            </a:r>
            <a:r>
              <a:rPr lang="cs-CZ" sz="4400" dirty="0" smtClean="0"/>
              <a:t> </a:t>
            </a:r>
            <a:r>
              <a:rPr lang="cs-CZ" sz="4400" dirty="0" err="1" smtClean="0"/>
              <a:t>Apollinaire</a:t>
            </a:r>
            <a:endParaRPr lang="cs-CZ" sz="4400" dirty="0"/>
          </a:p>
        </p:txBody>
      </p:sp>
      <p:sp>
        <p:nvSpPr>
          <p:cNvPr id="3" name="TextovéPole 2"/>
          <p:cNvSpPr txBox="1"/>
          <p:nvPr/>
        </p:nvSpPr>
        <p:spPr>
          <a:xfrm>
            <a:off x="4230625" y="5780782"/>
            <a:ext cx="4913375" cy="954107"/>
          </a:xfrm>
          <a:prstGeom prst="rect">
            <a:avLst/>
          </a:prstGeom>
          <a:noFill/>
        </p:spPr>
        <p:txBody>
          <a:bodyPr wrap="square" rtlCol="0">
            <a:spAutoFit/>
          </a:bodyPr>
          <a:lstStyle/>
          <a:p>
            <a:r>
              <a:rPr lang="cs-CZ" sz="2800" i="1" dirty="0" smtClean="0">
                <a:solidFill>
                  <a:srgbClr val="0070C0"/>
                </a:solidFill>
              </a:rPr>
              <a:t>Wilhelm </a:t>
            </a:r>
            <a:r>
              <a:rPr lang="cs-CZ" sz="2800" i="1" dirty="0" err="1" smtClean="0">
                <a:solidFill>
                  <a:srgbClr val="0070C0"/>
                </a:solidFill>
              </a:rPr>
              <a:t>Apollinaris</a:t>
            </a:r>
            <a:r>
              <a:rPr lang="cs-CZ" sz="2800" i="1" dirty="0" smtClean="0">
                <a:solidFill>
                  <a:srgbClr val="0070C0"/>
                </a:solidFill>
              </a:rPr>
              <a:t> Albertus de </a:t>
            </a:r>
            <a:r>
              <a:rPr lang="cs-CZ" sz="2800" i="1" dirty="0" err="1" smtClean="0">
                <a:solidFill>
                  <a:srgbClr val="0070C0"/>
                </a:solidFill>
              </a:rPr>
              <a:t>Kostrowitzky</a:t>
            </a:r>
            <a:r>
              <a:rPr lang="cs-CZ" sz="2800" i="1" dirty="0" smtClean="0">
                <a:solidFill>
                  <a:srgbClr val="0070C0"/>
                </a:solidFill>
              </a:rPr>
              <a:t> – vlastní jméno</a:t>
            </a:r>
            <a:r>
              <a:rPr lang="cs-CZ" sz="2800" i="1" dirty="0" smtClean="0"/>
              <a:t>.</a:t>
            </a:r>
            <a:endParaRPr lang="cs-CZ" sz="2800" i="1" dirty="0"/>
          </a:p>
        </p:txBody>
      </p:sp>
      <p:sp>
        <p:nvSpPr>
          <p:cNvPr id="4" name="TextovéPole 3"/>
          <p:cNvSpPr txBox="1"/>
          <p:nvPr/>
        </p:nvSpPr>
        <p:spPr>
          <a:xfrm>
            <a:off x="395536" y="1484784"/>
            <a:ext cx="4824536" cy="1384995"/>
          </a:xfrm>
          <a:prstGeom prst="rect">
            <a:avLst/>
          </a:prstGeom>
          <a:noFill/>
        </p:spPr>
        <p:txBody>
          <a:bodyPr wrap="square" rtlCol="0">
            <a:spAutoFit/>
          </a:bodyPr>
          <a:lstStyle/>
          <a:p>
            <a:r>
              <a:rPr lang="cs-CZ" sz="2800" dirty="0" smtClean="0"/>
              <a:t>Syn Polky, který dětství prožil v Monaku, ale jeho literární život je spjat s Paříží.</a:t>
            </a:r>
            <a:endParaRPr lang="cs-CZ" sz="2800" dirty="0"/>
          </a:p>
        </p:txBody>
      </p:sp>
      <p:sp>
        <p:nvSpPr>
          <p:cNvPr id="5" name="TextovéPole 4"/>
          <p:cNvSpPr txBox="1"/>
          <p:nvPr/>
        </p:nvSpPr>
        <p:spPr>
          <a:xfrm>
            <a:off x="386020" y="2869779"/>
            <a:ext cx="4752528" cy="1384995"/>
          </a:xfrm>
          <a:prstGeom prst="rect">
            <a:avLst/>
          </a:prstGeom>
          <a:noFill/>
        </p:spPr>
        <p:txBody>
          <a:bodyPr wrap="square" rtlCol="0">
            <a:spAutoFit/>
          </a:bodyPr>
          <a:lstStyle/>
          <a:p>
            <a:r>
              <a:rPr lang="cs-CZ" sz="2800" dirty="0" smtClean="0"/>
              <a:t>Vystřídal mnoho zaměstnání, hodně cestoval (navštívil i Brno a Prahu).</a:t>
            </a:r>
            <a:endParaRPr lang="cs-CZ" sz="2800" dirty="0"/>
          </a:p>
        </p:txBody>
      </p:sp>
      <p:sp>
        <p:nvSpPr>
          <p:cNvPr id="6" name="TextovéPole 5"/>
          <p:cNvSpPr txBox="1"/>
          <p:nvPr/>
        </p:nvSpPr>
        <p:spPr>
          <a:xfrm>
            <a:off x="345258" y="4154810"/>
            <a:ext cx="4834052" cy="1384995"/>
          </a:xfrm>
          <a:prstGeom prst="rect">
            <a:avLst/>
          </a:prstGeom>
          <a:noFill/>
        </p:spPr>
        <p:txBody>
          <a:bodyPr wrap="square" rtlCol="0">
            <a:spAutoFit/>
          </a:bodyPr>
          <a:lstStyle/>
          <a:p>
            <a:r>
              <a:rPr lang="cs-CZ" sz="2800" dirty="0" smtClean="0"/>
              <a:t>Ve válce bojoval jako dělostřelec, byl raněn a po válce umírá na španělskou chřipku.</a:t>
            </a:r>
            <a:endParaRPr lang="cs-CZ" sz="2800" dirty="0"/>
          </a:p>
        </p:txBody>
      </p:sp>
      <p:sp>
        <p:nvSpPr>
          <p:cNvPr id="7" name="TextovéPole 6"/>
          <p:cNvSpPr txBox="1"/>
          <p:nvPr/>
        </p:nvSpPr>
        <p:spPr>
          <a:xfrm>
            <a:off x="8209303" y="851778"/>
            <a:ext cx="690445" cy="369332"/>
          </a:xfrm>
          <a:prstGeom prst="rect">
            <a:avLst/>
          </a:prstGeom>
          <a:noFill/>
        </p:spPr>
        <p:txBody>
          <a:bodyPr wrap="none" rtlCol="0">
            <a:spAutoFit/>
          </a:bodyPr>
          <a:lstStyle/>
          <a:p>
            <a:r>
              <a:rPr lang="cs-CZ" dirty="0" smtClean="0"/>
              <a:t>Obr.1</a:t>
            </a:r>
            <a:endParaRPr lang="cs-CZ" dirty="0"/>
          </a:p>
        </p:txBody>
      </p:sp>
    </p:spTree>
    <p:extLst>
      <p:ext uri="{BB962C8B-B14F-4D97-AF65-F5344CB8AC3E}">
        <p14:creationId xmlns:p14="http://schemas.microsoft.com/office/powerpoint/2010/main" val="61460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8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395536" y="260648"/>
            <a:ext cx="8064896" cy="1384995"/>
          </a:xfrm>
          <a:prstGeom prst="rect">
            <a:avLst/>
          </a:prstGeom>
          <a:noFill/>
        </p:spPr>
        <p:txBody>
          <a:bodyPr wrap="square" rtlCol="0">
            <a:spAutoFit/>
          </a:bodyPr>
          <a:lstStyle/>
          <a:p>
            <a:r>
              <a:rPr lang="cs-CZ" sz="2800" dirty="0" smtClean="0"/>
              <a:t>Byl propagátorem moderních uměleckých tendencí – kubismus a futurismus, psal odborné práce, eseje, prózu a dramata.</a:t>
            </a:r>
            <a:endParaRPr lang="cs-CZ"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2381250" cy="2676525"/>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5548470" y="1196752"/>
            <a:ext cx="720080" cy="369332"/>
          </a:xfrm>
          <a:prstGeom prst="rect">
            <a:avLst/>
          </a:prstGeom>
          <a:noFill/>
        </p:spPr>
        <p:txBody>
          <a:bodyPr wrap="square" rtlCol="0">
            <a:spAutoFit/>
          </a:bodyPr>
          <a:lstStyle/>
          <a:p>
            <a:r>
              <a:rPr lang="cs-CZ" dirty="0" smtClean="0"/>
              <a:t>Obr.2</a:t>
            </a:r>
            <a:endParaRPr lang="cs-CZ" dirty="0"/>
          </a:p>
        </p:txBody>
      </p:sp>
      <p:sp>
        <p:nvSpPr>
          <p:cNvPr id="4" name="TextovéPole 3"/>
          <p:cNvSpPr txBox="1"/>
          <p:nvPr/>
        </p:nvSpPr>
        <p:spPr>
          <a:xfrm>
            <a:off x="539552" y="4437112"/>
            <a:ext cx="864096" cy="523220"/>
          </a:xfrm>
          <a:prstGeom prst="rect">
            <a:avLst/>
          </a:prstGeom>
          <a:noFill/>
        </p:spPr>
        <p:txBody>
          <a:bodyPr wrap="square" rtlCol="0">
            <a:spAutoFit/>
          </a:bodyPr>
          <a:lstStyle/>
          <a:p>
            <a:r>
              <a:rPr lang="cs-CZ" sz="2800" dirty="0" smtClean="0"/>
              <a:t>Dílo</a:t>
            </a:r>
            <a:r>
              <a:rPr lang="cs-CZ" dirty="0" smtClean="0"/>
              <a:t>:</a:t>
            </a:r>
            <a:endParaRPr lang="cs-CZ" dirty="0"/>
          </a:p>
        </p:txBody>
      </p:sp>
      <p:sp>
        <p:nvSpPr>
          <p:cNvPr id="5" name="TextovéPole 4"/>
          <p:cNvSpPr txBox="1"/>
          <p:nvPr/>
        </p:nvSpPr>
        <p:spPr>
          <a:xfrm>
            <a:off x="1429691" y="4437112"/>
            <a:ext cx="2878032" cy="1815882"/>
          </a:xfrm>
          <a:prstGeom prst="rect">
            <a:avLst/>
          </a:prstGeom>
          <a:noFill/>
        </p:spPr>
        <p:txBody>
          <a:bodyPr wrap="none" rtlCol="0">
            <a:spAutoFit/>
          </a:bodyPr>
          <a:lstStyle/>
          <a:p>
            <a:r>
              <a:rPr lang="cs-CZ" sz="2800" dirty="0" smtClean="0"/>
              <a:t>Prsy </a:t>
            </a:r>
            <a:r>
              <a:rPr lang="cs-CZ" sz="2800" dirty="0" err="1" smtClean="0"/>
              <a:t>Tiresiovy</a:t>
            </a:r>
            <a:endParaRPr lang="cs-CZ" sz="2800" dirty="0" smtClean="0"/>
          </a:p>
          <a:p>
            <a:r>
              <a:rPr lang="cs-CZ" sz="2800" dirty="0" smtClean="0"/>
              <a:t>Alkoholy</a:t>
            </a:r>
          </a:p>
          <a:p>
            <a:r>
              <a:rPr lang="cs-CZ" sz="2800" dirty="0" smtClean="0"/>
              <a:t>Kaligramy</a:t>
            </a:r>
          </a:p>
          <a:p>
            <a:r>
              <a:rPr lang="cs-CZ" sz="2800" dirty="0" smtClean="0"/>
              <a:t>Zahnívající čaroděj</a:t>
            </a:r>
            <a:endParaRPr lang="cs-CZ" sz="2800" dirty="0"/>
          </a:p>
        </p:txBody>
      </p:sp>
    </p:spTree>
    <p:extLst>
      <p:ext uri="{BB962C8B-B14F-4D97-AF65-F5344CB8AC3E}">
        <p14:creationId xmlns:p14="http://schemas.microsoft.com/office/powerpoint/2010/main" val="25768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00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3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ovéPole 1"/>
          <p:cNvSpPr txBox="1"/>
          <p:nvPr/>
        </p:nvSpPr>
        <p:spPr>
          <a:xfrm>
            <a:off x="138127" y="188640"/>
            <a:ext cx="8712968" cy="2246769"/>
          </a:xfrm>
          <a:prstGeom prst="rect">
            <a:avLst/>
          </a:prstGeom>
          <a:noFill/>
        </p:spPr>
        <p:txBody>
          <a:bodyPr wrap="square" rtlCol="0">
            <a:spAutoFit/>
          </a:bodyPr>
          <a:lstStyle/>
          <a:p>
            <a:r>
              <a:rPr lang="cs-CZ" sz="2800" dirty="0" smtClean="0"/>
              <a:t>Ze sbírky Alkoholy pochází slavná báseň Pásmo – proto v literatuře hovoříme o </a:t>
            </a:r>
            <a:r>
              <a:rPr lang="cs-CZ" sz="2800" dirty="0" smtClean="0">
                <a:solidFill>
                  <a:srgbClr val="0070C0"/>
                </a:solidFill>
              </a:rPr>
              <a:t>apollinairovském pásmu </a:t>
            </a:r>
            <a:r>
              <a:rPr lang="cs-CZ" sz="2800" dirty="0" smtClean="0"/>
              <a:t>– volný proud pocitů, dojmů, nálad a vzpomínek, které vyjadřují mnohotvárnost a zázraky života. Hlavní roli má zde </a:t>
            </a:r>
            <a:r>
              <a:rPr lang="cs-CZ" sz="2800" dirty="0" smtClean="0">
                <a:solidFill>
                  <a:srgbClr val="0070C0"/>
                </a:solidFill>
              </a:rPr>
              <a:t>asociace.</a:t>
            </a:r>
            <a:endParaRPr lang="cs-CZ" sz="2800" dirty="0">
              <a:solidFill>
                <a:srgbClr val="0070C0"/>
              </a:solidFill>
            </a:endParaRPr>
          </a:p>
        </p:txBody>
      </p:sp>
      <p:sp useBgFill="1">
        <p:nvSpPr>
          <p:cNvPr id="3" name="TextovéPole 2"/>
          <p:cNvSpPr txBox="1"/>
          <p:nvPr/>
        </p:nvSpPr>
        <p:spPr>
          <a:xfrm>
            <a:off x="1760436" y="2276872"/>
            <a:ext cx="7090659" cy="3785652"/>
          </a:xfrm>
          <a:prstGeom prst="rect">
            <a:avLst/>
          </a:prstGeom>
          <a:effectLst>
            <a:glow rad="228600">
              <a:schemeClr val="accent2">
                <a:satMod val="175000"/>
                <a:alpha val="40000"/>
              </a:schemeClr>
            </a:glow>
          </a:effectLst>
        </p:spPr>
        <p:txBody>
          <a:bodyPr wrap="none" rtlCol="0">
            <a:spAutoFit/>
          </a:bodyPr>
          <a:lstStyle/>
          <a:p>
            <a:r>
              <a:rPr lang="cs-CZ" sz="2400" i="1" dirty="0" smtClean="0"/>
              <a:t>Nyní ty kráčíš sám davem po Paříži</a:t>
            </a:r>
          </a:p>
          <a:p>
            <a:r>
              <a:rPr lang="cs-CZ" sz="2400" i="1" dirty="0" smtClean="0"/>
              <a:t>Kol tebe stáda autobusů řvou řičí a víří</a:t>
            </a:r>
          </a:p>
          <a:p>
            <a:r>
              <a:rPr lang="cs-CZ" sz="2400" i="1" dirty="0" smtClean="0"/>
              <a:t>Bolestná úzkost lásky hrdlo svírá ti</a:t>
            </a:r>
          </a:p>
          <a:p>
            <a:r>
              <a:rPr lang="cs-CZ" sz="2400" i="1" dirty="0" smtClean="0"/>
              <a:t>Jako bys nikdy už se neměl lásky dočkati</a:t>
            </a:r>
          </a:p>
          <a:p>
            <a:r>
              <a:rPr lang="cs-CZ" sz="2400" i="1" dirty="0" smtClean="0"/>
              <a:t>Kdybys žil v dávné době do kláštera šel bys bez prodlení</a:t>
            </a:r>
          </a:p>
          <a:p>
            <a:r>
              <a:rPr lang="cs-CZ" sz="2400" i="1" dirty="0" smtClean="0"/>
              <a:t>Rdíte se studem když se sami chytnete při modlení</a:t>
            </a:r>
          </a:p>
          <a:p>
            <a:r>
              <a:rPr lang="cs-CZ" sz="2400" i="1" dirty="0" smtClean="0"/>
              <a:t>Sobě se vysmíváš a smích tvůj plá výhní pekelnou</a:t>
            </a:r>
          </a:p>
          <a:p>
            <a:r>
              <a:rPr lang="cs-CZ" sz="2400" i="1" dirty="0" smtClean="0"/>
              <a:t>Jiskřičky jeho zlatí života tvého dno</a:t>
            </a:r>
          </a:p>
          <a:p>
            <a:r>
              <a:rPr lang="cs-CZ" sz="2400" i="1" dirty="0" smtClean="0"/>
              <a:t>Toť obraz visící ve stínu muzea</a:t>
            </a:r>
          </a:p>
          <a:p>
            <a:r>
              <a:rPr lang="cs-CZ" sz="2400" i="1" dirty="0" smtClean="0"/>
              <a:t>A občas přijdu na něj se zblízka podívat.</a:t>
            </a:r>
            <a:endParaRPr lang="cs-CZ" sz="2400" i="1" dirty="0"/>
          </a:p>
        </p:txBody>
      </p:sp>
    </p:spTree>
    <p:extLst>
      <p:ext uri="{BB962C8B-B14F-4D97-AF65-F5344CB8AC3E}">
        <p14:creationId xmlns:p14="http://schemas.microsoft.com/office/powerpoint/2010/main" val="224018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1449</Words>
  <Application>Microsoft Office PowerPoint</Application>
  <PresentationFormat>Předvádění na obrazovce (4:3)</PresentationFormat>
  <Paragraphs>209</Paragraphs>
  <Slides>27</Slides>
  <Notes>13</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Motiv systému Office</vt:lpstr>
      <vt:lpstr>Prezentace aplikace PowerPoint</vt:lpstr>
      <vt:lpstr>Prezentace aplikace PowerPoint</vt:lpstr>
      <vt:lpstr>Literární směry 1. poloviny 20. století</vt:lpstr>
      <vt:lpstr>Úvod </vt:lpstr>
      <vt:lpstr>Literatura </vt:lpstr>
      <vt:lpstr>Prezentace aplikace PowerPoint</vt:lpstr>
      <vt:lpstr>Prezentace aplikace PowerPoint</vt:lpstr>
      <vt:lpstr>Prezentace aplikace PowerPoint</vt:lpstr>
      <vt:lpstr>Prezentace aplikace PowerPoint</vt:lpstr>
      <vt:lpstr>Dadaismus - dada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Hrivnova</dc:creator>
  <cp:lastModifiedBy>Hrivnova</cp:lastModifiedBy>
  <cp:revision>35</cp:revision>
  <dcterms:created xsi:type="dcterms:W3CDTF">2013-12-11T10:29:30Z</dcterms:created>
  <dcterms:modified xsi:type="dcterms:W3CDTF">2014-02-06T13:01:41Z</dcterms:modified>
</cp:coreProperties>
</file>