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  <p:sldMasterId id="2147483924" r:id="rId2"/>
  </p:sldMasterIdLst>
  <p:notesMasterIdLst>
    <p:notesMasterId r:id="rId16"/>
  </p:notesMasterIdLst>
  <p:sldIdLst>
    <p:sldId id="256" r:id="rId3"/>
    <p:sldId id="258" r:id="rId4"/>
    <p:sldId id="262" r:id="rId5"/>
    <p:sldId id="284" r:id="rId6"/>
    <p:sldId id="285" r:id="rId7"/>
    <p:sldId id="286" r:id="rId8"/>
    <p:sldId id="289" r:id="rId9"/>
    <p:sldId id="287" r:id="rId10"/>
    <p:sldId id="288" r:id="rId11"/>
    <p:sldId id="290" r:id="rId12"/>
    <p:sldId id="264" r:id="rId13"/>
    <p:sldId id="269" r:id="rId14"/>
    <p:sldId id="280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850915"/>
    <a:srgbClr val="FF4747"/>
    <a:srgbClr val="C63D3A"/>
    <a:srgbClr val="E6002C"/>
    <a:srgbClr val="FF8F8F"/>
    <a:srgbClr val="D73D5E"/>
    <a:srgbClr val="740000"/>
    <a:srgbClr val="FF9F9F"/>
    <a:srgbClr val="FF696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8D8B7-FD54-4E01-A29C-4CD4AA503784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60C38-1C98-4BF4-A6F8-CDA4DEB408D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56713DA-D010-492A-950D-BE74A0C7E430}" type="datetimeFigureOut">
              <a:rPr lang="cs-CZ" smtClean="0"/>
              <a:pPr/>
              <a:t>30.4.2014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68B6AD12-B379-46DC-84E3-9A1D511EABA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://www.zs-mozartova.cz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commons.wikimedia.org/wiki/File:Husitsk%C3%A1_korouhev.png" TargetMode="External"/><Relationship Id="rId4" Type="http://schemas.openxmlformats.org/officeDocument/2006/relationships/hyperlink" Target="http://www.zs-mozartova.cz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Jan_Vil%C3%ADmek_-_Ji%C5%99%C3%AD_z_Pod%C4%9Bbrad_a_z_Kun%C5%A1t%C3%A1tu.jpg?uselang=cs" TargetMode="External"/><Relationship Id="rId2" Type="http://schemas.openxmlformats.org/officeDocument/2006/relationships/hyperlink" Target="http://commons.wikimedia.org/wiki/File:VLaszlo.gif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cs.wikipedia.org/wiki/Ji%C5%99%C3%AD_z_Pod%C4%9Bbrad" TargetMode="External"/><Relationship Id="rId4" Type="http://schemas.openxmlformats.org/officeDocument/2006/relationships/hyperlink" Target="http://commons.wikimedia.org/wiki/File:Eliska_hlava.jpg?uselang=cs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D%C4%9Bjiny_%C5%BDiliny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undrum@centrum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s-mozartova.cz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gif"/><Relationship Id="rId7" Type="http://schemas.openxmlformats.org/officeDocument/2006/relationships/image" Target="../media/image11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gif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771800" y="620688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2276872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83568" y="4005064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611560" y="692696"/>
            <a:ext cx="5832648" cy="108012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75000"/>
                  <a:shade val="30000"/>
                  <a:satMod val="115000"/>
                </a:schemeClr>
              </a:gs>
              <a:gs pos="50000">
                <a:schemeClr val="accent4">
                  <a:lumMod val="75000"/>
                  <a:shade val="67500"/>
                  <a:satMod val="115000"/>
                </a:schemeClr>
              </a:gs>
              <a:gs pos="100000">
                <a:schemeClr val="accent4">
                  <a:lumMod val="75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solidFill>
              <a:schemeClr val="bg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chemeClr val="bg1"/>
                </a:solidFill>
                <a:latin typeface="Arial Rounded MT Bold" pitchFamily="34" charset="0"/>
              </a:rPr>
              <a:t>MATYÁŠ  KORVÍN</a:t>
            </a:r>
            <a:endParaRPr lang="cs-CZ" sz="36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95536" y="2132856"/>
            <a:ext cx="77768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KRÁL  UHERSKÝ</a:t>
            </a:r>
          </a:p>
          <a:p>
            <a:pPr>
              <a:buBlip>
                <a:blip r:embed="rId2"/>
              </a:buBlip>
            </a:pPr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CHTĚL  SE  STÁT  I  KRÁLEM  ČESKÝM</a:t>
            </a:r>
          </a:p>
          <a:p>
            <a:pPr>
              <a:buBlip>
                <a:blip r:embed="rId2"/>
              </a:buBlip>
            </a:pPr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VYTÁHL  S  VOJSKEM  PROTI  JIŘÍMU  </a:t>
            </a:r>
          </a:p>
          <a:p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   Z PODĚBRAD</a:t>
            </a:r>
          </a:p>
          <a:p>
            <a:pPr>
              <a:buBlip>
                <a:blip r:embed="rId2"/>
              </a:buBlip>
            </a:pPr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ČESKÉ  VOJSKO  HO  ZAJALO</a:t>
            </a:r>
          </a:p>
          <a:p>
            <a:pPr>
              <a:buBlip>
                <a:blip r:embed="rId2"/>
              </a:buBlip>
            </a:pPr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KRÁL  S NÍM UZAVŘEL  MÍR  A  PROPUSTIL  HO</a:t>
            </a:r>
          </a:p>
          <a:p>
            <a:pPr>
              <a:buBlip>
                <a:blip r:embed="rId2"/>
              </a:buBlip>
            </a:pPr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PORUŠIL  DOHODU</a:t>
            </a:r>
          </a:p>
          <a:p>
            <a:pPr>
              <a:buBlip>
                <a:blip r:embed="rId2"/>
              </a:buBlip>
            </a:pPr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SKUPINOU  ZRÁDNÝCH  ČESKÝCH  PÁNŮ  SE   </a:t>
            </a:r>
          </a:p>
          <a:p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   NECHAL  ZVOLIT  ČESKÝM  KRÁLEM</a:t>
            </a:r>
          </a:p>
          <a:p>
            <a:pPr>
              <a:buBlip>
                <a:blip r:embed="rId2"/>
              </a:buBlip>
            </a:pPr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ODRTHL  OD  ČECH  MORAVU  A  SLEZSKO</a:t>
            </a:r>
          </a:p>
          <a:p>
            <a:pPr>
              <a:buBlip>
                <a:blip r:embed="rId2"/>
              </a:buBlip>
            </a:pPr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V  ČECHÁCH  VLÁDL  AŽ  DO  SVÉ  SMRTI</a:t>
            </a:r>
          </a:p>
        </p:txBody>
      </p:sp>
      <p:pic>
        <p:nvPicPr>
          <p:cNvPr id="5" name="Obrázek 4" descr="640px-Matei_Corvin_Johannes_de_Thurocz_f13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620688"/>
            <a:ext cx="1944216" cy="2802007"/>
          </a:xfrm>
          <a:prstGeom prst="rect">
            <a:avLst/>
          </a:prstGeom>
          <a:ln w="38100">
            <a:solidFill>
              <a:schemeClr val="bg1"/>
            </a:solidFill>
          </a:ln>
        </p:spPr>
      </p:pic>
      <p:sp>
        <p:nvSpPr>
          <p:cNvPr id="6" name="TextovéPole 5"/>
          <p:cNvSpPr txBox="1"/>
          <p:nvPr/>
        </p:nvSpPr>
        <p:spPr>
          <a:xfrm>
            <a:off x="7956376" y="350100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5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Nadpis 1"/>
          <p:cNvSpPr txBox="1">
            <a:spLocks/>
          </p:cNvSpPr>
          <p:nvPr/>
        </p:nvSpPr>
        <p:spPr bwMode="auto">
          <a:xfrm>
            <a:off x="2627784" y="548680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2676402"/>
            <a:ext cx="8352928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HARNA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J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Obrazy ze starších českých dějin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: 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Alter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,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2011. ISBN 978-80-7245-228-6. s.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2</a:t>
            </a: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3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Strana 1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/>
            <a:endParaRPr lang="cs-CZ" sz="1600" i="1" dirty="0" smtClean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95536" y="4941168"/>
            <a:ext cx="8423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[OBR.1][cit.2014-02-26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</a:t>
            </a:r>
          </a:p>
          <a:p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WWW: </a:t>
            </a:r>
            <a:r>
              <a:rPr lang="en-US" sz="1600" i="1" u="sng" dirty="0" smtClean="0">
                <a:latin typeface="Courier New" pitchFamily="49" charset="0"/>
                <a:cs typeface="Courier New" pitchFamily="49" charset="0"/>
                <a:hlinkClick r:id="rId5"/>
              </a:rPr>
              <a:t>http://commons.wikimedia.org/wiki/File:Husitsk%C3%A1_korouhev.</a:t>
            </a:r>
          </a:p>
          <a:p>
            <a:r>
              <a:rPr lang="en-US" sz="1600" i="1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Png</a:t>
            </a:r>
            <a:r>
              <a:rPr lang="en-US" sz="1600" i="1" u="sng" dirty="0" smtClean="0">
                <a:latin typeface="Courier New" pitchFamily="49" charset="0"/>
                <a:cs typeface="Courier New" pitchFamily="49" charset="0"/>
              </a:rPr>
              <a:t>&gt;.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95536" y="4609003"/>
            <a:ext cx="835292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cs-CZ" sz="1600" i="1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620688"/>
            <a:ext cx="82089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Strana 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5</a:t>
            </a: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[OBR.2][cit.2014-02-26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</a:t>
            </a:r>
            <a:endParaRPr lang="en-US" sz="1600" i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WWW: 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2"/>
              </a:rPr>
              <a:t>http://commons.wikimedia.org/wiki/File:VLaszlo.gif</a:t>
            </a:r>
            <a:r>
              <a:rPr lang="en-US" sz="1600" i="1" u="sng" dirty="0" smtClean="0">
                <a:latin typeface="Courier New" pitchFamily="49" charset="0"/>
                <a:cs typeface="Courier New" pitchFamily="49" charset="0"/>
              </a:rPr>
              <a:t>&gt;.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95536" y="2060848"/>
            <a:ext cx="82089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Strana 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6</a:t>
            </a:r>
          </a:p>
          <a:p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[OBR.3][cit.2014-02-26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</a:t>
            </a:r>
            <a:endParaRPr lang="en-US" sz="1600" i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WWW: 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3"/>
              </a:rPr>
              <a:t>http://commons.wikimedia.org/wiki/File:Jan_Vil%C3%ADmek_-_Ji%C5%99%C3%AD_z_Pod%C4%9Bbrad_a_z_Kun%C5%A1t%C3%A1tu.jpg?uselang=cs</a:t>
            </a:r>
            <a:r>
              <a:rPr lang="en-US" sz="1600" i="1" u="sng" dirty="0" smtClean="0">
                <a:latin typeface="Courier New" pitchFamily="49" charset="0"/>
                <a:cs typeface="Courier New" pitchFamily="49" charset="0"/>
              </a:rPr>
              <a:t>&gt;.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95536" y="3933056"/>
            <a:ext cx="842493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Strana </a:t>
            </a:r>
            <a:r>
              <a:rPr lang="en-US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[OBR.4][cit.2014-02-26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]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. Dostupný pod licencí </a:t>
            </a: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Creative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 </a:t>
            </a:r>
            <a:r>
              <a:rPr kumimoji="0" lang="cs-CZ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Commons</a:t>
            </a: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  <a:hlinkClick r:id="rId4"/>
              </a:rPr>
              <a:t> na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WWW:</a:t>
            </a:r>
            <a:r>
              <a:rPr kumimoji="0" lang="en-US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5"/>
              </a:rPr>
              <a:t>http://cs.wikipedia.org/wiki/Ji%C5%99%C3%AD_z_Pod%C4%9Bbrad#mediaviewer/Soubor:</a:t>
            </a:r>
            <a:endParaRPr lang="en-US" sz="1600" i="1" u="sng" dirty="0" smtClean="0">
              <a:latin typeface="Courier New" pitchFamily="49" charset="0"/>
              <a:cs typeface="Courier New" pitchFamily="49" charset="0"/>
              <a:hlinkClick r:id="rId5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Georg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5"/>
              </a:rPr>
              <a:t>_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of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5"/>
              </a:rPr>
              <a:t>_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5"/>
              </a:rPr>
              <a:t>Podebrady.jpg</a:t>
            </a:r>
            <a:r>
              <a:rPr lang="en-US" sz="1600" i="1" u="sng" dirty="0" smtClean="0">
                <a:latin typeface="Courier New" pitchFamily="49" charset="0"/>
                <a:cs typeface="Courier New" pitchFamily="49" charset="0"/>
              </a:rPr>
              <a:t>&gt;.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2924944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Nečíslovaný obrazový materiál je použit z kolekce programu Microsoft PowerPoint.</a:t>
            </a: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67544" y="3933056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467544" y="692696"/>
            <a:ext cx="84249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Strana </a:t>
            </a:r>
            <a:r>
              <a:rPr lang="en-US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8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600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[OBR.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5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][cit.2014-02-26</a:t>
            </a: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]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Dostupný pod licencí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Creative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Commons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na</a:t>
            </a:r>
            <a:endParaRPr lang="en-US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 smtClean="0">
                <a:latin typeface="Courier New" pitchFamily="49" charset="0"/>
                <a:cs typeface="Courier New" pitchFamily="49" charset="0"/>
              </a:rPr>
              <a:t>WWW: 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2"/>
              </a:rPr>
              <a:t>http://cs.wikipedia.org/wiki/D%C4%9Bjiny_%C5%BDiliny#mediaviewer/Soubor:Matei</a:t>
            </a:r>
            <a:endParaRPr lang="en-US" sz="1600" i="1" u="sng" dirty="0" smtClean="0">
              <a:latin typeface="Courier New" pitchFamily="49" charset="0"/>
              <a:cs typeface="Courier New" pitchFamily="49" charset="0"/>
              <a:hlinkClick r:id="rId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2"/>
              </a:rPr>
              <a:t>_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2"/>
              </a:rPr>
              <a:t>Corvin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2"/>
              </a:rPr>
              <a:t>_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2"/>
              </a:rPr>
              <a:t>Johannes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2"/>
              </a:rPr>
              <a:t>_de_</a:t>
            </a:r>
            <a:r>
              <a:rPr lang="cs-CZ" sz="1600" i="1" u="sng" dirty="0" err="1" smtClean="0">
                <a:latin typeface="Courier New" pitchFamily="49" charset="0"/>
                <a:cs typeface="Courier New" pitchFamily="49" charset="0"/>
                <a:hlinkClick r:id="rId2"/>
              </a:rPr>
              <a:t>Thurocz</a:t>
            </a:r>
            <a:r>
              <a:rPr lang="cs-CZ" sz="1600" i="1" u="sng" dirty="0" smtClean="0">
                <a:latin typeface="Courier New" pitchFamily="49" charset="0"/>
                <a:cs typeface="Courier New" pitchFamily="49" charset="0"/>
                <a:hlinkClick r:id="rId2"/>
              </a:rPr>
              <a:t>_f137.jpg</a:t>
            </a:r>
            <a:r>
              <a:rPr lang="en-US" sz="1600" i="1" u="sng" dirty="0" smtClean="0">
                <a:latin typeface="Courier New" pitchFamily="49" charset="0"/>
                <a:cs typeface="Courier New" pitchFamily="49" charset="0"/>
              </a:rPr>
              <a:t>&gt;.</a:t>
            </a:r>
            <a:endParaRPr lang="cs-CZ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i="1" dirty="0" smtClean="0"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600" i="1" dirty="0" smtClean="0">
              <a:latin typeface="Courier New" pitchFamily="49" charset="0"/>
              <a:cs typeface="Courier New" pitchFamily="49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cs-CZ" i="1" dirty="0" smtClean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3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Andrea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Justová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České dějiny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Život v českých zemích po husitských válkách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VY_32_INOVACE_35.15.JUS.VL.4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16.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04. 2014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64088" y="458112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1]</a:t>
            </a:r>
          </a:p>
        </p:txBody>
      </p:sp>
      <p:sp>
        <p:nvSpPr>
          <p:cNvPr id="10" name="Vlna 9"/>
          <p:cNvSpPr/>
          <p:nvPr/>
        </p:nvSpPr>
        <p:spPr>
          <a:xfrm>
            <a:off x="1115616" y="260648"/>
            <a:ext cx="6264696" cy="2138536"/>
          </a:xfrm>
          <a:prstGeom prst="wave">
            <a:avLst>
              <a:gd name="adj1" fmla="val 9785"/>
              <a:gd name="adj2" fmla="val 0"/>
            </a:avLst>
          </a:prstGeom>
          <a:solidFill>
            <a:srgbClr val="C63D3A"/>
          </a:solidFill>
          <a:ln>
            <a:solidFill>
              <a:schemeClr val="bg1">
                <a:lumMod val="75000"/>
                <a:lumOff val="2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rgbClr val="000000"/>
                </a:solidFill>
                <a:latin typeface="Bodoni MT Black" pitchFamily="18" charset="0"/>
              </a:rPr>
              <a:t>ŽIVOT V ČESKÝCH ZEMÍCH</a:t>
            </a:r>
            <a:endParaRPr lang="cs-CZ" sz="4000" b="1" dirty="0">
              <a:solidFill>
                <a:srgbClr val="000000"/>
              </a:solidFill>
              <a:latin typeface="Bodoni MT Black" pitchFamily="18" charset="0"/>
            </a:endParaRPr>
          </a:p>
        </p:txBody>
      </p:sp>
      <p:sp>
        <p:nvSpPr>
          <p:cNvPr id="7" name="Vývojový diagram: děrná páska 6"/>
          <p:cNvSpPr/>
          <p:nvPr/>
        </p:nvSpPr>
        <p:spPr>
          <a:xfrm>
            <a:off x="1547664" y="5085184"/>
            <a:ext cx="7272808" cy="1308728"/>
          </a:xfrm>
          <a:prstGeom prst="flowChartPunchedTape">
            <a:avLst/>
          </a:prstGeom>
          <a:gradFill flip="none" rotWithShape="1">
            <a:gsLst>
              <a:gs pos="0">
                <a:srgbClr val="C63D3A">
                  <a:shade val="30000"/>
                  <a:satMod val="115000"/>
                </a:srgbClr>
              </a:gs>
              <a:gs pos="50000">
                <a:srgbClr val="C63D3A">
                  <a:shade val="67500"/>
                  <a:satMod val="115000"/>
                </a:srgbClr>
              </a:gs>
              <a:gs pos="100000">
                <a:srgbClr val="C63D3A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rgbClr val="0000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bliqueBottomLeft"/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rgbClr val="000000"/>
                </a:solidFill>
                <a:latin typeface="Bodoni MT Black" pitchFamily="18" charset="0"/>
              </a:rPr>
              <a:t>PO HUSITSKÝCH  VÁLKÁCH</a:t>
            </a:r>
            <a:endParaRPr lang="cs-CZ" sz="3600" dirty="0"/>
          </a:p>
        </p:txBody>
      </p:sp>
      <p:pic>
        <p:nvPicPr>
          <p:cNvPr id="8" name="Obrázek 7" descr="200px-Hussite_bann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2924944"/>
            <a:ext cx="2371227" cy="1944216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lna 2"/>
          <p:cNvSpPr/>
          <p:nvPr/>
        </p:nvSpPr>
        <p:spPr>
          <a:xfrm>
            <a:off x="1907704" y="548680"/>
            <a:ext cx="5112568" cy="1080120"/>
          </a:xfrm>
          <a:prstGeom prst="wav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chemeClr val="bg1"/>
                </a:solidFill>
                <a:latin typeface="Arial Rounded MT Bold" pitchFamily="34" charset="0"/>
              </a:rPr>
              <a:t>ZEMĚ  BEZ  KRÁLE</a:t>
            </a:r>
            <a:endParaRPr lang="cs-CZ" sz="40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83568" y="4221088"/>
            <a:ext cx="4536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dirty="0" smtClean="0">
                <a:latin typeface="Arial Rounded MT Bold" pitchFamily="34" charset="0"/>
              </a:rPr>
              <a:t>   </a:t>
            </a: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ROZHODOVALO  SE, </a:t>
            </a:r>
          </a:p>
          <a:p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   KDO  BUDE  ČESKÝM </a:t>
            </a:r>
          </a:p>
          <a:p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   KRÁLEM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67544" y="1772816"/>
            <a:ext cx="8064896" cy="206210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ZIKMUND  LUCEMBURSKÝ</a:t>
            </a:r>
          </a:p>
          <a:p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                   </a:t>
            </a:r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- PRÁVOPLATNÝ  ČESKÝ  KRÁL</a:t>
            </a:r>
          </a:p>
          <a:p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                       - BYLO  MU  ZNEMOŽNĚNO  UJMOUT       </a:t>
            </a:r>
          </a:p>
          <a:p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                         SE  TRŮNU</a:t>
            </a:r>
          </a:p>
          <a:p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                        - ODPOR  ČECHŮ  A  HUSITSKÉ  VÁLKY</a:t>
            </a:r>
            <a:endParaRPr lang="cs-CZ" sz="24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pic>
        <p:nvPicPr>
          <p:cNvPr id="1027" name="Picture 3" descr="C:\Users\PC1\AppData\Local\Microsoft\Windows\Temporary Internet Files\Content.IE5\QYO9IJNR\MM900318136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4653136"/>
            <a:ext cx="1656184" cy="1512168"/>
          </a:xfrm>
          <a:prstGeom prst="rect">
            <a:avLst/>
          </a:prstGeom>
          <a:noFill/>
          <a:effectLst>
            <a:softEdge rad="63500"/>
          </a:effectLst>
        </p:spPr>
      </p:pic>
      <p:pic>
        <p:nvPicPr>
          <p:cNvPr id="1028" name="Picture 4" descr="C:\Users\PC1\AppData\Local\Microsoft\Windows\Temporary Internet Files\Content.IE5\3X7Y2AS2\MM900354471[2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908720"/>
            <a:ext cx="1008112" cy="1224136"/>
          </a:xfrm>
          <a:prstGeom prst="rect">
            <a:avLst/>
          </a:prstGeom>
          <a:noFill/>
        </p:spPr>
      </p:pic>
      <p:pic>
        <p:nvPicPr>
          <p:cNvPr id="1032" name="Picture 8" descr="C:\Users\PC1\AppData\Local\Microsoft\Windows\Temporary Internet Files\Content.IE5\3X7Y2AS2\MC900434859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56376" y="4869160"/>
            <a:ext cx="504056" cy="360040"/>
          </a:xfrm>
          <a:prstGeom prst="rect">
            <a:avLst/>
          </a:prstGeom>
          <a:noFill/>
        </p:spPr>
      </p:pic>
      <p:pic>
        <p:nvPicPr>
          <p:cNvPr id="1033" name="Picture 9" descr="C:\Users\PC1\AppData\Local\Microsoft\Windows\Temporary Internet Files\Content.IE5\3X7Y2AS2\MC900434859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2320" y="4293096"/>
            <a:ext cx="432048" cy="360040"/>
          </a:xfrm>
          <a:prstGeom prst="rect">
            <a:avLst/>
          </a:prstGeom>
          <a:noFill/>
        </p:spPr>
      </p:pic>
      <p:pic>
        <p:nvPicPr>
          <p:cNvPr id="1034" name="Picture 10" descr="C:\Users\PC1\AppData\Local\Microsoft\Windows\Temporary Internet Files\Content.IE5\3X7Y2AS2\MC900434859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84368" y="6093296"/>
            <a:ext cx="432048" cy="418356"/>
          </a:xfrm>
          <a:prstGeom prst="rect">
            <a:avLst/>
          </a:prstGeom>
          <a:noFill/>
        </p:spPr>
      </p:pic>
      <p:pic>
        <p:nvPicPr>
          <p:cNvPr id="1035" name="Picture 11" descr="C:\Users\PC1\AppData\Local\Microsoft\Windows\Temporary Internet Files\Content.IE5\3X7Y2AS2\MC900434859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372200" y="6093296"/>
            <a:ext cx="432048" cy="432048"/>
          </a:xfrm>
          <a:prstGeom prst="rect">
            <a:avLst/>
          </a:prstGeom>
          <a:noFill/>
        </p:spPr>
      </p:pic>
      <p:pic>
        <p:nvPicPr>
          <p:cNvPr id="1036" name="Picture 12" descr="C:\Users\PC1\AppData\Local\Microsoft\Windows\Temporary Internet Files\Content.IE5\3X7Y2AS2\MC900434859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084168" y="4869160"/>
            <a:ext cx="432048" cy="346348"/>
          </a:xfrm>
          <a:prstGeom prst="rect">
            <a:avLst/>
          </a:prstGeom>
          <a:noFill/>
        </p:spPr>
      </p:pic>
      <p:pic>
        <p:nvPicPr>
          <p:cNvPr id="1037" name="Picture 13" descr="C:\Users\PC1\AppData\Local\Microsoft\Windows\Temporary Internet Files\Content.IE5\3X7Y2AS2\MC900434859[1]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04248" y="4293096"/>
            <a:ext cx="360040" cy="432048"/>
          </a:xfrm>
          <a:prstGeom prst="rect">
            <a:avLst/>
          </a:prstGeom>
          <a:noFill/>
        </p:spPr>
      </p:pic>
      <p:pic>
        <p:nvPicPr>
          <p:cNvPr id="1038" name="Picture 14" descr="C:\Users\PC1\AppData\Local\Microsoft\Windows\Temporary Internet Files\Content.IE5\3X7Y2AS2\MC900434859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00392" y="5517232"/>
            <a:ext cx="432048" cy="346348"/>
          </a:xfrm>
          <a:prstGeom prst="rect">
            <a:avLst/>
          </a:prstGeom>
          <a:noFill/>
        </p:spPr>
      </p:pic>
      <p:pic>
        <p:nvPicPr>
          <p:cNvPr id="1039" name="Picture 15" descr="C:\Users\PC1\AppData\Local\Microsoft\Windows\Temporary Internet Files\Content.IE5\3X7Y2AS2\MC900434859[1]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084168" y="5517232"/>
            <a:ext cx="360040" cy="360040"/>
          </a:xfrm>
          <a:prstGeom prst="rect">
            <a:avLst/>
          </a:prstGeom>
          <a:noFill/>
        </p:spPr>
      </p:pic>
      <p:pic>
        <p:nvPicPr>
          <p:cNvPr id="1040" name="Picture 16" descr="C:\Users\PC1\AppData\Local\Microsoft\Windows\Temporary Internet Files\Content.IE5\3X7Y2AS2\MC900434859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64288" y="6237312"/>
            <a:ext cx="432048" cy="346348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odorovný svitek 2"/>
          <p:cNvSpPr/>
          <p:nvPr/>
        </p:nvSpPr>
        <p:spPr>
          <a:xfrm>
            <a:off x="2195736" y="980728"/>
            <a:ext cx="5184576" cy="1152128"/>
          </a:xfrm>
          <a:prstGeom prst="horizontalScroll">
            <a:avLst/>
          </a:prstGeom>
          <a:gradFill flip="none" rotWithShape="1">
            <a:gsLst>
              <a:gs pos="0">
                <a:srgbClr val="E6002C">
                  <a:shade val="30000"/>
                  <a:satMod val="115000"/>
                </a:srgbClr>
              </a:gs>
              <a:gs pos="50000">
                <a:srgbClr val="E6002C">
                  <a:shade val="67500"/>
                  <a:satMod val="115000"/>
                </a:srgbClr>
              </a:gs>
              <a:gs pos="100000">
                <a:srgbClr val="E6002C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solidFill>
              <a:schemeClr val="bg1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chemeClr val="bg1"/>
                </a:solidFill>
                <a:latin typeface="Arial Rounded MT Bold" pitchFamily="34" charset="0"/>
              </a:rPr>
              <a:t>BOHATÍ  ŠLECHTICI</a:t>
            </a:r>
            <a:endParaRPr lang="cs-CZ" sz="36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043608" y="2708920"/>
            <a:ext cx="734481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dirty="0" smtClean="0">
                <a:latin typeface="Arial Rounded MT Bold" pitchFamily="34" charset="0"/>
              </a:rPr>
              <a:t>   </a:t>
            </a: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MĚLI  ROZHODUJÍCÍ  SÍLU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SDRUŽOVALI  SE  DO  SPOLKŮ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NEUSTÁLE  VEDLI  MEZI  SEBOU   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DROBNÉ  VÁLKY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                                -  O  MAJETEK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                                -  O  ROZHODUJÍCÍ  </a:t>
            </a:r>
          </a:p>
          <a:p>
            <a:r>
              <a:rPr lang="cs-CZ" sz="2800" b="1" dirty="0" smtClean="0">
                <a:solidFill>
                  <a:srgbClr val="000000"/>
                </a:solidFill>
                <a:latin typeface="Arial Rounded MT Bold" pitchFamily="34" charset="0"/>
              </a:rPr>
              <a:t>                                          VLÁDU  VE  STÁTĚ  </a:t>
            </a:r>
            <a:endParaRPr lang="cs-CZ" sz="2800" dirty="0">
              <a:latin typeface="Arial Rounded MT Bold" pitchFamily="34" charset="0"/>
            </a:endParaRPr>
          </a:p>
        </p:txBody>
      </p:sp>
      <p:pic>
        <p:nvPicPr>
          <p:cNvPr id="2050" name="Picture 2" descr="C:\Users\PC1\AppData\Local\Microsoft\Windows\Temporary Internet Files\Content.IE5\3X7Y2AS2\MC90039068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581128"/>
            <a:ext cx="1852574" cy="1560881"/>
          </a:xfrm>
          <a:prstGeom prst="rect">
            <a:avLst/>
          </a:prstGeom>
          <a:noFill/>
        </p:spPr>
      </p:pic>
      <p:pic>
        <p:nvPicPr>
          <p:cNvPr id="2051" name="Picture 3" descr="C:\Users\PC1\AppData\Local\Microsoft\Windows\Temporary Internet Files\Content.IE5\QYO9IJNR\MC90038963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404664"/>
            <a:ext cx="1008112" cy="1152128"/>
          </a:xfrm>
          <a:prstGeom prst="rect">
            <a:avLst/>
          </a:prstGeom>
          <a:noFill/>
        </p:spPr>
      </p:pic>
      <p:pic>
        <p:nvPicPr>
          <p:cNvPr id="2052" name="Picture 4" descr="C:\Users\PC1\AppData\Local\Microsoft\Windows\Temporary Internet Files\Content.IE5\3X7Y2AS2\MC900156549[2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3356992"/>
            <a:ext cx="1028482" cy="822054"/>
          </a:xfrm>
          <a:prstGeom prst="rect">
            <a:avLst/>
          </a:prstGeom>
          <a:noFill/>
        </p:spPr>
      </p:pic>
      <p:pic>
        <p:nvPicPr>
          <p:cNvPr id="2057" name="Picture 9" descr="C:\Users\PC1\AppData\Local\Microsoft\Windows\Temporary Internet Files\Content.IE5\U8YVGGYX\MC900378761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31840" y="5373216"/>
            <a:ext cx="912571" cy="873034"/>
          </a:xfrm>
          <a:prstGeom prst="rect">
            <a:avLst/>
          </a:prstGeom>
          <a:noFill/>
        </p:spPr>
      </p:pic>
      <p:pic>
        <p:nvPicPr>
          <p:cNvPr id="2060" name="Picture 12" descr="C:\Users\PC1\AppData\Local\Microsoft\Windows\Temporary Internet Files\Content.IE5\3X7Y2AS2\MC900430378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3568" y="1196752"/>
            <a:ext cx="1008112" cy="1399927"/>
          </a:xfrm>
          <a:prstGeom prst="rect">
            <a:avLst/>
          </a:prstGeom>
          <a:noFill/>
          <a:ln w="38100">
            <a:solidFill>
              <a:srgbClr val="000000"/>
            </a:solidFill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ývojový diagram: postup 1"/>
          <p:cNvSpPr/>
          <p:nvPr/>
        </p:nvSpPr>
        <p:spPr>
          <a:xfrm>
            <a:off x="2195736" y="548680"/>
            <a:ext cx="4392488" cy="864096"/>
          </a:xfrm>
          <a:prstGeom prst="flowChartProcess">
            <a:avLst/>
          </a:prstGeom>
          <a:solidFill>
            <a:srgbClr val="C63D3A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chemeClr val="bg1"/>
                </a:solidFill>
                <a:latin typeface="Arial Rounded MT Bold" pitchFamily="34" charset="0"/>
              </a:rPr>
              <a:t>ČESKÉ  ZEMĚ</a:t>
            </a:r>
            <a:endParaRPr lang="cs-CZ" sz="36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27584" y="1916832"/>
            <a:ext cx="7560840" cy="83099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POSTUPNÉ  VZPAMATOVÁNÍ  SE  Z  VÁLEČNÉHO VYČERPÁNÍ                                                                               </a:t>
            </a:r>
            <a:endParaRPr lang="cs-CZ" sz="24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907704" y="3068960"/>
            <a:ext cx="4968552" cy="46166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RABOVÁNÍ  LUPIČSKÝCH  TLUP</a:t>
            </a:r>
            <a:endParaRPr lang="cs-CZ" sz="24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059832" y="4149080"/>
            <a:ext cx="2952328" cy="646331"/>
          </a:xfrm>
          <a:prstGeom prst="rect">
            <a:avLst/>
          </a:prstGeom>
          <a:solidFill>
            <a:srgbClr val="FF4747"/>
          </a:solidFill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solidFill>
                  <a:schemeClr val="bg1"/>
                </a:solidFill>
                <a:latin typeface="Arial Rounded MT Bold" pitchFamily="34" charset="0"/>
              </a:rPr>
              <a:t>OBYVATELÉ</a:t>
            </a:r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 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971600" y="5085184"/>
            <a:ext cx="1656184" cy="461665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KATOLÍCI</a:t>
            </a:r>
            <a:endParaRPr lang="cs-CZ" sz="24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203848" y="5517232"/>
            <a:ext cx="2664296" cy="830997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PŘÍVRŽENCI  </a:t>
            </a:r>
          </a:p>
          <a:p>
            <a:pPr algn="ctr"/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HUSOVA  UČENÍ</a:t>
            </a:r>
            <a:endParaRPr lang="cs-CZ" sz="24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6444208" y="5085184"/>
            <a:ext cx="1368152" cy="461665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BRATŘI</a:t>
            </a:r>
            <a:endParaRPr lang="cs-CZ" sz="24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cxnSp>
        <p:nvCxnSpPr>
          <p:cNvPr id="14" name="Přímá spojovací čára 13"/>
          <p:cNvCxnSpPr/>
          <p:nvPr/>
        </p:nvCxnSpPr>
        <p:spPr>
          <a:xfrm>
            <a:off x="6012160" y="4725144"/>
            <a:ext cx="504056" cy="36004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ovací čára 17"/>
          <p:cNvCxnSpPr/>
          <p:nvPr/>
        </p:nvCxnSpPr>
        <p:spPr>
          <a:xfrm flipH="1">
            <a:off x="2627784" y="4725144"/>
            <a:ext cx="504056" cy="36004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ovací čára 21"/>
          <p:cNvCxnSpPr>
            <a:stCxn id="5" idx="2"/>
            <a:endCxn id="7" idx="0"/>
          </p:cNvCxnSpPr>
          <p:nvPr/>
        </p:nvCxnSpPr>
        <p:spPr>
          <a:xfrm>
            <a:off x="4535996" y="4795411"/>
            <a:ext cx="0" cy="72182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755576" y="764704"/>
            <a:ext cx="7704856" cy="1224136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75000"/>
                  <a:shade val="30000"/>
                  <a:satMod val="115000"/>
                </a:schemeClr>
              </a:gs>
              <a:gs pos="50000">
                <a:schemeClr val="accent6">
                  <a:lumMod val="75000"/>
                  <a:shade val="67500"/>
                  <a:satMod val="115000"/>
                </a:schemeClr>
              </a:gs>
              <a:gs pos="100000">
                <a:schemeClr val="accent6">
                  <a:lumMod val="7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chemeClr val="bg1"/>
                </a:solidFill>
                <a:latin typeface="Arial Rounded MT Bold" pitchFamily="34" charset="0"/>
              </a:rPr>
              <a:t>LADISLAV  POHROBEK</a:t>
            </a:r>
            <a:endParaRPr lang="cs-CZ" sz="36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11560" y="2420888"/>
            <a:ext cx="62646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PRÁVOPLATNÝ  DĚDIC  TRŮNU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BYL  JEŠTĚ  DÍTĚ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NEMOHL  VLÁDNOUT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PO  NÁHLÉ  NEMOCI  </a:t>
            </a:r>
          </a:p>
          <a:p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   ZEMŘEL</a:t>
            </a:r>
            <a:endParaRPr lang="cs-CZ" sz="28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pic>
        <p:nvPicPr>
          <p:cNvPr id="5" name="Obrázek 4" descr="VLaszl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2996952"/>
            <a:ext cx="2196752" cy="3203451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7884368" y="609329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a 2"/>
          <p:cNvSpPr/>
          <p:nvPr/>
        </p:nvSpPr>
        <p:spPr>
          <a:xfrm>
            <a:off x="1187624" y="908720"/>
            <a:ext cx="6984776" cy="1224136"/>
          </a:xfrm>
          <a:prstGeom prst="ellipse">
            <a:avLst/>
          </a:prstGeom>
          <a:gradFill flip="none" rotWithShape="1">
            <a:gsLst>
              <a:gs pos="0">
                <a:srgbClr val="850915">
                  <a:shade val="30000"/>
                  <a:satMod val="115000"/>
                </a:srgbClr>
              </a:gs>
              <a:gs pos="50000">
                <a:srgbClr val="850915">
                  <a:shade val="67500"/>
                  <a:satMod val="115000"/>
                </a:srgbClr>
              </a:gs>
              <a:gs pos="100000">
                <a:srgbClr val="850915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dirty="0" smtClean="0">
                <a:solidFill>
                  <a:schemeClr val="bg1"/>
                </a:solidFill>
                <a:latin typeface="Arial Rounded MT Bold" pitchFamily="34" charset="0"/>
              </a:rPr>
              <a:t>JIŘÍ  Z  PODĚBRAD</a:t>
            </a:r>
            <a:endParaRPr lang="cs-CZ" sz="40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771800" y="3284984"/>
            <a:ext cx="61206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STOUPENEC  HUSITSTVÍ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ZVOLEN  SPRÁVCEM  </a:t>
            </a:r>
          </a:p>
          <a:p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   CELÉHO  KRÁLOVSTVÍ  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DAŘILO  SE  MU  SPRAVOVAT</a:t>
            </a:r>
          </a:p>
          <a:p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   VÁLKAMI  ZNIČENOU  ZEMI </a:t>
            </a:r>
          </a:p>
        </p:txBody>
      </p:sp>
      <p:sp>
        <p:nvSpPr>
          <p:cNvPr id="5" name="Elipsa 4"/>
          <p:cNvSpPr/>
          <p:nvPr/>
        </p:nvSpPr>
        <p:spPr>
          <a:xfrm>
            <a:off x="6012160" y="1844824"/>
            <a:ext cx="2808312" cy="720080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ŠLECHTIC</a:t>
            </a:r>
            <a:endParaRPr lang="cs-CZ" sz="24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pic>
        <p:nvPicPr>
          <p:cNvPr id="6" name="Obrázek 5" descr="Jan_Vilímek_-_Jiří_z_Poděbrad_a_z_Kunštát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2204864"/>
            <a:ext cx="2088232" cy="3528392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1763688" y="566124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3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a 1"/>
          <p:cNvSpPr/>
          <p:nvPr/>
        </p:nvSpPr>
        <p:spPr>
          <a:xfrm>
            <a:off x="2267744" y="476672"/>
            <a:ext cx="6336704" cy="1224136"/>
          </a:xfrm>
          <a:prstGeom prst="ellipse">
            <a:avLst/>
          </a:prstGeom>
          <a:gradFill flip="none" rotWithShape="1">
            <a:gsLst>
              <a:gs pos="0">
                <a:srgbClr val="850915">
                  <a:shade val="30000"/>
                  <a:satMod val="115000"/>
                </a:srgbClr>
              </a:gs>
              <a:gs pos="50000">
                <a:srgbClr val="850915">
                  <a:shade val="67500"/>
                  <a:satMod val="115000"/>
                </a:srgbClr>
              </a:gs>
              <a:gs pos="100000">
                <a:srgbClr val="850915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b="1" dirty="0" smtClean="0">
                <a:solidFill>
                  <a:schemeClr val="bg1"/>
                </a:solidFill>
                <a:latin typeface="Arial Rounded MT Bold" pitchFamily="34" charset="0"/>
              </a:rPr>
              <a:t>JIŘÍ  Z  PODĚBRAD</a:t>
            </a:r>
            <a:endParaRPr lang="cs-CZ" sz="36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7020272" y="1412776"/>
            <a:ext cx="1800200" cy="57606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bg1"/>
                </a:solidFill>
                <a:latin typeface="Arial Rounded MT Bold" pitchFamily="34" charset="0"/>
              </a:rPr>
              <a:t>KRÁL</a:t>
            </a:r>
            <a:endParaRPr lang="cs-CZ" sz="24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339752" y="2204864"/>
            <a:ext cx="65527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ČESKÝ  KRÁL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JEDINÝ  ČESKÝ  ŠLECHTIC,  </a:t>
            </a:r>
          </a:p>
          <a:p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   KTERÝ  SE  STAL  KRÁLEM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ZVOLILI  HO  STOUPENCI  </a:t>
            </a:r>
          </a:p>
          <a:p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  HUSITSTVÍ  I  KATOLÍCI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VLÁDL  PŘÍSNĚ  A  MOUDŘE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UDRŽEL  V  ZEMI  MÍR</a:t>
            </a:r>
          </a:p>
          <a:p>
            <a:pPr>
              <a:buBlip>
                <a:blip r:embed="rId2"/>
              </a:buBlip>
            </a:pPr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ŽÁDAL  I  OSTATNÍ  EVROPSKÉ </a:t>
            </a:r>
          </a:p>
          <a:p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  PANOVNÍKY,  ABY  ŘEŠILI  SPORY  </a:t>
            </a:r>
          </a:p>
          <a:p>
            <a:r>
              <a:rPr lang="cs-CZ" sz="2800" b="1" dirty="0" smtClean="0">
                <a:solidFill>
                  <a:schemeClr val="bg1"/>
                </a:solidFill>
                <a:latin typeface="Arial Rounded MT Bold" pitchFamily="34" charset="0"/>
              </a:rPr>
              <a:t>     DOHODOU,  NE  VÁLKAMI</a:t>
            </a:r>
            <a:endParaRPr lang="cs-CZ" sz="2800" b="1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pic>
        <p:nvPicPr>
          <p:cNvPr id="6" name="Obrázek 5" descr="Georg_of_Podebrad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700808"/>
            <a:ext cx="1944216" cy="3600400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827584" y="530120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Obr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cs-CZ" dirty="0" smtClean="0">
                <a:solidFill>
                  <a:srgbClr val="000000"/>
                </a:solidFill>
              </a:rPr>
              <a:t>4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3334</TotalTime>
  <Words>520</Words>
  <Application>Microsoft Office PowerPoint</Application>
  <PresentationFormat>Předvádění na obrazovce (4:3)</PresentationFormat>
  <Paragraphs>134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Motiv sady Office</vt:lpstr>
      <vt:lpstr>Papír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Andrea Justová</dc:creator>
  <cp:lastModifiedBy>Andrea Justová</cp:lastModifiedBy>
  <cp:revision>341</cp:revision>
  <dcterms:created xsi:type="dcterms:W3CDTF">2014-01-19T19:47:44Z</dcterms:created>
  <dcterms:modified xsi:type="dcterms:W3CDTF">2014-04-30T09:18:17Z</dcterms:modified>
</cp:coreProperties>
</file>