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  <p:sldMasterId id="2147483912" r:id="rId2"/>
  </p:sldMasterIdLst>
  <p:notesMasterIdLst>
    <p:notesMasterId r:id="rId15"/>
  </p:notesMasterIdLst>
  <p:sldIdLst>
    <p:sldId id="256" r:id="rId3"/>
    <p:sldId id="258" r:id="rId4"/>
    <p:sldId id="262" r:id="rId5"/>
    <p:sldId id="284" r:id="rId6"/>
    <p:sldId id="285" r:id="rId7"/>
    <p:sldId id="286" r:id="rId8"/>
    <p:sldId id="287" r:id="rId9"/>
    <p:sldId id="288" r:id="rId10"/>
    <p:sldId id="289" r:id="rId11"/>
    <p:sldId id="264" r:id="rId12"/>
    <p:sldId id="269" r:id="rId13"/>
    <p:sldId id="280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850915"/>
    <a:srgbClr val="3963A1"/>
    <a:srgbClr val="FF4747"/>
    <a:srgbClr val="740000"/>
    <a:srgbClr val="E6002C"/>
    <a:srgbClr val="FF9F9F"/>
    <a:srgbClr val="FF6969"/>
    <a:srgbClr val="FF8F8F"/>
    <a:srgbClr val="A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5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68D8B7-FD54-4E01-A29C-4CD4AA503784}" type="datetimeFigureOut">
              <a:rPr lang="cs-CZ" smtClean="0"/>
              <a:pPr/>
              <a:t>29.4.2014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860C38-1C98-4BF4-A6F8-CDA4DEB408D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860C38-1C98-4BF4-A6F8-CDA4DEB408D4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29.4.2014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29.4.2014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29.4.2014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newsflash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Nadpis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cxnSp>
        <p:nvCxnSpPr>
          <p:cNvPr id="8" name="Přímá spojovací čára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čára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a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Zástupný symbol pro datum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29.4.2014</a:t>
            </a:fld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obsah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29.4.2014</a:t>
            </a:fld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6" name="Zástupný symbol pro zápatí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29.4.2014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cxnSp>
        <p:nvCxnSpPr>
          <p:cNvPr id="7" name="Přímá spojovací čára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29.4.2014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29.4.2014</a:t>
            </a:fld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2" name="Zástupný symbol pro obsah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34" name="Zástupný symbol pro obsah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cxnSp>
        <p:nvCxnSpPr>
          <p:cNvPr id="10" name="Přímá spojovací čára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ovací čára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29.4.2014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29.4.2014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Zástupný symbol pro obsah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1" name="Nadpis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29.4.2014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29.4.2014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newsflash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29.4.2014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29.4.2014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29.4.2014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29.4.2014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29.4.2014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29.4.2014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29.4.2014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29.4.2014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29.4.2014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29.4.2014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713DA-D010-492A-950D-BE74A0C7E430}" type="datetimeFigureOut">
              <a:rPr lang="cs-CZ" smtClean="0"/>
              <a:pPr/>
              <a:t>29.4.2014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ransition>
    <p:newsflash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56713DA-D010-492A-950D-BE74A0C7E430}" type="datetimeFigureOut">
              <a:rPr lang="cs-CZ" smtClean="0"/>
              <a:pPr/>
              <a:t>29.4.2014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ransition>
    <p:newsflash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undrum@centrum.cz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hyperlink" Target="http://www.zs-mozartova.cz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kundrum@centrum.cz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upload.wikimedia.org/wikipedia/commons/2/23/Kalich.jpg?uselang=cs" TargetMode="External"/><Relationship Id="rId4" Type="http://schemas.openxmlformats.org/officeDocument/2006/relationships/hyperlink" Target="http://www.zs-mozartova.cz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Jan_hus_1.jpg?uselang=cs" TargetMode="External"/><Relationship Id="rId2" Type="http://schemas.openxmlformats.org/officeDocument/2006/relationships/hyperlink" Target="http://cs.wikipedia.org/wiki/V%C3%A1clav_IV.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cs.wikipedia.org/wiki/Jan_%C5%BDi%C5%BEka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kundrum@centrum.cz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zs-mozartova.cz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image" Target="../media/image9.gif"/><Relationship Id="rId7" Type="http://schemas.openxmlformats.org/officeDocument/2006/relationships/image" Target="../media/image1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2.wmf"/><Relationship Id="rId5" Type="http://schemas.openxmlformats.org/officeDocument/2006/relationships/image" Target="../media/image11.gif"/><Relationship Id="rId4" Type="http://schemas.openxmlformats.org/officeDocument/2006/relationships/image" Target="../media/image10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Nadpis 1"/>
          <p:cNvSpPr txBox="1">
            <a:spLocks/>
          </p:cNvSpPr>
          <p:nvPr/>
        </p:nvSpPr>
        <p:spPr bwMode="auto">
          <a:xfrm>
            <a:off x="2771800" y="620688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3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03648" y="2276872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683568" y="4005064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476672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Nadpis 1"/>
          <p:cNvSpPr txBox="1">
            <a:spLocks/>
          </p:cNvSpPr>
          <p:nvPr/>
        </p:nvSpPr>
        <p:spPr bwMode="auto">
          <a:xfrm>
            <a:off x="2627784" y="548680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3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95536" y="2676402"/>
            <a:ext cx="8352928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Seznam použité literatury a pramenů: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HARNA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, </a:t>
            </a:r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J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 </a:t>
            </a:r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Obrazy ze starších českých dějin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: </a:t>
            </a:r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Alter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,</a:t>
            </a:r>
            <a:r>
              <a:rPr kumimoji="0" lang="cs-CZ" sz="16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2011. ISBN 978-80-7245-228-6. s. </a:t>
            </a:r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32-33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</a:t>
            </a: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Strana 1</a:t>
            </a:r>
          </a:p>
          <a:p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endParaRPr lang="cs-CZ" sz="1600" dirty="0" smtClean="0">
              <a:latin typeface="Courier New" pitchFamily="49" charset="0"/>
              <a:cs typeface="Courier New" pitchFamily="49" charset="0"/>
            </a:endParaRPr>
          </a:p>
          <a:p>
            <a:pPr lvl="0"/>
            <a:endParaRPr lang="cs-CZ" sz="1600" i="1" dirty="0" smtClean="0">
              <a:latin typeface="Courier New" pitchFamily="49" charset="0"/>
              <a:ea typeface="Calibri" pitchFamily="34" charset="0"/>
              <a:cs typeface="Courier New" pitchFamily="49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395536" y="4797152"/>
            <a:ext cx="84239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[OBR.1][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cit.2014-03-22</a:t>
            </a:r>
            <a:r>
              <a:rPr lang="en-US" sz="1600" i="1" dirty="0" smtClean="0">
                <a:latin typeface="Courier New" pitchFamily="49" charset="0"/>
                <a:cs typeface="Courier New" pitchFamily="49" charset="0"/>
              </a:rPr>
              <a:t>]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. Dostupný pod licencí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Creative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Commons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na</a:t>
            </a:r>
          </a:p>
          <a:p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WWW:</a:t>
            </a:r>
            <a:r>
              <a:rPr lang="en-US" sz="1600" i="1" dirty="0" smtClean="0">
                <a:latin typeface="Courier New" pitchFamily="49" charset="0"/>
                <a:cs typeface="Courier New" pitchFamily="49" charset="0"/>
                <a:hlinkClick r:id="rId5"/>
              </a:rPr>
              <a:t>http://upload.wikimedia.org/wikipedia/commons/2/23/Kalich.jpg?uselang=cs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&gt;.</a:t>
            </a:r>
            <a:endParaRPr lang="cs-CZ" sz="1600" i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95536" y="4609003"/>
            <a:ext cx="83529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    </a:t>
            </a:r>
            <a:endParaRPr kumimoji="0" lang="cs-CZ" sz="1600" i="1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Arial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395536" y="764704"/>
            <a:ext cx="84969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Strana 2</a:t>
            </a:r>
            <a:endParaRPr lang="en-US" sz="1600" i="1" dirty="0" smtClean="0">
              <a:latin typeface="Courier New" pitchFamily="49" charset="0"/>
              <a:cs typeface="Courier New" pitchFamily="49" charset="0"/>
            </a:endParaRPr>
          </a:p>
          <a:p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[OBR.</a:t>
            </a:r>
            <a:r>
              <a:rPr lang="en-US" sz="1600" i="1" dirty="0" smtClean="0">
                <a:latin typeface="Courier New" pitchFamily="49" charset="0"/>
                <a:cs typeface="Courier New" pitchFamily="49" charset="0"/>
              </a:rPr>
              <a:t>2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][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cit.2014-03-20</a:t>
            </a:r>
            <a:r>
              <a:rPr lang="en-US" sz="1600" i="1" dirty="0" smtClean="0">
                <a:latin typeface="Courier New" pitchFamily="49" charset="0"/>
                <a:cs typeface="Courier New" pitchFamily="49" charset="0"/>
              </a:rPr>
              <a:t>]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. Dostupný pod licencí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Creative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Commons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na</a:t>
            </a:r>
          </a:p>
          <a:p>
            <a:r>
              <a:rPr lang="en-US" sz="1600" i="1" u="sng" dirty="0" smtClean="0">
                <a:latin typeface="Courier New" pitchFamily="49" charset="0"/>
                <a:cs typeface="Courier New" pitchFamily="49" charset="0"/>
                <a:hlinkClick r:id="rId2"/>
              </a:rPr>
              <a:t>WWW: </a:t>
            </a:r>
            <a:r>
              <a:rPr lang="cs-CZ" sz="1600" i="1" u="sng" dirty="0" smtClean="0">
                <a:latin typeface="Courier New" pitchFamily="49" charset="0"/>
                <a:cs typeface="Courier New" pitchFamily="49" charset="0"/>
                <a:hlinkClick r:id="rId2"/>
              </a:rPr>
              <a:t>http://cs.wikipedia.org/wiki/V%C3%A1clav_IV.#mediaviewer/</a:t>
            </a:r>
          </a:p>
          <a:p>
            <a:r>
              <a:rPr lang="cs-CZ" sz="1600" i="1" u="sng" dirty="0" smtClean="0">
                <a:latin typeface="Courier New" pitchFamily="49" charset="0"/>
                <a:cs typeface="Courier New" pitchFamily="49" charset="0"/>
                <a:hlinkClick r:id="rId2"/>
              </a:rPr>
              <a:t>Soubor:</a:t>
            </a:r>
            <a:r>
              <a:rPr lang="cs-CZ" sz="1600" i="1" u="sng" dirty="0" err="1" smtClean="0">
                <a:latin typeface="Courier New" pitchFamily="49" charset="0"/>
                <a:cs typeface="Courier New" pitchFamily="49" charset="0"/>
                <a:hlinkClick r:id="rId2"/>
              </a:rPr>
              <a:t>VaclavIV.Jpg</a:t>
            </a:r>
            <a:r>
              <a:rPr lang="en-US" sz="1600" i="1" u="sng" dirty="0" smtClean="0">
                <a:latin typeface="Courier New" pitchFamily="49" charset="0"/>
                <a:cs typeface="Courier New" pitchFamily="49" charset="0"/>
              </a:rPr>
              <a:t>&gt;.</a:t>
            </a:r>
          </a:p>
          <a:p>
            <a:endParaRPr lang="en-US" sz="1600" i="1" u="sng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[OBR.</a:t>
            </a:r>
            <a:r>
              <a:rPr lang="en-US" sz="1600" i="1" dirty="0" smtClean="0">
                <a:latin typeface="Courier New" pitchFamily="49" charset="0"/>
                <a:cs typeface="Courier New" pitchFamily="49" charset="0"/>
              </a:rPr>
              <a:t>3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][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cit.2014-03-20</a:t>
            </a:r>
            <a:r>
              <a:rPr lang="en-US" sz="1600" i="1" dirty="0" smtClean="0">
                <a:latin typeface="Courier New" pitchFamily="49" charset="0"/>
                <a:cs typeface="Courier New" pitchFamily="49" charset="0"/>
              </a:rPr>
              <a:t>]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. Dostupný pod licencí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Creative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Commons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na</a:t>
            </a:r>
            <a:endParaRPr lang="en-US" sz="1600" i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i="1" dirty="0" smtClean="0">
                <a:latin typeface="Courier New" pitchFamily="49" charset="0"/>
                <a:cs typeface="Courier New" pitchFamily="49" charset="0"/>
              </a:rPr>
              <a:t>WWW: </a:t>
            </a:r>
            <a:r>
              <a:rPr lang="cs-CZ" sz="1600" i="1" u="sng" dirty="0" smtClean="0">
                <a:latin typeface="Courier New" pitchFamily="49" charset="0"/>
                <a:cs typeface="Courier New" pitchFamily="49" charset="0"/>
                <a:hlinkClick r:id="rId2"/>
              </a:rPr>
              <a:t>http://cs.wikipedia.org/wiki/V%C3%A1clav_IV.#mediaviewer/</a:t>
            </a:r>
          </a:p>
          <a:p>
            <a:r>
              <a:rPr lang="cs-CZ" sz="1600" i="1" u="sng" dirty="0" smtClean="0">
                <a:latin typeface="Courier New" pitchFamily="49" charset="0"/>
                <a:cs typeface="Courier New" pitchFamily="49" charset="0"/>
                <a:hlinkClick r:id="rId2"/>
              </a:rPr>
              <a:t>Soubor:Vaclav4_</a:t>
            </a:r>
            <a:r>
              <a:rPr lang="cs-CZ" sz="1600" i="1" u="sng" dirty="0" err="1" smtClean="0">
                <a:latin typeface="Courier New" pitchFamily="49" charset="0"/>
                <a:cs typeface="Courier New" pitchFamily="49" charset="0"/>
                <a:hlinkClick r:id="rId2"/>
              </a:rPr>
              <a:t>pecetPol.Jpg</a:t>
            </a:r>
            <a:r>
              <a:rPr lang="en-US" sz="1600" i="1" u="sng" dirty="0" smtClean="0">
                <a:latin typeface="Courier New" pitchFamily="49" charset="0"/>
                <a:cs typeface="Courier New" pitchFamily="49" charset="0"/>
              </a:rPr>
              <a:t>&gt;.</a:t>
            </a:r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395536" y="3356992"/>
            <a:ext cx="828092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Strana </a:t>
            </a:r>
            <a:r>
              <a:rPr lang="en-US" sz="1600" i="1" dirty="0" smtClean="0">
                <a:latin typeface="Courier New" pitchFamily="49" charset="0"/>
                <a:cs typeface="Courier New" pitchFamily="49" charset="0"/>
              </a:rPr>
              <a:t>4</a:t>
            </a:r>
          </a:p>
          <a:p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[OBR.</a:t>
            </a:r>
            <a:r>
              <a:rPr lang="en-US" sz="1600" i="1" dirty="0" smtClean="0">
                <a:latin typeface="Courier New" pitchFamily="49" charset="0"/>
                <a:cs typeface="Courier New" pitchFamily="49" charset="0"/>
              </a:rPr>
              <a:t>4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][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cit.2014-03-20</a:t>
            </a:r>
            <a:r>
              <a:rPr lang="en-US" sz="1600" i="1" dirty="0" smtClean="0">
                <a:latin typeface="Courier New" pitchFamily="49" charset="0"/>
                <a:cs typeface="Courier New" pitchFamily="49" charset="0"/>
              </a:rPr>
              <a:t>]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. Dostupný pod licencí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Creative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Commons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na</a:t>
            </a:r>
            <a:endParaRPr lang="en-US" sz="1600" i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i="1" dirty="0" smtClean="0">
                <a:latin typeface="Courier New" pitchFamily="49" charset="0"/>
                <a:cs typeface="Courier New" pitchFamily="49" charset="0"/>
              </a:rPr>
              <a:t>WWW: </a:t>
            </a:r>
            <a:r>
              <a:rPr lang="cs-CZ" sz="1600" i="1" u="sng" dirty="0" smtClean="0">
                <a:latin typeface="Courier New" pitchFamily="49" charset="0"/>
                <a:cs typeface="Courier New" pitchFamily="49" charset="0"/>
                <a:hlinkClick r:id="rId3"/>
              </a:rPr>
              <a:t>http://commons.wikimedia.org/wiki/File:Jan_hus_1.jpg?</a:t>
            </a:r>
          </a:p>
          <a:p>
            <a:r>
              <a:rPr lang="cs-CZ" sz="1600" i="1" u="sng" dirty="0" err="1" smtClean="0">
                <a:latin typeface="Courier New" pitchFamily="49" charset="0"/>
                <a:cs typeface="Courier New" pitchFamily="49" charset="0"/>
                <a:hlinkClick r:id="rId3"/>
              </a:rPr>
              <a:t>uselang</a:t>
            </a:r>
            <a:r>
              <a:rPr lang="cs-CZ" sz="1600" i="1" u="sng" dirty="0" smtClean="0">
                <a:latin typeface="Courier New" pitchFamily="49" charset="0"/>
                <a:cs typeface="Courier New" pitchFamily="49" charset="0"/>
                <a:hlinkClick r:id="rId3"/>
              </a:rPr>
              <a:t>=</a:t>
            </a:r>
            <a:r>
              <a:rPr lang="cs-CZ" sz="1600" i="1" u="sng" dirty="0" err="1" smtClean="0">
                <a:latin typeface="Courier New" pitchFamily="49" charset="0"/>
                <a:cs typeface="Courier New" pitchFamily="49" charset="0"/>
                <a:hlinkClick r:id="rId3"/>
              </a:rPr>
              <a:t>cs</a:t>
            </a:r>
            <a:r>
              <a:rPr lang="en-US" sz="1600" i="1" u="sng" dirty="0" smtClean="0">
                <a:latin typeface="Courier New" pitchFamily="49" charset="0"/>
                <a:cs typeface="Courier New" pitchFamily="49" charset="0"/>
              </a:rPr>
              <a:t>&gt;.</a:t>
            </a:r>
          </a:p>
          <a:p>
            <a:endParaRPr lang="en-US" sz="1600" i="1" u="sng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Strana </a:t>
            </a:r>
            <a:r>
              <a:rPr lang="en-US" sz="1600" i="1" dirty="0" smtClean="0">
                <a:latin typeface="Courier New" pitchFamily="49" charset="0"/>
                <a:cs typeface="Courier New" pitchFamily="49" charset="0"/>
              </a:rPr>
              <a:t>7</a:t>
            </a:r>
          </a:p>
          <a:p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[OBR.</a:t>
            </a:r>
            <a:r>
              <a:rPr lang="en-US" sz="1600" i="1" dirty="0" smtClean="0">
                <a:latin typeface="Courier New" pitchFamily="49" charset="0"/>
                <a:cs typeface="Courier New" pitchFamily="49" charset="0"/>
              </a:rPr>
              <a:t>5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][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cit.2014-03-20</a:t>
            </a:r>
            <a:r>
              <a:rPr lang="en-US" sz="1600" i="1" dirty="0" smtClean="0">
                <a:latin typeface="Courier New" pitchFamily="49" charset="0"/>
                <a:cs typeface="Courier New" pitchFamily="49" charset="0"/>
              </a:rPr>
              <a:t>]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. Dostupný pod licencí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Creative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Commons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na</a:t>
            </a:r>
            <a:endParaRPr lang="en-US" sz="1600" i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i="1" dirty="0" smtClean="0">
                <a:latin typeface="Courier New" pitchFamily="49" charset="0"/>
                <a:cs typeface="Courier New" pitchFamily="49" charset="0"/>
              </a:rPr>
              <a:t>WWW: </a:t>
            </a:r>
            <a:r>
              <a:rPr lang="cs-CZ" sz="1600" i="1" u="sng" dirty="0" smtClean="0">
                <a:latin typeface="Courier New" pitchFamily="49" charset="0"/>
                <a:cs typeface="Courier New" pitchFamily="49" charset="0"/>
                <a:hlinkClick r:id="rId4"/>
              </a:rPr>
              <a:t>http://cs.wikipedia.org/wiki/Jan_%C5%BDi%C5%BEka#mediaviewer/</a:t>
            </a:r>
          </a:p>
          <a:p>
            <a:r>
              <a:rPr lang="cs-CZ" sz="1600" i="1" u="sng" dirty="0" smtClean="0">
                <a:latin typeface="Courier New" pitchFamily="49" charset="0"/>
                <a:cs typeface="Courier New" pitchFamily="49" charset="0"/>
                <a:hlinkClick r:id="rId4"/>
              </a:rPr>
              <a:t>Soubor:Jan_Vil%C3%</a:t>
            </a:r>
            <a:r>
              <a:rPr lang="cs-CZ" sz="1600" i="1" u="sng" dirty="0" err="1" smtClean="0">
                <a:latin typeface="Courier New" pitchFamily="49" charset="0"/>
                <a:cs typeface="Courier New" pitchFamily="49" charset="0"/>
                <a:hlinkClick r:id="rId4"/>
              </a:rPr>
              <a:t>ADmek</a:t>
            </a:r>
            <a:r>
              <a:rPr lang="cs-CZ" sz="1600" i="1" u="sng" dirty="0" smtClean="0">
                <a:latin typeface="Courier New" pitchFamily="49" charset="0"/>
                <a:cs typeface="Courier New" pitchFamily="49" charset="0"/>
                <a:hlinkClick r:id="rId4"/>
              </a:rPr>
              <a:t>_-_Jan_%C5%</a:t>
            </a:r>
            <a:r>
              <a:rPr lang="cs-CZ" sz="1600" i="1" u="sng" dirty="0" err="1" smtClean="0">
                <a:latin typeface="Courier New" pitchFamily="49" charset="0"/>
                <a:cs typeface="Courier New" pitchFamily="49" charset="0"/>
                <a:hlinkClick r:id="rId4"/>
              </a:rPr>
              <a:t>BDi</a:t>
            </a:r>
            <a:r>
              <a:rPr lang="cs-CZ" sz="1600" i="1" u="sng" dirty="0" smtClean="0">
                <a:latin typeface="Courier New" pitchFamily="49" charset="0"/>
                <a:cs typeface="Courier New" pitchFamily="49" charset="0"/>
                <a:hlinkClick r:id="rId4"/>
              </a:rPr>
              <a:t>%C5%</a:t>
            </a:r>
            <a:r>
              <a:rPr lang="cs-CZ" sz="1600" i="1" u="sng" dirty="0" err="1" smtClean="0">
                <a:latin typeface="Courier New" pitchFamily="49" charset="0"/>
                <a:cs typeface="Courier New" pitchFamily="49" charset="0"/>
                <a:hlinkClick r:id="rId4"/>
              </a:rPr>
              <a:t>BEka</a:t>
            </a:r>
            <a:r>
              <a:rPr lang="cs-CZ" sz="1600" i="1" u="sng" dirty="0" smtClean="0">
                <a:latin typeface="Courier New" pitchFamily="49" charset="0"/>
                <a:cs typeface="Courier New" pitchFamily="49" charset="0"/>
                <a:hlinkClick r:id="rId4"/>
              </a:rPr>
              <a:t>_z_Trocnova.</a:t>
            </a:r>
            <a:r>
              <a:rPr lang="cs-CZ" sz="1600" i="1" u="sng" dirty="0" err="1" smtClean="0">
                <a:latin typeface="Courier New" pitchFamily="49" charset="0"/>
                <a:cs typeface="Courier New" pitchFamily="49" charset="0"/>
                <a:hlinkClick r:id="rId4"/>
              </a:rPr>
              <a:t>jpg</a:t>
            </a:r>
            <a:r>
              <a:rPr lang="en-US" sz="1600" i="1" u="sng" dirty="0" smtClean="0">
                <a:latin typeface="Courier New" pitchFamily="49" charset="0"/>
                <a:cs typeface="Courier New" pitchFamily="49" charset="0"/>
              </a:rPr>
              <a:t>&gt;.</a:t>
            </a:r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11560" y="908720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Nečíslovaný obrazový materiál je použit z kolekce programu Microsoft PowerPoint.</a:t>
            </a:r>
            <a:endParaRPr lang="cs-CZ" sz="16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611560" y="1844824"/>
            <a:ext cx="78488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 galerie obrázků a klipartů Microsoft Office.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3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Andrea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Justová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Člověk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a jeho svět</a:t>
                      </a:r>
                      <a:endParaRPr lang="cs-CZ" sz="1600" i="1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Vlastivěda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Vyučovací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Vlastivěda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4.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České dějiny 1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Husitství 1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VY_32_INOVACE_35.13.JUS.VL.4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01. </a:t>
                      </a: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04. 2014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5220072" y="6093296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[</a:t>
            </a:r>
            <a:r>
              <a:rPr lang="en-US" dirty="0" err="1" smtClean="0">
                <a:solidFill>
                  <a:srgbClr val="000000"/>
                </a:solidFill>
              </a:rPr>
              <a:t>Obr</a:t>
            </a:r>
            <a:r>
              <a:rPr lang="en-US" dirty="0" smtClean="0">
                <a:solidFill>
                  <a:srgbClr val="000000"/>
                </a:solidFill>
              </a:rPr>
              <a:t>. 1]</a:t>
            </a:r>
          </a:p>
        </p:txBody>
      </p:sp>
      <p:pic>
        <p:nvPicPr>
          <p:cNvPr id="6" name="Obrázek 5" descr="Kalich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23928" y="3573016"/>
            <a:ext cx="1537891" cy="2726978"/>
          </a:xfrm>
          <a:prstGeom prst="rect">
            <a:avLst/>
          </a:prstGeom>
          <a:solidFill>
            <a:srgbClr val="E6002C"/>
          </a:solidFill>
          <a:ln w="28575">
            <a:solidFill>
              <a:srgbClr val="000000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</p:pic>
      <p:sp>
        <p:nvSpPr>
          <p:cNvPr id="10" name="Vlna 9"/>
          <p:cNvSpPr/>
          <p:nvPr/>
        </p:nvSpPr>
        <p:spPr>
          <a:xfrm>
            <a:off x="1259632" y="764704"/>
            <a:ext cx="6696744" cy="1418456"/>
          </a:xfrm>
          <a:prstGeom prst="wave">
            <a:avLst/>
          </a:prstGeom>
          <a:solidFill>
            <a:srgbClr val="850915"/>
          </a:solidFill>
          <a:ln w="57150">
            <a:solidFill>
              <a:srgbClr val="000000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400" b="1" dirty="0" smtClean="0">
                <a:solidFill>
                  <a:srgbClr val="000000"/>
                </a:solidFill>
                <a:latin typeface="Bodoni MT Black" pitchFamily="18" charset="0"/>
              </a:rPr>
              <a:t>H U S I T S T V Í  1</a:t>
            </a:r>
            <a:endParaRPr lang="cs-CZ" sz="4400" b="1" dirty="0">
              <a:solidFill>
                <a:srgbClr val="000000"/>
              </a:solidFill>
              <a:latin typeface="Bodoni MT Black" pitchFamily="18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2195736" y="2348880"/>
            <a:ext cx="4464496" cy="707886"/>
          </a:xfrm>
          <a:prstGeom prst="rect">
            <a:avLst/>
          </a:prstGeom>
          <a:solidFill>
            <a:srgbClr val="850915"/>
          </a:solidFill>
          <a:ln w="38100">
            <a:solidFill>
              <a:srgbClr val="000000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cs-CZ" sz="4000" b="1" dirty="0" smtClean="0">
                <a:solidFill>
                  <a:srgbClr val="000000"/>
                </a:solidFill>
                <a:latin typeface="Arial Rounded MT Bold" pitchFamily="34" charset="0"/>
              </a:rPr>
              <a:t>MISTR  JAN  HUS</a:t>
            </a:r>
            <a:endParaRPr lang="cs-CZ" sz="4000" b="1" dirty="0">
              <a:solidFill>
                <a:srgbClr val="000000"/>
              </a:solidFill>
              <a:latin typeface="Arial Rounded MT Bold" pitchFamily="34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a 1"/>
          <p:cNvSpPr/>
          <p:nvPr/>
        </p:nvSpPr>
        <p:spPr>
          <a:xfrm>
            <a:off x="827584" y="620688"/>
            <a:ext cx="4896544" cy="1224136"/>
          </a:xfrm>
          <a:prstGeom prst="ellipse">
            <a:avLst/>
          </a:prstGeom>
          <a:gradFill flip="none" rotWithShape="1">
            <a:gsLst>
              <a:gs pos="0">
                <a:srgbClr val="3963A1">
                  <a:shade val="30000"/>
                  <a:satMod val="115000"/>
                </a:srgbClr>
              </a:gs>
              <a:gs pos="50000">
                <a:srgbClr val="3963A1">
                  <a:shade val="67500"/>
                  <a:satMod val="115000"/>
                </a:srgbClr>
              </a:gs>
              <a:gs pos="100000">
                <a:srgbClr val="3963A1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b="1" dirty="0" smtClean="0">
                <a:solidFill>
                  <a:srgbClr val="000000"/>
                </a:solidFill>
                <a:latin typeface="Arial Rounded MT Bold" pitchFamily="34" charset="0"/>
              </a:rPr>
              <a:t>VÁCLAV  IV.</a:t>
            </a:r>
            <a:endParaRPr lang="cs-CZ" sz="4000" b="1" dirty="0">
              <a:solidFill>
                <a:srgbClr val="000000"/>
              </a:solidFill>
              <a:latin typeface="Arial Rounded MT Bold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539552" y="2420888"/>
            <a:ext cx="7200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cs-CZ" sz="2800" dirty="0" smtClean="0">
                <a:solidFill>
                  <a:srgbClr val="000000"/>
                </a:solidFill>
              </a:rPr>
              <a:t>   </a:t>
            </a:r>
            <a:r>
              <a:rPr lang="cs-CZ" sz="2800" b="1" dirty="0" smtClean="0">
                <a:solidFill>
                  <a:srgbClr val="000000"/>
                </a:solidFill>
              </a:rPr>
              <a:t>ČESKÝ A ŘÍMSKÝ  KRÁL</a:t>
            </a:r>
          </a:p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rgbClr val="000000"/>
                </a:solidFill>
              </a:rPr>
              <a:t>   SYN  KARLA  IV.</a:t>
            </a:r>
          </a:p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rgbClr val="000000"/>
                </a:solidFill>
              </a:rPr>
              <a:t>   KORUNOVÁN  VE DVOU LETECH</a:t>
            </a:r>
          </a:p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rgbClr val="000000"/>
                </a:solidFill>
              </a:rPr>
              <a:t>   NEMĚL  VLADAŘSKÉ  SCHOPNOSTI   </a:t>
            </a:r>
          </a:p>
          <a:p>
            <a:r>
              <a:rPr lang="cs-CZ" sz="2800" b="1" dirty="0" smtClean="0">
                <a:solidFill>
                  <a:srgbClr val="000000"/>
                </a:solidFill>
              </a:rPr>
              <a:t>      JAKO JEHO  OTEC</a:t>
            </a:r>
          </a:p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rgbClr val="000000"/>
                </a:solidFill>
              </a:rPr>
              <a:t>   NĚJAKÝ  ČAS BYL DOKONCE  VĚZNĚN  </a:t>
            </a:r>
          </a:p>
          <a:p>
            <a:r>
              <a:rPr lang="cs-CZ" sz="2800" b="1" dirty="0" smtClean="0">
                <a:solidFill>
                  <a:srgbClr val="000000"/>
                </a:solidFill>
              </a:rPr>
              <a:t>      ČESKOLU  ŠLECHTOU  </a:t>
            </a:r>
          </a:p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rgbClr val="000000"/>
                </a:solidFill>
              </a:rPr>
              <a:t>   ZEMŘEL BEZ NÁSLEDNÍKA  TRŮNU</a:t>
            </a:r>
          </a:p>
          <a:p>
            <a:r>
              <a:rPr lang="cs-CZ" sz="2800" b="1" dirty="0" smtClean="0">
                <a:solidFill>
                  <a:srgbClr val="000000"/>
                </a:solidFill>
              </a:rPr>
              <a:t>        </a:t>
            </a:r>
            <a:endParaRPr lang="cs-CZ" sz="2800" dirty="0">
              <a:solidFill>
                <a:srgbClr val="000000"/>
              </a:solidFill>
            </a:endParaRPr>
          </a:p>
        </p:txBody>
      </p:sp>
      <p:pic>
        <p:nvPicPr>
          <p:cNvPr id="4" name="Obrázek 3" descr="100px-VaclavIV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04248" y="476672"/>
            <a:ext cx="1800200" cy="3240360"/>
          </a:xfrm>
          <a:prstGeom prst="rect">
            <a:avLst/>
          </a:prstGeom>
          <a:ln w="76200">
            <a:solidFill>
              <a:srgbClr val="000000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5" name="Obrázek 4" descr="170px-Vaclav4_pecetPo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236296" y="5013176"/>
            <a:ext cx="1512168" cy="1370459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6" name="TextovéPole 5"/>
          <p:cNvSpPr txBox="1"/>
          <p:nvPr/>
        </p:nvSpPr>
        <p:spPr>
          <a:xfrm>
            <a:off x="7740352" y="3789040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[</a:t>
            </a:r>
            <a:r>
              <a:rPr lang="en-US" dirty="0" err="1" smtClean="0">
                <a:solidFill>
                  <a:srgbClr val="000000"/>
                </a:solidFill>
              </a:rPr>
              <a:t>Obr</a:t>
            </a:r>
            <a:r>
              <a:rPr lang="en-US" dirty="0" smtClean="0">
                <a:solidFill>
                  <a:srgbClr val="000000"/>
                </a:solidFill>
              </a:rPr>
              <a:t>. </a:t>
            </a:r>
            <a:r>
              <a:rPr lang="cs-CZ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]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7884368" y="6309320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[</a:t>
            </a:r>
            <a:r>
              <a:rPr lang="en-US" dirty="0" err="1" smtClean="0">
                <a:solidFill>
                  <a:srgbClr val="000000"/>
                </a:solidFill>
              </a:rPr>
              <a:t>Obr</a:t>
            </a:r>
            <a:r>
              <a:rPr lang="en-US" dirty="0" smtClean="0">
                <a:solidFill>
                  <a:srgbClr val="000000"/>
                </a:solidFill>
              </a:rPr>
              <a:t>. </a:t>
            </a:r>
            <a:r>
              <a:rPr lang="cs-CZ" dirty="0" smtClean="0">
                <a:solidFill>
                  <a:srgbClr val="000000"/>
                </a:solidFill>
              </a:rPr>
              <a:t>3</a:t>
            </a:r>
            <a:r>
              <a:rPr lang="en-US" dirty="0" smtClean="0">
                <a:solidFill>
                  <a:srgbClr val="000000"/>
                </a:solidFill>
              </a:rPr>
              <a:t>]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ývojový diagram: postup 1"/>
          <p:cNvSpPr/>
          <p:nvPr/>
        </p:nvSpPr>
        <p:spPr>
          <a:xfrm>
            <a:off x="2915816" y="548680"/>
            <a:ext cx="2808312" cy="792088"/>
          </a:xfrm>
          <a:prstGeom prst="flowChartProcess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rgbClr val="000000"/>
                </a:solidFill>
                <a:latin typeface="Arial Rounded MT Bold" pitchFamily="34" charset="0"/>
              </a:rPr>
              <a:t>JAK  ŽILI :</a:t>
            </a:r>
            <a:endParaRPr lang="cs-CZ" sz="3600" dirty="0">
              <a:solidFill>
                <a:srgbClr val="000000"/>
              </a:solidFill>
              <a:latin typeface="Arial Rounded MT Bold" pitchFamily="34" charset="0"/>
            </a:endParaRPr>
          </a:p>
        </p:txBody>
      </p:sp>
      <p:sp>
        <p:nvSpPr>
          <p:cNvPr id="7" name="Elipsa 6"/>
          <p:cNvSpPr/>
          <p:nvPr/>
        </p:nvSpPr>
        <p:spPr>
          <a:xfrm>
            <a:off x="539552" y="1844824"/>
            <a:ext cx="2664296" cy="792088"/>
          </a:xfrm>
          <a:prstGeom prst="ellipse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b="1" dirty="0" smtClean="0">
                <a:solidFill>
                  <a:srgbClr val="000000"/>
                </a:solidFill>
                <a:latin typeface="Arial Rounded MT Bold" pitchFamily="34" charset="0"/>
              </a:rPr>
              <a:t>PODDANÍ</a:t>
            </a:r>
            <a:endParaRPr lang="cs-CZ" sz="2800" b="1" dirty="0">
              <a:solidFill>
                <a:srgbClr val="000000"/>
              </a:solidFill>
              <a:latin typeface="Arial Rounded MT Bold" pitchFamily="34" charset="0"/>
            </a:endParaRPr>
          </a:p>
        </p:txBody>
      </p:sp>
      <p:sp>
        <p:nvSpPr>
          <p:cNvPr id="8" name="Elipsa 7"/>
          <p:cNvSpPr/>
          <p:nvPr/>
        </p:nvSpPr>
        <p:spPr>
          <a:xfrm>
            <a:off x="467544" y="3212976"/>
            <a:ext cx="2664296" cy="792088"/>
          </a:xfrm>
          <a:prstGeom prst="ellipse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 smtClean="0">
                <a:solidFill>
                  <a:srgbClr val="000000"/>
                </a:solidFill>
                <a:latin typeface="Arial Rounded MT Bold" pitchFamily="34" charset="0"/>
              </a:rPr>
              <a:t>ŠLECHTA</a:t>
            </a:r>
            <a:endParaRPr lang="cs-CZ" sz="2800" b="1" dirty="0">
              <a:solidFill>
                <a:srgbClr val="000000"/>
              </a:solidFill>
              <a:latin typeface="Arial Rounded MT Bold" pitchFamily="34" charset="0"/>
            </a:endParaRPr>
          </a:p>
        </p:txBody>
      </p:sp>
      <p:sp>
        <p:nvSpPr>
          <p:cNvPr id="9" name="Elipsa 8"/>
          <p:cNvSpPr/>
          <p:nvPr/>
        </p:nvSpPr>
        <p:spPr>
          <a:xfrm>
            <a:off x="467544" y="4941168"/>
            <a:ext cx="2664296" cy="792088"/>
          </a:xfrm>
          <a:prstGeom prst="ellipse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 smtClean="0">
                <a:solidFill>
                  <a:srgbClr val="000000"/>
                </a:solidFill>
                <a:latin typeface="Arial Rounded MT Bold" pitchFamily="34" charset="0"/>
              </a:rPr>
              <a:t>CÍRKEV</a:t>
            </a:r>
            <a:endParaRPr lang="cs-CZ" sz="2800" b="1" dirty="0">
              <a:solidFill>
                <a:srgbClr val="000000"/>
              </a:solidFill>
              <a:latin typeface="Arial Rounded MT Bold" pitchFamily="34" charset="0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3419872" y="1844824"/>
            <a:ext cx="4680520" cy="830997"/>
          </a:xfrm>
          <a:prstGeom prst="rect">
            <a:avLst/>
          </a:prstGeom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buBlip>
                <a:blip r:embed="rId3"/>
              </a:buBlip>
            </a:pPr>
            <a:r>
              <a:rPr lang="cs-CZ" sz="2400" b="1" dirty="0" smtClean="0">
                <a:solidFill>
                  <a:srgbClr val="000000"/>
                </a:solidFill>
                <a:latin typeface="Arial Rounded MT Bold" pitchFamily="34" charset="0"/>
              </a:rPr>
              <a:t>   BYLI   UTISKOVÁNI</a:t>
            </a:r>
          </a:p>
          <a:p>
            <a:pPr>
              <a:buBlip>
                <a:blip r:embed="rId3"/>
              </a:buBlip>
            </a:pPr>
            <a:r>
              <a:rPr lang="cs-CZ" sz="2400" b="1" dirty="0" smtClean="0">
                <a:solidFill>
                  <a:srgbClr val="000000"/>
                </a:solidFill>
                <a:latin typeface="Arial Rounded MT Bold" pitchFamily="34" charset="0"/>
              </a:rPr>
              <a:t>  </a:t>
            </a:r>
            <a:r>
              <a:rPr lang="cs-CZ" b="1" dirty="0" smtClean="0">
                <a:solidFill>
                  <a:srgbClr val="000000"/>
                </a:solidFill>
                <a:latin typeface="Arial Rounded MT Bold" pitchFamily="34" charset="0"/>
              </a:rPr>
              <a:t> </a:t>
            </a:r>
            <a:r>
              <a:rPr lang="cs-CZ" sz="2400" b="1" dirty="0" smtClean="0">
                <a:solidFill>
                  <a:srgbClr val="000000"/>
                </a:solidFill>
                <a:latin typeface="Arial Rounded MT Bold" pitchFamily="34" charset="0"/>
              </a:rPr>
              <a:t>NESPOKOJENOST </a:t>
            </a:r>
            <a:r>
              <a:rPr lang="cs-CZ" b="1" dirty="0" smtClean="0">
                <a:solidFill>
                  <a:srgbClr val="000000"/>
                </a:solidFill>
                <a:latin typeface="Arial Rounded MT Bold" pitchFamily="34" charset="0"/>
              </a:rPr>
              <a:t> </a:t>
            </a:r>
            <a:endParaRPr lang="cs-CZ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3347864" y="3212976"/>
            <a:ext cx="5040560" cy="830997"/>
          </a:xfrm>
          <a:prstGeom prst="rect">
            <a:avLst/>
          </a:prstGeom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buBlip>
                <a:blip r:embed="rId4"/>
              </a:buBlip>
            </a:pPr>
            <a:r>
              <a:rPr lang="cs-CZ" sz="2400" dirty="0" smtClean="0">
                <a:latin typeface="Arial Rounded MT Bold" pitchFamily="34" charset="0"/>
              </a:rPr>
              <a:t>  </a:t>
            </a:r>
            <a:r>
              <a:rPr lang="cs-CZ" sz="2400" b="1" dirty="0" smtClean="0">
                <a:solidFill>
                  <a:srgbClr val="000000"/>
                </a:solidFill>
                <a:latin typeface="Arial Rounded MT Bold" pitchFamily="34" charset="0"/>
              </a:rPr>
              <a:t>PŘESTALA   RESPEKTOVAT  </a:t>
            </a:r>
          </a:p>
          <a:p>
            <a:r>
              <a:rPr lang="cs-CZ" sz="2400" b="1" dirty="0" smtClean="0">
                <a:solidFill>
                  <a:srgbClr val="000000"/>
                </a:solidFill>
                <a:latin typeface="Arial Rounded MT Bold" pitchFamily="34" charset="0"/>
              </a:rPr>
              <a:t>    A  VÁŽIT  SI  SVÉHO  KRÁLE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3347864" y="4653136"/>
            <a:ext cx="5400600" cy="1569660"/>
          </a:xfrm>
          <a:prstGeom prst="rect">
            <a:avLst/>
          </a:prstGeom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buBlip>
                <a:blip r:embed="rId5"/>
              </a:buBlip>
            </a:pPr>
            <a:r>
              <a:rPr lang="cs-CZ" sz="2400" dirty="0" smtClean="0">
                <a:solidFill>
                  <a:srgbClr val="000000"/>
                </a:solidFill>
                <a:latin typeface="Arial Rounded MT Bold" pitchFamily="34" charset="0"/>
              </a:rPr>
              <a:t>   </a:t>
            </a:r>
            <a:r>
              <a:rPr lang="cs-CZ" sz="2400" b="1" dirty="0" smtClean="0">
                <a:solidFill>
                  <a:srgbClr val="000000"/>
                </a:solidFill>
                <a:latin typeface="Arial Rounded MT Bold" pitchFamily="34" charset="0"/>
              </a:rPr>
              <a:t>MNOZÍ   ŽILI   V   PŘEPYCHU </a:t>
            </a:r>
          </a:p>
          <a:p>
            <a:r>
              <a:rPr lang="cs-CZ" sz="2400" b="1" dirty="0" smtClean="0">
                <a:solidFill>
                  <a:srgbClr val="000000"/>
                </a:solidFill>
                <a:latin typeface="Arial Rounded MT Bold" pitchFamily="34" charset="0"/>
              </a:rPr>
              <a:t>      A  BOHATSTVÍ</a:t>
            </a:r>
          </a:p>
          <a:p>
            <a:pPr>
              <a:buBlip>
                <a:blip r:embed="rId5"/>
              </a:buBlip>
            </a:pPr>
            <a:r>
              <a:rPr lang="cs-CZ" sz="2400" b="1" dirty="0" smtClean="0">
                <a:solidFill>
                  <a:srgbClr val="000000"/>
                </a:solidFill>
                <a:latin typeface="Arial Rounded MT Bold" pitchFamily="34" charset="0"/>
              </a:rPr>
              <a:t>   ZAPOMNĚLI  NA  SVÉ  POSLÁNÍ </a:t>
            </a:r>
          </a:p>
          <a:p>
            <a:pPr>
              <a:buBlip>
                <a:blip r:embed="rId5"/>
              </a:buBlip>
            </a:pPr>
            <a:r>
              <a:rPr lang="cs-CZ" sz="2400" b="1" dirty="0" smtClean="0">
                <a:solidFill>
                  <a:srgbClr val="000000"/>
                </a:solidFill>
                <a:latin typeface="Arial Rounded MT Bold" pitchFamily="34" charset="0"/>
              </a:rPr>
              <a:t>   PRODÁVALI   „ODPUSTKY“</a:t>
            </a:r>
            <a:endParaRPr lang="cs-CZ" sz="2400" dirty="0">
              <a:solidFill>
                <a:srgbClr val="000000"/>
              </a:solidFill>
              <a:latin typeface="Arial Rounded MT Bold" pitchFamily="34" charset="0"/>
            </a:endParaRPr>
          </a:p>
        </p:txBody>
      </p:sp>
      <p:pic>
        <p:nvPicPr>
          <p:cNvPr id="1032" name="Picture 8" descr="C:\Users\PC1\AppData\Local\Microsoft\Windows\Temporary Internet Files\Content.IE5\3X7Y2AS2\MC900415196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5536" y="260648"/>
            <a:ext cx="1732102" cy="1512168"/>
          </a:xfrm>
          <a:prstGeom prst="rect">
            <a:avLst/>
          </a:prstGeom>
          <a:noFill/>
          <a:effectLst/>
        </p:spPr>
      </p:pic>
      <p:pic>
        <p:nvPicPr>
          <p:cNvPr id="1041" name="Picture 17" descr="C:\Users\PC1\AppData\Local\Microsoft\Windows\Temporary Internet Files\Content.IE5\QYO9IJNR\MC900434203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79512" y="4725144"/>
            <a:ext cx="1276350" cy="1841500"/>
          </a:xfrm>
          <a:prstGeom prst="rect">
            <a:avLst/>
          </a:prstGeom>
          <a:noFill/>
        </p:spPr>
      </p:pic>
      <p:pic>
        <p:nvPicPr>
          <p:cNvPr id="1047" name="Picture 23" descr="C:\Users\PC1\AppData\Local\Microsoft\Windows\Temporary Internet Files\Content.IE5\U8YVGGYX\MC900231658[1].wm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588224" y="476672"/>
            <a:ext cx="2132104" cy="1496431"/>
          </a:xfrm>
          <a:prstGeom prst="rect">
            <a:avLst/>
          </a:prstGeom>
          <a:noFill/>
          <a:effectLst>
            <a:softEdge rad="317500"/>
          </a:effectLst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a 1"/>
          <p:cNvSpPr/>
          <p:nvPr/>
        </p:nvSpPr>
        <p:spPr>
          <a:xfrm>
            <a:off x="539552" y="476672"/>
            <a:ext cx="5688632" cy="864096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b="1" dirty="0" smtClean="0">
                <a:solidFill>
                  <a:srgbClr val="000000"/>
                </a:solidFill>
                <a:latin typeface="Arial Rounded MT Bold" pitchFamily="34" charset="0"/>
              </a:rPr>
              <a:t>MISTR  JAN  HUS</a:t>
            </a:r>
            <a:endParaRPr lang="cs-CZ" sz="3600" b="1" dirty="0">
              <a:solidFill>
                <a:srgbClr val="000000"/>
              </a:solidFill>
              <a:latin typeface="Arial Rounded MT Bold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395536" y="1484784"/>
            <a:ext cx="7488832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cs-CZ" sz="2800" dirty="0" smtClean="0">
                <a:latin typeface="Arial Rounded MT Bold" pitchFamily="34" charset="0"/>
              </a:rPr>
              <a:t>  </a:t>
            </a:r>
            <a:r>
              <a:rPr lang="cs-CZ" sz="2400" dirty="0" smtClean="0">
                <a:solidFill>
                  <a:srgbClr val="000000"/>
                </a:solidFill>
                <a:latin typeface="Arial Rounded MT Bold" pitchFamily="34" charset="0"/>
              </a:rPr>
              <a:t>JEDEN  Z  KNĚŽÍ, KTEŘÍ  SE  </a:t>
            </a:r>
          </a:p>
          <a:p>
            <a:r>
              <a:rPr lang="cs-CZ" sz="2400" dirty="0" smtClean="0">
                <a:solidFill>
                  <a:srgbClr val="000000"/>
                </a:solidFill>
                <a:latin typeface="Arial Rounded MT Bold" pitchFamily="34" charset="0"/>
              </a:rPr>
              <a:t>      POSTAVILI  PROTI  ZHÝRALÉ  </a:t>
            </a:r>
          </a:p>
          <a:p>
            <a:r>
              <a:rPr lang="cs-CZ" sz="2400" dirty="0" smtClean="0">
                <a:solidFill>
                  <a:srgbClr val="000000"/>
                </a:solidFill>
                <a:latin typeface="Arial Rounded MT Bold" pitchFamily="34" charset="0"/>
              </a:rPr>
              <a:t>      CÍRKVI</a:t>
            </a:r>
          </a:p>
          <a:p>
            <a:pPr>
              <a:buBlip>
                <a:blip r:embed="rId2"/>
              </a:buBlip>
            </a:pPr>
            <a:r>
              <a:rPr lang="cs-CZ" sz="2400" dirty="0" smtClean="0">
                <a:solidFill>
                  <a:srgbClr val="000000"/>
                </a:solidFill>
                <a:latin typeface="Arial Rounded MT Bold" pitchFamily="34" charset="0"/>
              </a:rPr>
              <a:t>   BYL  PROFESOREM  NA </a:t>
            </a:r>
          </a:p>
          <a:p>
            <a:r>
              <a:rPr lang="cs-CZ" sz="2400" dirty="0" smtClean="0">
                <a:solidFill>
                  <a:srgbClr val="000000"/>
                </a:solidFill>
                <a:latin typeface="Arial Rounded MT Bold" pitchFamily="34" charset="0"/>
              </a:rPr>
              <a:t>      PRAŽSKÉ  UNIVERZITĚ</a:t>
            </a:r>
          </a:p>
          <a:p>
            <a:pPr>
              <a:buBlip>
                <a:blip r:embed="rId2"/>
              </a:buBlip>
            </a:pPr>
            <a:r>
              <a:rPr lang="cs-CZ" sz="2400" dirty="0" smtClean="0">
                <a:solidFill>
                  <a:srgbClr val="000000"/>
                </a:solidFill>
                <a:latin typeface="Arial Rounded MT Bold" pitchFamily="34" charset="0"/>
              </a:rPr>
              <a:t>   KÁZAL  V  KAPLI  BETLÉMSKÉ</a:t>
            </a:r>
          </a:p>
          <a:p>
            <a:pPr>
              <a:buBlip>
                <a:blip r:embed="rId2"/>
              </a:buBlip>
            </a:pPr>
            <a:r>
              <a:rPr lang="cs-CZ" sz="2400" dirty="0" smtClean="0">
                <a:solidFill>
                  <a:srgbClr val="000000"/>
                </a:solidFill>
                <a:latin typeface="Arial Rounded MT Bold" pitchFamily="34" charset="0"/>
              </a:rPr>
              <a:t>   VYZÝVAL CÍRKEV, ABY SE VZDALA MAJETKU  </a:t>
            </a:r>
          </a:p>
          <a:p>
            <a:r>
              <a:rPr lang="cs-CZ" sz="2400" dirty="0" smtClean="0">
                <a:solidFill>
                  <a:srgbClr val="000000"/>
                </a:solidFill>
                <a:latin typeface="Arial Rounded MT Bold" pitchFamily="34" charset="0"/>
              </a:rPr>
              <a:t>      A  POMÁHALA  CHUDÝM</a:t>
            </a:r>
          </a:p>
          <a:p>
            <a:pPr>
              <a:buBlip>
                <a:blip r:embed="rId2"/>
              </a:buBlip>
            </a:pPr>
            <a:r>
              <a:rPr lang="cs-CZ" sz="2400" dirty="0" smtClean="0">
                <a:solidFill>
                  <a:srgbClr val="000000"/>
                </a:solidFill>
                <a:latin typeface="Arial Rounded MT Bold" pitchFamily="34" charset="0"/>
              </a:rPr>
              <a:t>   CÍRKEV  HO  PROHLÁSILA  ZA  KACÍŘE</a:t>
            </a:r>
          </a:p>
          <a:p>
            <a:pPr>
              <a:buBlip>
                <a:blip r:embed="rId2"/>
              </a:buBlip>
            </a:pPr>
            <a:r>
              <a:rPr lang="cs-CZ" sz="2400" dirty="0" smtClean="0">
                <a:solidFill>
                  <a:srgbClr val="000000"/>
                </a:solidFill>
                <a:latin typeface="Arial Rounded MT Bold" pitchFamily="34" charset="0"/>
              </a:rPr>
              <a:t>   ABY SE MOHL HÁJIT, POZVALI  HO NA SNĚM </a:t>
            </a:r>
          </a:p>
          <a:p>
            <a:r>
              <a:rPr lang="cs-CZ" sz="2400" dirty="0" smtClean="0">
                <a:solidFill>
                  <a:srgbClr val="000000"/>
                </a:solidFill>
                <a:latin typeface="Arial Rounded MT Bold" pitchFamily="34" charset="0"/>
              </a:rPr>
              <a:t>      DO  KOSTNICE </a:t>
            </a:r>
          </a:p>
          <a:p>
            <a:pPr>
              <a:buBlip>
                <a:blip r:embed="rId2"/>
              </a:buBlip>
            </a:pPr>
            <a:r>
              <a:rPr lang="cs-CZ" sz="2400" dirty="0" smtClean="0">
                <a:solidFill>
                  <a:srgbClr val="000000"/>
                </a:solidFill>
                <a:latin typeface="Arial Rounded MT Bold" pitchFamily="34" charset="0"/>
              </a:rPr>
              <a:t>   CHTĚLI, ABY  ODVOLAL SVÉ  UČENÍ</a:t>
            </a:r>
          </a:p>
          <a:p>
            <a:pPr>
              <a:buBlip>
                <a:blip r:embed="rId2"/>
              </a:buBlip>
            </a:pPr>
            <a:r>
              <a:rPr lang="cs-CZ" sz="2400" dirty="0" smtClean="0">
                <a:solidFill>
                  <a:srgbClr val="000000"/>
                </a:solidFill>
                <a:latin typeface="Arial Rounded MT Bold" pitchFamily="34" charset="0"/>
              </a:rPr>
              <a:t>   6. ČERVENCE  1415  BYL UPÁLEN</a:t>
            </a:r>
          </a:p>
        </p:txBody>
      </p:sp>
      <p:pic>
        <p:nvPicPr>
          <p:cNvPr id="6" name="Obrázek 5" descr="Jan_hus_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72200" y="476672"/>
            <a:ext cx="2304256" cy="3236976"/>
          </a:xfrm>
          <a:prstGeom prst="rect">
            <a:avLst/>
          </a:prstGeom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</p:pic>
      <p:sp>
        <p:nvSpPr>
          <p:cNvPr id="5" name="TextovéPole 4"/>
          <p:cNvSpPr txBox="1"/>
          <p:nvPr/>
        </p:nvSpPr>
        <p:spPr>
          <a:xfrm>
            <a:off x="7956376" y="3933056"/>
            <a:ext cx="1043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[</a:t>
            </a:r>
            <a:r>
              <a:rPr lang="en-US" dirty="0" err="1" smtClean="0">
                <a:solidFill>
                  <a:srgbClr val="000000"/>
                </a:solidFill>
              </a:rPr>
              <a:t>Obr</a:t>
            </a:r>
            <a:r>
              <a:rPr lang="en-US" dirty="0" smtClean="0">
                <a:solidFill>
                  <a:srgbClr val="000000"/>
                </a:solidFill>
              </a:rPr>
              <a:t>. </a:t>
            </a:r>
            <a:r>
              <a:rPr lang="cs-CZ" dirty="0" smtClean="0">
                <a:solidFill>
                  <a:srgbClr val="000000"/>
                </a:solidFill>
              </a:rPr>
              <a:t>4</a:t>
            </a:r>
            <a:r>
              <a:rPr lang="en-US" dirty="0" smtClean="0">
                <a:solidFill>
                  <a:srgbClr val="000000"/>
                </a:solidFill>
              </a:rPr>
              <a:t>]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827584" y="836712"/>
            <a:ext cx="4824536" cy="646331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rgbClr val="000000"/>
                </a:solidFill>
                <a:latin typeface="Arial Rounded MT Bold" pitchFamily="34" charset="0"/>
              </a:rPr>
              <a:t>KDO  BYLI  HUSITÉ ?</a:t>
            </a:r>
            <a:endParaRPr lang="cs-CZ" sz="3600" b="1" dirty="0">
              <a:solidFill>
                <a:srgbClr val="000000"/>
              </a:solidFill>
              <a:latin typeface="Arial Rounded MT Bold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395536" y="2060848"/>
            <a:ext cx="874846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rgbClr val="000000"/>
                </a:solidFill>
                <a:latin typeface="Arial Rounded MT Bold" pitchFamily="34" charset="0"/>
              </a:rPr>
              <a:t>    HUSOVI   STOUPENCI</a:t>
            </a:r>
          </a:p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rgbClr val="000000"/>
                </a:solidFill>
                <a:latin typeface="Arial Rounded MT Bold" pitchFamily="34" charset="0"/>
              </a:rPr>
              <a:t>    NESOUHLASILI  S  JEHO  SMRTÍ  </a:t>
            </a:r>
          </a:p>
          <a:p>
            <a:r>
              <a:rPr lang="cs-CZ" sz="2800" b="1" dirty="0" smtClean="0">
                <a:solidFill>
                  <a:srgbClr val="000000"/>
                </a:solidFill>
                <a:latin typeface="Arial Rounded MT Bold" pitchFamily="34" charset="0"/>
              </a:rPr>
              <a:t>       A  ZAČALI  BOJOVAT  ZA NESPRAVEDLNOST</a:t>
            </a:r>
          </a:p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rgbClr val="000000"/>
                </a:solidFill>
                <a:latin typeface="Arial Rounded MT Bold" pitchFamily="34" charset="0"/>
              </a:rPr>
              <a:t>    VYHNALI  MNOHO  KNĚŽÍ  A  MNICHŮ  </a:t>
            </a:r>
          </a:p>
          <a:p>
            <a:r>
              <a:rPr lang="cs-CZ" sz="2800" b="1" dirty="0" smtClean="0">
                <a:solidFill>
                  <a:srgbClr val="000000"/>
                </a:solidFill>
                <a:latin typeface="Arial Rounded MT Bold" pitchFamily="34" charset="0"/>
              </a:rPr>
              <a:t>       Z  KLÁŠTERŮ  </a:t>
            </a:r>
          </a:p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rgbClr val="000000"/>
                </a:solidFill>
                <a:latin typeface="Arial Rounded MT Bold" pitchFamily="34" charset="0"/>
              </a:rPr>
              <a:t>    ZAČALI  VYTVÁŘET  OZBROJENÉ  HOUFY</a:t>
            </a:r>
          </a:p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rgbClr val="000000"/>
                </a:solidFill>
                <a:latin typeface="Arial Rounded MT Bold" pitchFamily="34" charset="0"/>
              </a:rPr>
              <a:t>    DO  ZNAKU  SI  DALI  KALICH</a:t>
            </a:r>
          </a:p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rgbClr val="000000"/>
                </a:solidFill>
                <a:latin typeface="Arial Rounded MT Bold" pitchFamily="34" charset="0"/>
              </a:rPr>
              <a:t>    ZPÍVALI  SI  VÁLEČNOU  PÍSEŇ </a:t>
            </a:r>
          </a:p>
          <a:p>
            <a:r>
              <a:rPr lang="cs-CZ" sz="2800" b="1" dirty="0" smtClean="0">
                <a:solidFill>
                  <a:srgbClr val="000000"/>
                </a:solidFill>
                <a:latin typeface="Arial Rounded MT Bold" pitchFamily="34" charset="0"/>
              </a:rPr>
              <a:t>      „KDOŽ  SÚ  BOŽÍ  BOJOVNÍCI</a:t>
            </a:r>
          </a:p>
        </p:txBody>
      </p:sp>
      <p:pic>
        <p:nvPicPr>
          <p:cNvPr id="25" name="Obrázek 24" descr="200px-Husitská_korouhev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00192" y="836712"/>
            <a:ext cx="1905000" cy="142875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odorovný svitek 1"/>
          <p:cNvSpPr/>
          <p:nvPr/>
        </p:nvSpPr>
        <p:spPr>
          <a:xfrm>
            <a:off x="2195736" y="620688"/>
            <a:ext cx="4248472" cy="1008112"/>
          </a:xfrm>
          <a:prstGeom prst="horizontalScroll">
            <a:avLst/>
          </a:prstGeom>
          <a:ln w="38100">
            <a:solidFill>
              <a:srgbClr val="00000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b="1" dirty="0" smtClean="0">
                <a:solidFill>
                  <a:srgbClr val="000000"/>
                </a:solidFill>
                <a:latin typeface="Arial Rounded MT Bold" pitchFamily="34" charset="0"/>
              </a:rPr>
              <a:t>MĚSTO  TÁBOR</a:t>
            </a:r>
            <a:endParaRPr lang="cs-CZ" sz="3600" b="1" dirty="0">
              <a:solidFill>
                <a:srgbClr val="000000"/>
              </a:solidFill>
              <a:latin typeface="Arial Rounded MT Bold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2843808" y="2708920"/>
            <a:ext cx="2808312" cy="954107"/>
          </a:xfrm>
          <a:prstGeom prst="rect">
            <a:avLst/>
          </a:prstGeom>
          <a:solidFill>
            <a:srgbClr val="FFC000"/>
          </a:solidFill>
          <a:ln w="3810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solidFill>
                  <a:srgbClr val="000000"/>
                </a:solidFill>
                <a:latin typeface="Arial Rounded MT Bold" pitchFamily="34" charset="0"/>
              </a:rPr>
              <a:t>VYBUDOVÁNO HUSITY</a:t>
            </a:r>
            <a:endParaRPr lang="cs-CZ" sz="2800" b="1" dirty="0">
              <a:solidFill>
                <a:srgbClr val="000000"/>
              </a:solidFill>
              <a:latin typeface="Arial Rounded MT Bold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539552" y="1916832"/>
            <a:ext cx="2232248" cy="954107"/>
          </a:xfrm>
          <a:prstGeom prst="rect">
            <a:avLst/>
          </a:prstGeom>
          <a:solidFill>
            <a:srgbClr val="FF4747"/>
          </a:solidFill>
          <a:ln w="3810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solidFill>
                  <a:srgbClr val="000000"/>
                </a:solidFill>
                <a:latin typeface="Arial Rounded MT Bold" pitchFamily="34" charset="0"/>
              </a:rPr>
              <a:t>OPEVNĚNÉ  MĚSTO</a:t>
            </a:r>
            <a:endParaRPr lang="cs-CZ" sz="2800" b="1" dirty="0">
              <a:solidFill>
                <a:srgbClr val="000000"/>
              </a:solidFill>
              <a:latin typeface="Arial Rounded MT Bold" pitchFamily="34" charset="0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5724128" y="1988840"/>
            <a:ext cx="3096344" cy="954107"/>
          </a:xfrm>
          <a:prstGeom prst="rect">
            <a:avLst/>
          </a:prstGeom>
          <a:solidFill>
            <a:srgbClr val="00B0F0"/>
          </a:solidFill>
          <a:ln w="3810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solidFill>
                  <a:srgbClr val="000000"/>
                </a:solidFill>
                <a:latin typeface="Arial Rounded MT Bold" pitchFamily="34" charset="0"/>
              </a:rPr>
              <a:t>LEŽÍ NAD ŘEKOU LUŽNICÍ</a:t>
            </a:r>
            <a:endParaRPr lang="cs-CZ" sz="2800" b="1" dirty="0">
              <a:solidFill>
                <a:srgbClr val="000000"/>
              </a:solidFill>
              <a:latin typeface="Arial Rounded MT Bold" pitchFamily="34" charset="0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1043608" y="4293096"/>
            <a:ext cx="6912768" cy="954107"/>
          </a:xfrm>
          <a:prstGeom prst="rect">
            <a:avLst/>
          </a:prstGeom>
          <a:ln w="38100"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000000"/>
                </a:solidFill>
                <a:latin typeface="Arial Rounded MT Bold" pitchFamily="34" charset="0"/>
              </a:rPr>
              <a:t>PŘIŠLI  SEM  LIDÉ, KTEŘÍ  CHTĚLI  ŽÍT  </a:t>
            </a:r>
          </a:p>
          <a:p>
            <a:r>
              <a:rPr lang="cs-CZ" sz="2800" b="1" dirty="0" smtClean="0">
                <a:solidFill>
                  <a:srgbClr val="000000"/>
                </a:solidFill>
                <a:latin typeface="Arial Rounded MT Bold" pitchFamily="34" charset="0"/>
              </a:rPr>
              <a:t>PODLE UČENÍ  MISTRA  JANA  HUSA</a:t>
            </a:r>
            <a:endParaRPr lang="cs-CZ" sz="2800" b="1" dirty="0">
              <a:solidFill>
                <a:srgbClr val="000000"/>
              </a:solidFill>
              <a:latin typeface="Arial Rounded MT Bold" pitchFamily="34" charset="0"/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1763688" y="5373216"/>
            <a:ext cx="5544616" cy="95410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000000"/>
                </a:solidFill>
                <a:latin typeface="Arial Rounded MT Bold" pitchFamily="34" charset="0"/>
              </a:rPr>
              <a:t>NEMĚL  BÝT  UŽ  ROZDÍL  </a:t>
            </a:r>
          </a:p>
          <a:p>
            <a:r>
              <a:rPr lang="cs-CZ" sz="2800" b="1" dirty="0" smtClean="0">
                <a:solidFill>
                  <a:srgbClr val="000000"/>
                </a:solidFill>
                <a:latin typeface="Arial Rounded MT Bold" pitchFamily="34" charset="0"/>
              </a:rPr>
              <a:t>MEZI  BOHATÝMI   A  CHUDÝMI </a:t>
            </a:r>
            <a:endParaRPr lang="cs-CZ" sz="2800" b="1" dirty="0">
              <a:solidFill>
                <a:srgbClr val="000000"/>
              </a:solidFill>
              <a:latin typeface="Arial Rounded MT Bold" pitchFamily="34" charset="0"/>
            </a:endParaRPr>
          </a:p>
        </p:txBody>
      </p:sp>
      <p:pic>
        <p:nvPicPr>
          <p:cNvPr id="3075" name="Picture 3" descr="C:\Users\PC1\AppData\Local\Microsoft\Windows\Temporary Internet Files\Content.IE5\3X7Y2AS2\MC90029338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1340768"/>
            <a:ext cx="1368152" cy="881945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3081" name="Picture 9" descr="C:\Users\PC1\AppData\Local\Microsoft\Windows\Temporary Internet Files\Content.IE5\3X7Y2AS2\MC90028563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8344" y="4941168"/>
            <a:ext cx="972616" cy="1311942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a 1"/>
          <p:cNvSpPr/>
          <p:nvPr/>
        </p:nvSpPr>
        <p:spPr>
          <a:xfrm>
            <a:off x="899592" y="404664"/>
            <a:ext cx="5040560" cy="1296144"/>
          </a:xfrm>
          <a:prstGeom prst="ellipse">
            <a:avLst/>
          </a:prstGeom>
          <a:ln w="38100">
            <a:solidFill>
              <a:srgbClr val="000000"/>
            </a:solidFill>
          </a:ln>
          <a:scene3d>
            <a:camera prst="orthographicFront"/>
            <a:lightRig rig="soft" dir="t">
              <a:rot lat="0" lon="0" rev="18000000"/>
            </a:lightRig>
          </a:scene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b="1" dirty="0" smtClean="0">
                <a:solidFill>
                  <a:srgbClr val="000000"/>
                </a:solidFill>
                <a:latin typeface="Arial Rounded MT Bold" pitchFamily="34" charset="0"/>
              </a:rPr>
              <a:t>JAN   ŽIŽKA  </a:t>
            </a:r>
          </a:p>
          <a:p>
            <a:pPr algn="ctr"/>
            <a:r>
              <a:rPr lang="cs-CZ" sz="3600" b="1" dirty="0" smtClean="0">
                <a:solidFill>
                  <a:srgbClr val="000000"/>
                </a:solidFill>
                <a:latin typeface="Arial Rounded MT Bold" pitchFamily="34" charset="0"/>
              </a:rPr>
              <a:t>Z  TROCNOVA</a:t>
            </a:r>
            <a:endParaRPr lang="cs-CZ" sz="3600" b="1" dirty="0">
              <a:solidFill>
                <a:srgbClr val="000000"/>
              </a:solidFill>
              <a:latin typeface="Arial Rounded MT Bold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323528" y="1988840"/>
            <a:ext cx="835292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cs-CZ" sz="2800" dirty="0" smtClean="0">
                <a:latin typeface="Arial Rounded MT Bold" pitchFamily="34" charset="0"/>
              </a:rPr>
              <a:t>   </a:t>
            </a:r>
            <a:r>
              <a:rPr lang="cs-CZ" sz="2800" b="1" dirty="0" smtClean="0">
                <a:solidFill>
                  <a:srgbClr val="000000"/>
                </a:solidFill>
                <a:latin typeface="Arial Rounded MT Bold" pitchFamily="34" charset="0"/>
              </a:rPr>
              <a:t>PŘIŠEL  DO  TÁBORA  JAKO    </a:t>
            </a:r>
          </a:p>
          <a:p>
            <a:r>
              <a:rPr lang="cs-CZ" sz="2800" b="1" dirty="0" smtClean="0">
                <a:solidFill>
                  <a:srgbClr val="000000"/>
                </a:solidFill>
                <a:latin typeface="Arial Rounded MT Bold" pitchFamily="34" charset="0"/>
              </a:rPr>
              <a:t>      ZCHUDLÝ  ZEMAN</a:t>
            </a:r>
          </a:p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rgbClr val="000000"/>
                </a:solidFill>
                <a:latin typeface="Arial Rounded MT Bold" pitchFamily="34" charset="0"/>
              </a:rPr>
              <a:t>   STAL  SE  VOJEVŮDCEM  </a:t>
            </a:r>
          </a:p>
          <a:p>
            <a:r>
              <a:rPr lang="cs-CZ" sz="2800" b="1" dirty="0" smtClean="0">
                <a:solidFill>
                  <a:srgbClr val="000000"/>
                </a:solidFill>
                <a:latin typeface="Arial Rounded MT Bold" pitchFamily="34" charset="0"/>
              </a:rPr>
              <a:t>      HUSITSKÝCH  VOJSK</a:t>
            </a:r>
          </a:p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rgbClr val="000000"/>
                </a:solidFill>
                <a:latin typeface="Arial Rounded MT Bold" pitchFamily="34" charset="0"/>
              </a:rPr>
              <a:t>   BYL  ZKUŠENÝ  BOJOVNÍK</a:t>
            </a:r>
          </a:p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rgbClr val="000000"/>
                </a:solidFill>
                <a:latin typeface="Arial Rounded MT Bold" pitchFamily="34" charset="0"/>
              </a:rPr>
              <a:t>   ROZHODL  SE  UPRAVIT  PRO  SVÉ </a:t>
            </a:r>
          </a:p>
          <a:p>
            <a:r>
              <a:rPr lang="cs-CZ" sz="2800" b="1" dirty="0" smtClean="0">
                <a:solidFill>
                  <a:srgbClr val="000000"/>
                </a:solidFill>
                <a:latin typeface="Arial Rounded MT Bold" pitchFamily="34" charset="0"/>
              </a:rPr>
              <a:t>      BOJOVNÍKY  JAKO  ZBRANĚ  ZEMĚDĚLSKÉ </a:t>
            </a:r>
          </a:p>
          <a:p>
            <a:r>
              <a:rPr lang="cs-CZ" sz="2800" b="1" dirty="0" smtClean="0">
                <a:solidFill>
                  <a:srgbClr val="000000"/>
                </a:solidFill>
                <a:latin typeface="Arial Rounded MT Bold" pitchFamily="34" charset="0"/>
              </a:rPr>
              <a:t>      NÁŘADÍ  (CEPY,  ŘEMDIHY,  SUDLICE)</a:t>
            </a:r>
          </a:p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rgbClr val="000000"/>
                </a:solidFill>
                <a:latin typeface="Arial Rounded MT Bold" pitchFamily="34" charset="0"/>
              </a:rPr>
              <a:t>   V BITVÁCH VYUŽÍVAL VOZOVOU HRADBU</a:t>
            </a:r>
          </a:p>
          <a:p>
            <a:r>
              <a:rPr lang="cs-CZ" sz="2800" b="1" dirty="0" smtClean="0">
                <a:solidFill>
                  <a:srgbClr val="000000"/>
                </a:solidFill>
                <a:latin typeface="Arial Rounded MT Bold" pitchFamily="34" charset="0"/>
              </a:rPr>
              <a:t>      (NÁKLADNÍ  VOZY  NAPLNĚNÉ  KAMENÍM) </a:t>
            </a:r>
            <a:endParaRPr lang="cs-CZ" sz="2800" dirty="0">
              <a:latin typeface="Arial Rounded MT Bold" pitchFamily="34" charset="0"/>
            </a:endParaRPr>
          </a:p>
        </p:txBody>
      </p:sp>
      <p:pic>
        <p:nvPicPr>
          <p:cNvPr id="4" name="Obrázek 3" descr="250px-Jan_Vilímek_-_Jan_Žižka_z_Trocnov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28184" y="404664"/>
            <a:ext cx="2523604" cy="338437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TextovéPole 4"/>
          <p:cNvSpPr txBox="1"/>
          <p:nvPr/>
        </p:nvSpPr>
        <p:spPr>
          <a:xfrm>
            <a:off x="7884368" y="3861048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[</a:t>
            </a:r>
            <a:r>
              <a:rPr lang="en-US" dirty="0" err="1" smtClean="0">
                <a:solidFill>
                  <a:srgbClr val="000000"/>
                </a:solidFill>
              </a:rPr>
              <a:t>Obr</a:t>
            </a:r>
            <a:r>
              <a:rPr lang="en-US" dirty="0" smtClean="0">
                <a:solidFill>
                  <a:srgbClr val="000000"/>
                </a:solidFill>
              </a:rPr>
              <a:t>. 5]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apír">
  <a:themeElements>
    <a:clrScheme name="Vlastní 5">
      <a:dk1>
        <a:srgbClr val="FED46B"/>
      </a:dk1>
      <a:lt1>
        <a:srgbClr val="FED46B"/>
      </a:lt1>
      <a:dk2>
        <a:srgbClr val="FED46B"/>
      </a:dk2>
      <a:lt2>
        <a:srgbClr val="FED46B"/>
      </a:lt2>
      <a:accent1>
        <a:srgbClr val="27130D"/>
      </a:accent1>
      <a:accent2>
        <a:srgbClr val="FEB80A"/>
      </a:accent2>
      <a:accent3>
        <a:srgbClr val="FEF6E1"/>
      </a:accent3>
      <a:accent4>
        <a:srgbClr val="FDB911"/>
      </a:accent4>
      <a:accent5>
        <a:srgbClr val="637F26"/>
      </a:accent5>
      <a:accent6>
        <a:srgbClr val="C56D53"/>
      </a:accent6>
      <a:hlink>
        <a:srgbClr val="835D00"/>
      </a:hlink>
      <a:folHlink>
        <a:srgbClr val="835D00"/>
      </a:folHlink>
    </a:clrScheme>
    <a:fontScheme name="Papí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í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3663</TotalTime>
  <Words>575</Words>
  <Application>Microsoft Office PowerPoint</Application>
  <PresentationFormat>Předvádění na obrazovce (4:3)</PresentationFormat>
  <Paragraphs>138</Paragraphs>
  <Slides>12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12</vt:i4>
      </vt:variant>
    </vt:vector>
  </HeadingPairs>
  <TitlesOfParts>
    <vt:vector size="14" baseType="lpstr">
      <vt:lpstr>Motiv sady Office</vt:lpstr>
      <vt:lpstr>Papír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Andrea Justová</dc:creator>
  <cp:lastModifiedBy>Andrea Justová</cp:lastModifiedBy>
  <cp:revision>356</cp:revision>
  <dcterms:created xsi:type="dcterms:W3CDTF">2014-01-19T19:47:44Z</dcterms:created>
  <dcterms:modified xsi:type="dcterms:W3CDTF">2014-04-29T21:04:53Z</dcterms:modified>
</cp:coreProperties>
</file>