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28" r:id="rId1"/>
    <p:sldMasterId id="2147483852" r:id="rId2"/>
  </p:sldMasterIdLst>
  <p:notesMasterIdLst>
    <p:notesMasterId r:id="rId14"/>
  </p:notesMasterIdLst>
  <p:sldIdLst>
    <p:sldId id="256" r:id="rId3"/>
    <p:sldId id="258" r:id="rId4"/>
    <p:sldId id="262" r:id="rId5"/>
    <p:sldId id="284" r:id="rId6"/>
    <p:sldId id="272" r:id="rId7"/>
    <p:sldId id="281" r:id="rId8"/>
    <p:sldId id="282" r:id="rId9"/>
    <p:sldId id="283" r:id="rId10"/>
    <p:sldId id="264" r:id="rId11"/>
    <p:sldId id="269" r:id="rId12"/>
    <p:sldId id="280" r:id="rId13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FF4747"/>
    <a:srgbClr val="E6002C"/>
    <a:srgbClr val="FF9F9F"/>
    <a:srgbClr val="FF6969"/>
    <a:srgbClr val="FF8F8F"/>
    <a:srgbClr val="AC0000"/>
    <a:srgbClr val="740000"/>
    <a:srgbClr val="8A0000"/>
    <a:srgbClr val="E31303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9" d="100"/>
          <a:sy n="69" d="100"/>
        </p:scale>
        <p:origin x="-1416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368D8B7-FD54-4E01-A29C-4CD4AA503784}" type="datetimeFigureOut">
              <a:rPr lang="cs-CZ" smtClean="0"/>
              <a:pPr/>
              <a:t>31.3.2014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B860C38-1C98-4BF4-A6F8-CDA4DEB408D4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713DA-D010-492A-950D-BE74A0C7E430}" type="datetimeFigureOut">
              <a:rPr lang="cs-CZ" smtClean="0"/>
              <a:pPr/>
              <a:t>31.3.2014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B6AD12-B379-46DC-84E3-9A1D511EABA8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>
    <p:newsflash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713DA-D010-492A-950D-BE74A0C7E430}" type="datetimeFigureOut">
              <a:rPr lang="cs-CZ" smtClean="0"/>
              <a:pPr/>
              <a:t>31.3.2014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B6AD12-B379-46DC-84E3-9A1D511EABA8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>
    <p:newsflash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713DA-D010-492A-950D-BE74A0C7E430}" type="datetimeFigureOut">
              <a:rPr lang="cs-CZ" smtClean="0"/>
              <a:pPr/>
              <a:t>31.3.2014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B6AD12-B379-46DC-84E3-9A1D511EABA8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>
    <p:newsflash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římá spojovací čára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Nadpis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Klepnutím lze upravit styl předlohy podnadpisů.</a:t>
            </a:r>
            <a:endParaRPr kumimoji="0" lang="en-US"/>
          </a:p>
        </p:txBody>
      </p:sp>
      <p:sp>
        <p:nvSpPr>
          <p:cNvPr id="16" name="Zástupný symbol pro datum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713DA-D010-492A-950D-BE74A0C7E430}" type="datetimeFigureOut">
              <a:rPr lang="cs-CZ" smtClean="0"/>
              <a:pPr/>
              <a:t>31.3.2014</a:t>
            </a:fld>
            <a:endParaRPr lang="cs-CZ"/>
          </a:p>
        </p:txBody>
      </p:sp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15" name="Zástupný symbol pro číslo snímku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68B6AD12-B379-46DC-84E3-9A1D511EABA8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>
    <p:newsflash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Nadpis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27" name="Zástupný symbol pro obsah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5" name="Zástupný symbol pro datum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713DA-D010-492A-950D-BE74A0C7E430}" type="datetimeFigureOut">
              <a:rPr lang="cs-CZ" smtClean="0"/>
              <a:pPr/>
              <a:t>31.3.2014</a:t>
            </a:fld>
            <a:endParaRPr lang="cs-CZ"/>
          </a:p>
        </p:txBody>
      </p: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cs-CZ"/>
          </a:p>
        </p:txBody>
      </p:sp>
      <p:sp>
        <p:nvSpPr>
          <p:cNvPr id="16" name="Zástupný symbol pro číslo snímku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68B6AD12-B379-46DC-84E3-9A1D511EABA8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>
    <p:newsflash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římá spojovací čára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Zástupný symbol pro text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19" name="Zástupný symbol pro datum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713DA-D010-492A-950D-BE74A0C7E430}" type="datetimeFigureOut">
              <a:rPr lang="cs-CZ" smtClean="0"/>
              <a:pPr/>
              <a:t>31.3.2014</a:t>
            </a:fld>
            <a:endParaRPr lang="cs-CZ"/>
          </a:p>
        </p:txBody>
      </p:sp>
      <p:sp>
        <p:nvSpPr>
          <p:cNvPr id="11" name="Zástupný symbol pro zápatí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16" name="Zástupný symbol pro číslo snímku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B6AD12-B379-46DC-84E3-9A1D511EABA8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Nadpis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newsflash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Nadpis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14" name="Zástupný symbol pro obsah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3" name="Zástupný symbol pro obsah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1" name="Zástupný symbol pro datum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713DA-D010-492A-950D-BE74A0C7E430}" type="datetimeFigureOut">
              <a:rPr lang="cs-CZ" smtClean="0"/>
              <a:pPr/>
              <a:t>31.3.2014</a:t>
            </a:fld>
            <a:endParaRPr lang="cs-CZ"/>
          </a:p>
        </p:txBody>
      </p:sp>
      <p:sp>
        <p:nvSpPr>
          <p:cNvPr id="10" name="Zástupný symbol pro zápatí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1" name="Zástupný symbol pro číslo snímku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B6AD12-B379-46DC-84E3-9A1D511EABA8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>
    <p:newsflash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Nadpis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25" name="Zástupný symbol pro text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8" name="Zástupný symbol pro obsah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0" name="Zástupný symbol pro datum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713DA-D010-492A-950D-BE74A0C7E430}" type="datetimeFigureOut">
              <a:rPr lang="cs-CZ" smtClean="0"/>
              <a:pPr/>
              <a:t>31.3.2014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68B6AD12-B379-46DC-84E3-9A1D511EABA8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1" name="Přímá spojovací čára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  <p:transition>
    <p:newsflash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Nadpis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12" name="Zástupný symbol pro datum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713DA-D010-492A-950D-BE74A0C7E430}" type="datetimeFigureOut">
              <a:rPr lang="cs-CZ" smtClean="0"/>
              <a:pPr/>
              <a:t>31.3.2014</a:t>
            </a:fld>
            <a:endParaRPr lang="cs-CZ"/>
          </a:p>
        </p:txBody>
      </p:sp>
      <p:sp>
        <p:nvSpPr>
          <p:cNvPr id="21" name="Zástupný symbol pro zápatí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B6AD12-B379-46DC-84E3-9A1D511EABA8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>
    <p:newsflash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713DA-D010-492A-950D-BE74A0C7E430}" type="datetimeFigureOut">
              <a:rPr lang="cs-CZ" smtClean="0"/>
              <a:pPr/>
              <a:t>31.3.2014</a:t>
            </a:fld>
            <a:endParaRPr lang="cs-CZ"/>
          </a:p>
        </p:txBody>
      </p:sp>
      <p:sp>
        <p:nvSpPr>
          <p:cNvPr id="24" name="Zástupný symbol pro zápatí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B6AD12-B379-46DC-84E3-9A1D511EABA8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>
    <p:newsflash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římá spojovací čára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Nadpis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26" name="Zástupný symbol pro text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14" name="Zástupný symbol pro obsah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5" name="Zástupný symbol pro datum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713DA-D010-492A-950D-BE74A0C7E430}" type="datetimeFigureOut">
              <a:rPr lang="cs-CZ" smtClean="0"/>
              <a:pPr/>
              <a:t>31.3.2014</a:t>
            </a:fld>
            <a:endParaRPr lang="cs-CZ"/>
          </a:p>
        </p:txBody>
      </p:sp>
      <p:sp>
        <p:nvSpPr>
          <p:cNvPr id="29" name="Zástupný symbol pro zápatí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B6AD12-B379-46DC-84E3-9A1D511EABA8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>
    <p:newsflash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713DA-D010-492A-950D-BE74A0C7E430}" type="datetimeFigureOut">
              <a:rPr lang="cs-CZ" smtClean="0"/>
              <a:pPr/>
              <a:t>31.3.2014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B6AD12-B379-46DC-84E3-9A1D511EABA8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>
    <p:newsflash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Zástupný symbol pro obrázek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cs-CZ" smtClean="0"/>
              <a:t>Klepnutím na ikonu přidáte obrázek.</a:t>
            </a:r>
            <a:endParaRPr kumimoji="0" lang="en-US" dirty="0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713DA-D010-492A-950D-BE74A0C7E430}" type="datetimeFigureOut">
              <a:rPr lang="cs-CZ" smtClean="0"/>
              <a:pPr/>
              <a:t>31.3.2014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1" name="Zástupný symbol pro číslo snímku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B6AD12-B379-46DC-84E3-9A1D511EABA8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7" name="Nadpis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26" name="Zástupný symbol pro text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</p:spTree>
  </p:cSld>
  <p:clrMapOvr>
    <a:masterClrMapping/>
  </p:clrMapOvr>
  <p:transition>
    <p:newsflash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713DA-D010-492A-950D-BE74A0C7E430}" type="datetimeFigureOut">
              <a:rPr lang="cs-CZ" smtClean="0"/>
              <a:pPr/>
              <a:t>31.3.2014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B6AD12-B379-46DC-84E3-9A1D511EABA8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>
    <p:newsflash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713DA-D010-492A-950D-BE74A0C7E430}" type="datetimeFigureOut">
              <a:rPr lang="cs-CZ" smtClean="0"/>
              <a:pPr/>
              <a:t>31.3.2014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B6AD12-B379-46DC-84E3-9A1D511EABA8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>
    <p:newsflash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713DA-D010-492A-950D-BE74A0C7E430}" type="datetimeFigureOut">
              <a:rPr lang="cs-CZ" smtClean="0"/>
              <a:pPr/>
              <a:t>31.3.2014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B6AD12-B379-46DC-84E3-9A1D511EABA8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>
    <p:newsflash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713DA-D010-492A-950D-BE74A0C7E430}" type="datetimeFigureOut">
              <a:rPr lang="cs-CZ" smtClean="0"/>
              <a:pPr/>
              <a:t>31.3.2014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B6AD12-B379-46DC-84E3-9A1D511EABA8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>
    <p:newsflash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713DA-D010-492A-950D-BE74A0C7E430}" type="datetimeFigureOut">
              <a:rPr lang="cs-CZ" smtClean="0"/>
              <a:pPr/>
              <a:t>31.3.2014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B6AD12-B379-46DC-84E3-9A1D511EABA8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>
    <p:newsflash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713DA-D010-492A-950D-BE74A0C7E430}" type="datetimeFigureOut">
              <a:rPr lang="cs-CZ" smtClean="0"/>
              <a:pPr/>
              <a:t>31.3.2014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B6AD12-B379-46DC-84E3-9A1D511EABA8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>
    <p:newsflash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713DA-D010-492A-950D-BE74A0C7E430}" type="datetimeFigureOut">
              <a:rPr lang="cs-CZ" smtClean="0"/>
              <a:pPr/>
              <a:t>31.3.2014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B6AD12-B379-46DC-84E3-9A1D511EABA8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>
    <p:newsflash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713DA-D010-492A-950D-BE74A0C7E430}" type="datetimeFigureOut">
              <a:rPr lang="cs-CZ" smtClean="0"/>
              <a:pPr/>
              <a:t>31.3.2014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B6AD12-B379-46DC-84E3-9A1D511EABA8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>
    <p:newsflash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713DA-D010-492A-950D-BE74A0C7E430}" type="datetimeFigureOut">
              <a:rPr lang="cs-CZ" smtClean="0"/>
              <a:pPr/>
              <a:t>31.3.2014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B6AD12-B379-46DC-84E3-9A1D511EABA8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>
    <p:newsflash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6713DA-D010-492A-950D-BE74A0C7E430}" type="datetimeFigureOut">
              <a:rPr lang="cs-CZ" smtClean="0"/>
              <a:pPr/>
              <a:t>31.3.2014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B6AD12-B379-46DC-84E3-9A1D511EABA8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29" r:id="rId1"/>
    <p:sldLayoutId id="2147483830" r:id="rId2"/>
    <p:sldLayoutId id="2147483831" r:id="rId3"/>
    <p:sldLayoutId id="2147483832" r:id="rId4"/>
    <p:sldLayoutId id="2147483833" r:id="rId5"/>
    <p:sldLayoutId id="2147483834" r:id="rId6"/>
    <p:sldLayoutId id="2147483835" r:id="rId7"/>
    <p:sldLayoutId id="2147483836" r:id="rId8"/>
    <p:sldLayoutId id="2147483837" r:id="rId9"/>
    <p:sldLayoutId id="2147483838" r:id="rId10"/>
    <p:sldLayoutId id="2147483839" r:id="rId11"/>
  </p:sldLayoutIdLst>
  <p:transition>
    <p:newsflash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římá spojovací čára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Zástupný symbol pro text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11" name="Zástupný symbol pro datum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C56713DA-D010-492A-950D-BE74A0C7E430}" type="datetimeFigureOut">
              <a:rPr lang="cs-CZ" smtClean="0"/>
              <a:pPr/>
              <a:t>31.3.2014</a:t>
            </a:fld>
            <a:endParaRPr lang="cs-CZ"/>
          </a:p>
        </p:txBody>
      </p:sp>
      <p:sp>
        <p:nvSpPr>
          <p:cNvPr id="28" name="Zástupný symbol pro zápatí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68B6AD12-B379-46DC-84E3-9A1D511EABA8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0" name="Zástupný symbol pro nadpis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9" name="Přímá spojovací čára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Přímá spojovací čára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53" r:id="rId1"/>
    <p:sldLayoutId id="2147483854" r:id="rId2"/>
    <p:sldLayoutId id="2147483855" r:id="rId3"/>
    <p:sldLayoutId id="2147483856" r:id="rId4"/>
    <p:sldLayoutId id="2147483857" r:id="rId5"/>
    <p:sldLayoutId id="2147483858" r:id="rId6"/>
    <p:sldLayoutId id="2147483859" r:id="rId7"/>
    <p:sldLayoutId id="2147483860" r:id="rId8"/>
    <p:sldLayoutId id="2147483861" r:id="rId9"/>
    <p:sldLayoutId id="2147483862" r:id="rId10"/>
    <p:sldLayoutId id="2147483863" r:id="rId11"/>
  </p:sldLayoutIdLst>
  <p:transition>
    <p:newsflash/>
  </p:transition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kundrum@centrum.cz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hyperlink" Target="http://www.zs-mozartova.cz/" TargetMode="Externa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commons.wikimedia.org/wiki/File:Honzik_retus.jpg?uselang=cs" TargetMode="External"/><Relationship Id="rId2" Type="http://schemas.openxmlformats.org/officeDocument/2006/relationships/hyperlink" Target="http://commons.wikimedia.org/wiki/File:Honzik_vit.jpg?uselang=cs" TargetMode="External"/><Relationship Id="rId1" Type="http://schemas.openxmlformats.org/officeDocument/2006/relationships/slideLayout" Target="../slideLayouts/slideLayout7.xml"/><Relationship Id="rId5" Type="http://schemas.openxmlformats.org/officeDocument/2006/relationships/hyperlink" Target="http://commons.wikimedia.org/wiki/File:Pecet_Elisky1321.jpg?uselang=cs" TargetMode="External"/><Relationship Id="rId4" Type="http://schemas.openxmlformats.org/officeDocument/2006/relationships/hyperlink" Target="http://commons.wikimedia.org/wiki/File:Eliska_hlava.jpg?uselang=cs" TargetMode="Externa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mailto:kundrum@centrum.cz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zs-mozartova.cz/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18.xml"/><Relationship Id="rId5" Type="http://schemas.openxmlformats.org/officeDocument/2006/relationships/image" Target="../media/image9.wmf"/><Relationship Id="rId4" Type="http://schemas.openxmlformats.org/officeDocument/2006/relationships/image" Target="../media/image8.w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gif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18.xml"/><Relationship Id="rId6" Type="http://schemas.openxmlformats.org/officeDocument/2006/relationships/image" Target="../media/image17.wmf"/><Relationship Id="rId5" Type="http://schemas.openxmlformats.org/officeDocument/2006/relationships/image" Target="../media/image16.wmf"/><Relationship Id="rId4" Type="http://schemas.openxmlformats.org/officeDocument/2006/relationships/image" Target="../media/image15.gi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wmf"/><Relationship Id="rId2" Type="http://schemas.openxmlformats.org/officeDocument/2006/relationships/image" Target="../media/image18.wmf"/><Relationship Id="rId1" Type="http://schemas.openxmlformats.org/officeDocument/2006/relationships/slideLayout" Target="../slideLayouts/slideLayout18.xml"/><Relationship Id="rId4" Type="http://schemas.openxmlformats.org/officeDocument/2006/relationships/image" Target="../media/image20.w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mailto:kundrum@centrum.cz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5" Type="http://schemas.openxmlformats.org/officeDocument/2006/relationships/hyperlink" Target="http://commons.wikimedia.org/wiki/File:Arms_of_the_Counts_of_Luxembourg.svg?uselang=cs" TargetMode="External"/><Relationship Id="rId4" Type="http://schemas.openxmlformats.org/officeDocument/2006/relationships/hyperlink" Target="http://www.zs-mozartova.cz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5576" y="620688"/>
            <a:ext cx="1655763" cy="1360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Nadpis 1"/>
          <p:cNvSpPr txBox="1">
            <a:spLocks/>
          </p:cNvSpPr>
          <p:nvPr/>
        </p:nvSpPr>
        <p:spPr bwMode="auto">
          <a:xfrm>
            <a:off x="2771800" y="620688"/>
            <a:ext cx="5976813" cy="1295400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bg1">
                <a:lumMod val="50000"/>
              </a:schemeClr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cs-CZ" sz="2400" b="1" i="1" dirty="0">
                <a:latin typeface="Courier New" pitchFamily="49" charset="0"/>
                <a:ea typeface="+mj-ea"/>
                <a:cs typeface="Courier New" pitchFamily="49" charset="0"/>
              </a:rPr>
              <a:t>ZÁKLADNÍ ŠKOLA OLOMOUC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>
                <a:latin typeface="Courier New" pitchFamily="49" charset="0"/>
                <a:ea typeface="+mj-ea"/>
                <a:cs typeface="Courier New" pitchFamily="49" charset="0"/>
              </a:rPr>
              <a:t>příspěvková organizace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600" b="1" i="1" dirty="0">
                <a:latin typeface="Courier New" pitchFamily="49" charset="0"/>
                <a:ea typeface="+mj-ea"/>
                <a:cs typeface="Courier New" pitchFamily="49" charset="0"/>
              </a:rPr>
              <a:t>MOZARTOVA 48, 779 00 OLOMOUC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>
                <a:latin typeface="Courier New" pitchFamily="49" charset="0"/>
                <a:ea typeface="+mj-ea"/>
                <a:cs typeface="Courier New" pitchFamily="49" charset="0"/>
              </a:rPr>
              <a:t>tel.: 585 427 142, 775 116 442; fax: 585 422 713</a:t>
            </a:r>
            <a:r>
              <a:rPr lang="cs-CZ" sz="1400" b="1" dirty="0">
                <a:latin typeface="Courier New" pitchFamily="49" charset="0"/>
                <a:ea typeface="+mj-ea"/>
                <a:cs typeface="Courier New" pitchFamily="49" charset="0"/>
              </a:rPr>
              <a:t> 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 smtClean="0">
                <a:latin typeface="Courier New" pitchFamily="49" charset="0"/>
                <a:ea typeface="+mj-ea"/>
                <a:cs typeface="Courier New" pitchFamily="49" charset="0"/>
              </a:rPr>
              <a:t>email: </a:t>
            </a:r>
            <a:r>
              <a:rPr lang="cs-CZ" sz="1400" b="1" i="1" noProof="1" smtClean="0">
                <a:solidFill>
                  <a:srgbClr val="002060"/>
                </a:solidFill>
                <a:latin typeface="Courier New" pitchFamily="49" charset="0"/>
                <a:ea typeface="+mj-ea"/>
                <a:cs typeface="Courier New" pitchFamily="49" charset="0"/>
                <a:hlinkClick r:id="rId3"/>
              </a:rPr>
              <a:t>kundrum@centrum.cz</a:t>
            </a:r>
            <a:r>
              <a:rPr lang="cs-CZ" sz="1400" b="1" i="1" noProof="1">
                <a:solidFill>
                  <a:srgbClr val="002060"/>
                </a:solidFill>
                <a:latin typeface="Courier New" pitchFamily="49" charset="0"/>
                <a:ea typeface="+mj-ea"/>
                <a:cs typeface="Courier New" pitchFamily="49" charset="0"/>
              </a:rPr>
              <a:t>; </a:t>
            </a:r>
            <a:r>
              <a:rPr lang="cs-CZ" sz="1400" b="1" i="1" noProof="1">
                <a:solidFill>
                  <a:srgbClr val="002060"/>
                </a:solidFill>
                <a:latin typeface="Courier New" pitchFamily="49" charset="0"/>
                <a:ea typeface="+mj-ea"/>
                <a:cs typeface="Courier New" pitchFamily="49" charset="0"/>
                <a:hlinkClick r:id="rId4"/>
              </a:rPr>
              <a:t>www.zs-mozartova.cz</a:t>
            </a:r>
            <a:r>
              <a:rPr lang="cs-CZ" sz="1400" b="1" i="1" dirty="0">
                <a:solidFill>
                  <a:srgbClr val="002060"/>
                </a:solidFill>
                <a:latin typeface="Courier New" pitchFamily="49" charset="0"/>
                <a:ea typeface="+mj-ea"/>
                <a:cs typeface="Courier New" pitchFamily="49" charset="0"/>
              </a:rPr>
              <a:t> </a:t>
            </a:r>
            <a:endParaRPr lang="cs-CZ" sz="1400" b="1" i="1" noProof="1">
              <a:solidFill>
                <a:srgbClr val="002060"/>
              </a:solidFill>
              <a:latin typeface="Courier New" pitchFamily="49" charset="0"/>
              <a:ea typeface="+mj-ea"/>
              <a:cs typeface="Courier New" pitchFamily="49" charset="0"/>
            </a:endParaRPr>
          </a:p>
        </p:txBody>
      </p:sp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403648" y="2276872"/>
            <a:ext cx="6481763" cy="1411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Rectangle 1"/>
          <p:cNvSpPr>
            <a:spLocks noChangeArrowheads="1"/>
          </p:cNvSpPr>
          <p:nvPr/>
        </p:nvSpPr>
        <p:spPr bwMode="auto">
          <a:xfrm>
            <a:off x="683568" y="4005064"/>
            <a:ext cx="7884368" cy="646331"/>
          </a:xfrm>
          <a:prstGeom prst="rect">
            <a:avLst/>
          </a:prstGeom>
          <a:solidFill>
            <a:srgbClr val="D9D9D9"/>
          </a:solidFill>
          <a:ln w="9525">
            <a:solidFill>
              <a:schemeClr val="tx1">
                <a:lumMod val="65000"/>
                <a:lumOff val="35000"/>
              </a:schemeClr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Projekt: ŠKOLA RADOSTI, ŠKOLA KVALITY </a:t>
            </a:r>
            <a:endParaRPr kumimoji="0" lang="cs-CZ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Registrační číslo projektu: CZ.1.07/1.4.00/21.3688</a:t>
            </a:r>
            <a:endParaRPr kumimoji="0" lang="cs-CZ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Obdélník 5"/>
          <p:cNvSpPr>
            <a:spLocks noChangeArrowheads="1"/>
          </p:cNvSpPr>
          <p:nvPr/>
        </p:nvSpPr>
        <p:spPr bwMode="auto">
          <a:xfrm>
            <a:off x="0" y="4725143"/>
            <a:ext cx="9144000" cy="2154436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endParaRPr lang="cs-CZ" sz="2000" b="1" dirty="0">
              <a:latin typeface="Courier New" pitchFamily="49" charset="0"/>
              <a:cs typeface="Courier New" pitchFamily="49" charset="0"/>
            </a:endParaRPr>
          </a:p>
          <a:p>
            <a:pPr algn="ctr"/>
            <a:r>
              <a:rPr lang="cs-CZ" sz="2800" b="1" i="1" dirty="0">
                <a:latin typeface="Courier New" pitchFamily="49" charset="0"/>
                <a:cs typeface="Courier New" pitchFamily="49" charset="0"/>
              </a:rPr>
              <a:t>EU PENÍZE ŠKOLÁM</a:t>
            </a:r>
          </a:p>
          <a:p>
            <a:pPr algn="ctr"/>
            <a:endParaRPr lang="cs-CZ" sz="1400" b="1" i="1" dirty="0">
              <a:latin typeface="Courier New" pitchFamily="49" charset="0"/>
              <a:cs typeface="Courier New" pitchFamily="49" charset="0"/>
            </a:endParaRPr>
          </a:p>
          <a:p>
            <a:pPr algn="ctr"/>
            <a:r>
              <a:rPr lang="cs-CZ" sz="2000" b="1" i="1" dirty="0">
                <a:latin typeface="Courier New" pitchFamily="49" charset="0"/>
                <a:cs typeface="Courier New" pitchFamily="49" charset="0"/>
              </a:rPr>
              <a:t>Operační program Vzdělávání pro konkurenceschopnost</a:t>
            </a:r>
          </a:p>
          <a:p>
            <a:pPr algn="ctr"/>
            <a:endParaRPr lang="cs-CZ" sz="1200" b="1" i="1" dirty="0">
              <a:latin typeface="Courier New" pitchFamily="49" charset="0"/>
              <a:cs typeface="Courier New" pitchFamily="49" charset="0"/>
            </a:endParaRPr>
          </a:p>
          <a:p>
            <a:pPr algn="ctr"/>
            <a:r>
              <a:rPr lang="cs-CZ" sz="2000" dirty="0">
                <a:latin typeface="Courier New" pitchFamily="49" charset="0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cs typeface="Courier New" pitchFamily="49" charset="0"/>
              </a:rPr>
            </a:br>
            <a:endParaRPr lang="cs-CZ" sz="2000" dirty="0"/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ChangeArrowheads="1"/>
          </p:cNvSpPr>
          <p:nvPr/>
        </p:nvSpPr>
        <p:spPr bwMode="auto">
          <a:xfrm>
            <a:off x="395536" y="4609003"/>
            <a:ext cx="8352928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sz="1600" i="1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Calibri" pitchFamily="34" charset="0"/>
                <a:cs typeface="Times New Roman" pitchFamily="18" charset="0"/>
              </a:rPr>
              <a:t>    </a:t>
            </a:r>
            <a:endParaRPr kumimoji="0" lang="cs-CZ" sz="1600" i="1" u="none" strike="noStrike" cap="none" normalizeH="0" dirty="0" smtClean="0">
              <a:ln>
                <a:noFill/>
              </a:ln>
              <a:solidFill>
                <a:schemeClr val="tx1"/>
              </a:solidFill>
              <a:effectLst/>
              <a:latin typeface="Courier New" pitchFamily="49" charset="0"/>
              <a:cs typeface="Arial" pitchFamily="34" charset="0"/>
            </a:endParaRPr>
          </a:p>
        </p:txBody>
      </p:sp>
      <p:sp>
        <p:nvSpPr>
          <p:cNvPr id="5" name="Obdélník 4"/>
          <p:cNvSpPr/>
          <p:nvPr/>
        </p:nvSpPr>
        <p:spPr>
          <a:xfrm>
            <a:off x="395536" y="908720"/>
            <a:ext cx="8208912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1600" i="1" dirty="0" smtClean="0">
                <a:latin typeface="Courier New" pitchFamily="49" charset="0"/>
                <a:cs typeface="Courier New" pitchFamily="49" charset="0"/>
              </a:rPr>
              <a:t>Strana 3</a:t>
            </a:r>
            <a:r>
              <a:rPr lang="cs-CZ" sz="1600" dirty="0" smtClean="0">
                <a:latin typeface="Courier New" pitchFamily="49" charset="0"/>
                <a:cs typeface="Courier New" pitchFamily="49" charset="0"/>
              </a:rPr>
              <a:t> </a:t>
            </a:r>
          </a:p>
          <a:p>
            <a:r>
              <a:rPr lang="cs-CZ" sz="1600" i="1" dirty="0" smtClean="0">
                <a:latin typeface="Courier New" pitchFamily="49" charset="0"/>
                <a:cs typeface="Courier New" pitchFamily="49" charset="0"/>
              </a:rPr>
              <a:t>[OBR.2][cit.2014-02-26</a:t>
            </a:r>
            <a:r>
              <a:rPr lang="en-US" sz="1600" i="1" dirty="0" smtClean="0">
                <a:latin typeface="Courier New" pitchFamily="49" charset="0"/>
                <a:cs typeface="Courier New" pitchFamily="49" charset="0"/>
              </a:rPr>
              <a:t>]</a:t>
            </a:r>
            <a:r>
              <a:rPr lang="cs-CZ" sz="1600" i="1" dirty="0" smtClean="0">
                <a:latin typeface="Courier New" pitchFamily="49" charset="0"/>
                <a:cs typeface="Courier New" pitchFamily="49" charset="0"/>
              </a:rPr>
              <a:t>. Dostupný pod licencí </a:t>
            </a:r>
            <a:r>
              <a:rPr lang="cs-CZ" sz="1600" i="1" dirty="0" err="1" smtClean="0">
                <a:latin typeface="Courier New" pitchFamily="49" charset="0"/>
                <a:cs typeface="Courier New" pitchFamily="49" charset="0"/>
              </a:rPr>
              <a:t>Creative</a:t>
            </a:r>
            <a:r>
              <a:rPr lang="cs-CZ" sz="1600" i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cs-CZ" sz="1600" i="1" dirty="0" err="1" smtClean="0">
                <a:latin typeface="Courier New" pitchFamily="49" charset="0"/>
                <a:cs typeface="Courier New" pitchFamily="49" charset="0"/>
              </a:rPr>
              <a:t>Commons</a:t>
            </a:r>
            <a:r>
              <a:rPr lang="cs-CZ" sz="1600" i="1" dirty="0" smtClean="0">
                <a:latin typeface="Courier New" pitchFamily="49" charset="0"/>
                <a:cs typeface="Courier New" pitchFamily="49" charset="0"/>
              </a:rPr>
              <a:t> na </a:t>
            </a:r>
            <a:r>
              <a:rPr lang="cs-CZ" sz="1600" dirty="0" smtClean="0">
                <a:latin typeface="Courier New" pitchFamily="49" charset="0"/>
                <a:cs typeface="Courier New" pitchFamily="49" charset="0"/>
              </a:rPr>
              <a:t>WWW:</a:t>
            </a:r>
            <a:r>
              <a:rPr lang="cs-CZ" sz="1600" u="sng" dirty="0" smtClean="0">
                <a:latin typeface="Courier New" pitchFamily="49" charset="0"/>
                <a:cs typeface="Courier New" pitchFamily="49" charset="0"/>
                <a:hlinkClick r:id="rId2"/>
              </a:rPr>
              <a:t>http://commons.wikimedia.org/wiki/File:Honzik_vit.jpg?uselang=cs</a:t>
            </a:r>
            <a:r>
              <a:rPr lang="cs-CZ" sz="1600" dirty="0" smtClean="0">
                <a:latin typeface="Courier New" pitchFamily="49" charset="0"/>
                <a:cs typeface="Courier New" pitchFamily="49" charset="0"/>
              </a:rPr>
              <a:t>&gt;.</a:t>
            </a:r>
            <a:endParaRPr lang="cs-CZ" sz="1600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6" name="TextovéPole 5"/>
          <p:cNvSpPr txBox="1"/>
          <p:nvPr/>
        </p:nvSpPr>
        <p:spPr>
          <a:xfrm>
            <a:off x="467544" y="2132856"/>
            <a:ext cx="820891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600" i="1" dirty="0" smtClean="0">
                <a:latin typeface="Courier New" pitchFamily="49" charset="0"/>
                <a:cs typeface="Courier New" pitchFamily="49" charset="0"/>
              </a:rPr>
              <a:t>Strana 4</a:t>
            </a:r>
            <a:endParaRPr lang="cs-CZ" sz="1600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cs-CZ" sz="1600" i="1" dirty="0" smtClean="0">
                <a:latin typeface="Courier New" pitchFamily="49" charset="0"/>
                <a:cs typeface="Courier New" pitchFamily="49" charset="0"/>
              </a:rPr>
              <a:t>[OBR.3][cit.2014-02-26</a:t>
            </a:r>
            <a:r>
              <a:rPr lang="en-US" sz="1600" i="1" dirty="0" smtClean="0">
                <a:latin typeface="Courier New" pitchFamily="49" charset="0"/>
                <a:cs typeface="Courier New" pitchFamily="49" charset="0"/>
              </a:rPr>
              <a:t>]</a:t>
            </a:r>
            <a:r>
              <a:rPr lang="cs-CZ" sz="1600" i="1" dirty="0" smtClean="0">
                <a:latin typeface="Courier New" pitchFamily="49" charset="0"/>
                <a:cs typeface="Courier New" pitchFamily="49" charset="0"/>
              </a:rPr>
              <a:t>. Dostupný pod licencí </a:t>
            </a:r>
            <a:r>
              <a:rPr lang="cs-CZ" sz="1600" i="1" dirty="0" err="1" smtClean="0">
                <a:latin typeface="Courier New" pitchFamily="49" charset="0"/>
                <a:cs typeface="Courier New" pitchFamily="49" charset="0"/>
              </a:rPr>
              <a:t>Creative</a:t>
            </a:r>
            <a:r>
              <a:rPr lang="cs-CZ" sz="1600" i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cs-CZ" sz="1600" i="1" dirty="0" err="1" smtClean="0">
                <a:latin typeface="Courier New" pitchFamily="49" charset="0"/>
                <a:cs typeface="Courier New" pitchFamily="49" charset="0"/>
              </a:rPr>
              <a:t>Commons</a:t>
            </a:r>
            <a:r>
              <a:rPr lang="cs-CZ" sz="1600" i="1" dirty="0" smtClean="0">
                <a:latin typeface="Courier New" pitchFamily="49" charset="0"/>
                <a:cs typeface="Courier New" pitchFamily="49" charset="0"/>
              </a:rPr>
              <a:t> na</a:t>
            </a:r>
            <a:endParaRPr lang="cs-CZ" sz="1600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cs-CZ" sz="1600" dirty="0" smtClean="0">
                <a:latin typeface="Courier New" pitchFamily="49" charset="0"/>
                <a:cs typeface="Courier New" pitchFamily="49" charset="0"/>
              </a:rPr>
              <a:t>WWW:</a:t>
            </a:r>
            <a:r>
              <a:rPr lang="cs-CZ" sz="1600" u="sng" dirty="0" smtClean="0">
                <a:latin typeface="Courier New" pitchFamily="49" charset="0"/>
                <a:cs typeface="Courier New" pitchFamily="49" charset="0"/>
                <a:hlinkClick r:id="rId3"/>
              </a:rPr>
              <a:t>http://</a:t>
            </a:r>
            <a:r>
              <a:rPr lang="cs-CZ" sz="1600" u="sng" dirty="0" err="1" smtClean="0">
                <a:latin typeface="Courier New" pitchFamily="49" charset="0"/>
                <a:cs typeface="Courier New" pitchFamily="49" charset="0"/>
                <a:hlinkClick r:id="rId3"/>
              </a:rPr>
              <a:t>commons.wikimedia.org</a:t>
            </a:r>
            <a:r>
              <a:rPr lang="cs-CZ" sz="1600" u="sng" dirty="0" smtClean="0">
                <a:latin typeface="Courier New" pitchFamily="49" charset="0"/>
                <a:cs typeface="Courier New" pitchFamily="49" charset="0"/>
                <a:hlinkClick r:id="rId3"/>
              </a:rPr>
              <a:t>/</a:t>
            </a:r>
            <a:r>
              <a:rPr lang="cs-CZ" sz="1600" u="sng" dirty="0" err="1" smtClean="0">
                <a:latin typeface="Courier New" pitchFamily="49" charset="0"/>
                <a:cs typeface="Courier New" pitchFamily="49" charset="0"/>
                <a:hlinkClick r:id="rId3"/>
              </a:rPr>
              <a:t>wiki</a:t>
            </a:r>
            <a:r>
              <a:rPr lang="cs-CZ" sz="1600" u="sng" dirty="0" smtClean="0">
                <a:latin typeface="Courier New" pitchFamily="49" charset="0"/>
                <a:cs typeface="Courier New" pitchFamily="49" charset="0"/>
                <a:hlinkClick r:id="rId3"/>
              </a:rPr>
              <a:t>/</a:t>
            </a:r>
            <a:r>
              <a:rPr lang="cs-CZ" sz="1600" u="sng" dirty="0" err="1" smtClean="0">
                <a:latin typeface="Courier New" pitchFamily="49" charset="0"/>
                <a:cs typeface="Courier New" pitchFamily="49" charset="0"/>
                <a:hlinkClick r:id="rId3"/>
              </a:rPr>
              <a:t>File</a:t>
            </a:r>
            <a:r>
              <a:rPr lang="cs-CZ" sz="1600" u="sng" dirty="0" smtClean="0">
                <a:latin typeface="Courier New" pitchFamily="49" charset="0"/>
                <a:cs typeface="Courier New" pitchFamily="49" charset="0"/>
                <a:hlinkClick r:id="rId3"/>
              </a:rPr>
              <a:t>:</a:t>
            </a:r>
            <a:r>
              <a:rPr lang="cs-CZ" sz="1600" u="sng" dirty="0" err="1" smtClean="0">
                <a:latin typeface="Courier New" pitchFamily="49" charset="0"/>
                <a:cs typeface="Courier New" pitchFamily="49" charset="0"/>
                <a:hlinkClick r:id="rId3"/>
              </a:rPr>
              <a:t>Honzik</a:t>
            </a:r>
            <a:r>
              <a:rPr lang="cs-CZ" sz="1600" u="sng" dirty="0" smtClean="0">
                <a:latin typeface="Courier New" pitchFamily="49" charset="0"/>
                <a:cs typeface="Courier New" pitchFamily="49" charset="0"/>
                <a:hlinkClick r:id="rId3"/>
              </a:rPr>
              <a:t>_</a:t>
            </a:r>
            <a:r>
              <a:rPr lang="cs-CZ" sz="1600" u="sng" dirty="0" err="1" smtClean="0">
                <a:latin typeface="Courier New" pitchFamily="49" charset="0"/>
                <a:cs typeface="Courier New" pitchFamily="49" charset="0"/>
                <a:hlinkClick r:id="rId3"/>
              </a:rPr>
              <a:t>retus.jpg</a:t>
            </a:r>
            <a:r>
              <a:rPr lang="cs-CZ" sz="1600" u="sng" dirty="0" smtClean="0">
                <a:latin typeface="Courier New" pitchFamily="49" charset="0"/>
                <a:cs typeface="Courier New" pitchFamily="49" charset="0"/>
                <a:hlinkClick r:id="rId3"/>
              </a:rPr>
              <a:t>?</a:t>
            </a:r>
            <a:r>
              <a:rPr lang="cs-CZ" sz="1600" u="sng" dirty="0" err="1" smtClean="0">
                <a:latin typeface="Courier New" pitchFamily="49" charset="0"/>
                <a:cs typeface="Courier New" pitchFamily="49" charset="0"/>
                <a:hlinkClick r:id="rId3"/>
              </a:rPr>
              <a:t>uselang</a:t>
            </a:r>
            <a:r>
              <a:rPr lang="cs-CZ" sz="1600" u="sng" dirty="0" smtClean="0">
                <a:latin typeface="Courier New" pitchFamily="49" charset="0"/>
                <a:cs typeface="Courier New" pitchFamily="49" charset="0"/>
                <a:hlinkClick r:id="rId3"/>
              </a:rPr>
              <a:t>=</a:t>
            </a:r>
            <a:r>
              <a:rPr lang="cs-CZ" sz="1600" u="sng" dirty="0" err="1" smtClean="0">
                <a:latin typeface="Courier New" pitchFamily="49" charset="0"/>
                <a:cs typeface="Courier New" pitchFamily="49" charset="0"/>
                <a:hlinkClick r:id="rId3"/>
              </a:rPr>
              <a:t>cs</a:t>
            </a:r>
            <a:r>
              <a:rPr lang="cs-CZ" sz="1600" dirty="0" smtClean="0">
                <a:latin typeface="Courier New" pitchFamily="49" charset="0"/>
                <a:cs typeface="Courier New" pitchFamily="49" charset="0"/>
              </a:rPr>
              <a:t>&gt;.</a:t>
            </a:r>
          </a:p>
        </p:txBody>
      </p:sp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395536" y="3573016"/>
            <a:ext cx="8424936" cy="2308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sz="1600" b="0" i="1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  <a:hlinkClick r:id="rId4"/>
              </a:rPr>
              <a:t>Strana 5</a:t>
            </a:r>
            <a:endParaRPr kumimoji="0" lang="cs-CZ" sz="1600" b="0" i="0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Courier New" pitchFamily="49" charset="0"/>
              <a:cs typeface="Courier New" pitchFamily="49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sz="16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  <a:hlinkClick r:id="rId4"/>
              </a:rPr>
              <a:t>[OBR.4][cit.2014-02-26</a:t>
            </a:r>
            <a:r>
              <a:rPr kumimoji="0" lang="en-US" sz="16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  <a:hlinkClick r:id="rId4"/>
              </a:rPr>
              <a:t>]</a:t>
            </a:r>
            <a:r>
              <a:rPr kumimoji="0" lang="cs-CZ" sz="16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  <a:hlinkClick r:id="rId4"/>
              </a:rPr>
              <a:t>. Dostupný pod licencí </a:t>
            </a:r>
            <a:r>
              <a:rPr kumimoji="0" lang="cs-CZ" sz="1600" b="0" i="1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  <a:hlinkClick r:id="rId4"/>
              </a:rPr>
              <a:t>Creative</a:t>
            </a:r>
            <a:r>
              <a:rPr kumimoji="0" lang="cs-CZ" sz="16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  <a:hlinkClick r:id="rId4"/>
              </a:rPr>
              <a:t> </a:t>
            </a:r>
            <a:r>
              <a:rPr kumimoji="0" lang="cs-CZ" sz="1600" b="0" i="1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  <a:hlinkClick r:id="rId4"/>
              </a:rPr>
              <a:t>Commons</a:t>
            </a:r>
            <a:r>
              <a:rPr kumimoji="0" lang="cs-CZ" sz="16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  <a:hlinkClick r:id="rId4"/>
              </a:rPr>
              <a:t> na</a:t>
            </a:r>
            <a:endParaRPr kumimoji="0" lang="cs-CZ" sz="16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Courier New" pitchFamily="49" charset="0"/>
              <a:cs typeface="Courier New" pitchFamily="49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sz="1600" b="0" i="0" u="sng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  <a:hlinkClick r:id="rId4"/>
              </a:rPr>
              <a:t>WWW:</a:t>
            </a:r>
            <a:r>
              <a:rPr kumimoji="0" lang="cs-CZ" sz="1600" b="0" i="0" u="sng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  <a:hlinkClick r:id="rId4"/>
              </a:rPr>
              <a:t>ttp</a:t>
            </a:r>
            <a:r>
              <a:rPr kumimoji="0" lang="cs-CZ" sz="1600" b="0" i="0" u="sng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  <a:hlinkClick r:id="rId4"/>
              </a:rPr>
              <a:t>://</a:t>
            </a:r>
            <a:r>
              <a:rPr kumimoji="0" lang="cs-CZ" sz="1600" b="0" i="0" u="sng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  <a:hlinkClick r:id="rId4"/>
              </a:rPr>
              <a:t>commons.wikimedia.org</a:t>
            </a:r>
            <a:r>
              <a:rPr kumimoji="0" lang="cs-CZ" sz="1600" b="0" i="0" u="sng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  <a:hlinkClick r:id="rId4"/>
              </a:rPr>
              <a:t>/</a:t>
            </a:r>
            <a:r>
              <a:rPr kumimoji="0" lang="cs-CZ" sz="1600" b="0" i="0" u="sng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  <a:hlinkClick r:id="rId4"/>
              </a:rPr>
              <a:t>wiki</a:t>
            </a:r>
            <a:r>
              <a:rPr kumimoji="0" lang="cs-CZ" sz="1600" b="0" i="0" u="sng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  <a:hlinkClick r:id="rId4"/>
              </a:rPr>
              <a:t>/</a:t>
            </a:r>
            <a:r>
              <a:rPr kumimoji="0" lang="cs-CZ" sz="1600" b="0" i="0" u="sng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  <a:hlinkClick r:id="rId4"/>
              </a:rPr>
              <a:t>File</a:t>
            </a:r>
            <a:r>
              <a:rPr kumimoji="0" lang="cs-CZ" sz="1600" b="0" i="0" u="sng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  <a:hlinkClick r:id="rId4"/>
              </a:rPr>
              <a:t>:</a:t>
            </a:r>
            <a:r>
              <a:rPr kumimoji="0" lang="cs-CZ" sz="1600" b="0" i="0" u="sng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  <a:hlinkClick r:id="rId4"/>
              </a:rPr>
              <a:t>Eliska</a:t>
            </a:r>
            <a:r>
              <a:rPr kumimoji="0" lang="cs-CZ" sz="1600" b="0" i="0" u="sng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  <a:hlinkClick r:id="rId4"/>
              </a:rPr>
              <a:t>_hlava.</a:t>
            </a:r>
            <a:r>
              <a:rPr kumimoji="0" lang="cs-CZ" sz="1600" b="0" i="0" u="sng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  <a:hlinkClick r:id="rId4"/>
              </a:rPr>
              <a:t>jpg</a:t>
            </a:r>
            <a:r>
              <a:rPr kumimoji="0" lang="cs-CZ" sz="1600" b="0" i="0" u="sng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  <a:hlinkClick r:id="rId4"/>
              </a:rPr>
              <a:t>?</a:t>
            </a:r>
            <a:r>
              <a:rPr kumimoji="0" lang="cs-CZ" sz="1600" b="0" i="0" u="sng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  <a:hlinkClick r:id="rId4"/>
              </a:rPr>
              <a:t>uselang</a:t>
            </a:r>
            <a:r>
              <a:rPr kumimoji="0" lang="cs-CZ" sz="1600" b="0" i="0" u="sng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  <a:hlinkClick r:id="rId4"/>
              </a:rPr>
              <a:t>=</a:t>
            </a:r>
            <a:r>
              <a:rPr kumimoji="0" lang="cs-CZ" sz="1600" b="0" i="0" u="sng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  <a:hlinkClick r:id="rId4"/>
              </a:rPr>
              <a:t>cs</a:t>
            </a:r>
            <a:r>
              <a:rPr kumimoji="0" lang="cs-CZ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&gt;.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sz="16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Courier New" pitchFamily="49" charset="0"/>
              <a:cs typeface="Courier New" pitchFamily="49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sz="16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Courier New" pitchFamily="49" charset="0"/>
              <a:cs typeface="Courier New" pitchFamily="49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sz="16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[OBR.5][cit.2014-02-26]. Dostupný pod licencí </a:t>
            </a:r>
            <a:r>
              <a:rPr kumimoji="0" lang="cs-CZ" sz="1600" b="0" i="1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Creative</a:t>
            </a:r>
            <a:r>
              <a:rPr kumimoji="0" lang="cs-CZ" sz="16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</a:t>
            </a:r>
            <a:r>
              <a:rPr kumimoji="0" lang="cs-CZ" sz="1600" b="0" i="1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Commons</a:t>
            </a:r>
            <a:r>
              <a:rPr kumimoji="0" lang="cs-CZ" sz="16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na</a:t>
            </a:r>
            <a:endParaRPr kumimoji="0" lang="cs-CZ" sz="1600" b="0" i="1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Courier New" pitchFamily="49" charset="0"/>
              <a:cs typeface="Courier New" pitchFamily="49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sz="16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WWW:</a:t>
            </a:r>
            <a:r>
              <a:rPr kumimoji="0" lang="cs-CZ" sz="16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  <a:hlinkClick r:id="rId5"/>
              </a:rPr>
              <a:t>http://commons.wikimedia.org/wiki/File:Pecet_Elisky1321.jpg?uselang=cs</a:t>
            </a:r>
            <a:r>
              <a:rPr kumimoji="0" lang="cs-CZ" sz="16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&gt;.</a:t>
            </a:r>
            <a:endParaRPr kumimoji="0" lang="cs-CZ" sz="1600" b="0" i="1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Courier New" pitchFamily="49" charset="0"/>
              <a:cs typeface="Courier New" pitchFamily="49" charset="0"/>
            </a:endParaRPr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611560" y="908720"/>
            <a:ext cx="756084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cs-CZ" sz="1600" i="1" dirty="0" smtClean="0">
                <a:solidFill>
                  <a:srgbClr val="000000"/>
                </a:solidFill>
                <a:latin typeface="Courier New" pitchFamily="49" charset="0"/>
                <a:ea typeface="Times New Roman" pitchFamily="18" charset="0"/>
                <a:cs typeface="Courier New" pitchFamily="49" charset="0"/>
              </a:rPr>
              <a:t>Nečíslovaný obrazový materiál je použit z kolekce programu Microsoft PowerPoint.</a:t>
            </a:r>
            <a:endParaRPr lang="cs-CZ" sz="1600" dirty="0" smtClean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4" name="TextovéPole 3"/>
          <p:cNvSpPr txBox="1"/>
          <p:nvPr/>
        </p:nvSpPr>
        <p:spPr>
          <a:xfrm>
            <a:off x="611560" y="1844824"/>
            <a:ext cx="784887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cs-CZ" sz="1600" i="1" dirty="0" smtClean="0">
                <a:latin typeface="Courier New" pitchFamily="49" charset="0"/>
                <a:ea typeface="Calibri" pitchFamily="34" charset="0"/>
                <a:cs typeface="Courier New" pitchFamily="49" charset="0"/>
              </a:rPr>
              <a:t>Obrazový materiál je použit z galerie obrázků a klipartů Microsoft Office.</a:t>
            </a:r>
            <a:endParaRPr lang="cs-CZ" sz="1600" i="1" dirty="0" smtClean="0">
              <a:latin typeface="Courier New" pitchFamily="49" charset="0"/>
              <a:ea typeface="Calibri" pitchFamily="34" charset="0"/>
              <a:cs typeface="Courier New" pitchFamily="49" charset="0"/>
            </a:endParaRPr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5576" y="620688"/>
            <a:ext cx="1655763" cy="1360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Nadpis 1"/>
          <p:cNvSpPr txBox="1">
            <a:spLocks/>
          </p:cNvSpPr>
          <p:nvPr/>
        </p:nvSpPr>
        <p:spPr bwMode="auto">
          <a:xfrm>
            <a:off x="2627784" y="692696"/>
            <a:ext cx="5976813" cy="1295400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bg1">
                <a:lumMod val="50000"/>
              </a:schemeClr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cs-CZ" sz="2400" b="1" i="1" dirty="0">
                <a:latin typeface="Courier New" pitchFamily="49" charset="0"/>
                <a:ea typeface="+mj-ea"/>
                <a:cs typeface="Courier New" pitchFamily="49" charset="0"/>
              </a:rPr>
              <a:t>ZÁKLADNÍ ŠKOLA OLOMOUC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>
                <a:latin typeface="Courier New" pitchFamily="49" charset="0"/>
                <a:ea typeface="+mj-ea"/>
                <a:cs typeface="Courier New" pitchFamily="49" charset="0"/>
              </a:rPr>
              <a:t>příspěvková organizace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600" b="1" i="1" dirty="0">
                <a:latin typeface="Courier New" pitchFamily="49" charset="0"/>
                <a:ea typeface="+mj-ea"/>
                <a:cs typeface="Courier New" pitchFamily="49" charset="0"/>
              </a:rPr>
              <a:t>MOZARTOVA 48, 779 00 OLOMOUC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>
                <a:latin typeface="Courier New" pitchFamily="49" charset="0"/>
                <a:ea typeface="+mj-ea"/>
                <a:cs typeface="Courier New" pitchFamily="49" charset="0"/>
              </a:rPr>
              <a:t>tel.: 585 427 142, 775 116 442; fax: 585 422 713</a:t>
            </a:r>
            <a:r>
              <a:rPr lang="cs-CZ" sz="1400" b="1" dirty="0">
                <a:latin typeface="Courier New" pitchFamily="49" charset="0"/>
                <a:ea typeface="+mj-ea"/>
                <a:cs typeface="Courier New" pitchFamily="49" charset="0"/>
              </a:rPr>
              <a:t> 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 smtClean="0">
                <a:latin typeface="Courier New" pitchFamily="49" charset="0"/>
                <a:ea typeface="+mj-ea"/>
                <a:cs typeface="Courier New" pitchFamily="49" charset="0"/>
              </a:rPr>
              <a:t>email</a:t>
            </a:r>
            <a:r>
              <a:rPr lang="cs-CZ" sz="1400" i="1" dirty="0" smtClean="0">
                <a:latin typeface="Courier New" pitchFamily="49" charset="0"/>
                <a:ea typeface="+mj-ea"/>
                <a:cs typeface="Courier New" pitchFamily="49" charset="0"/>
              </a:rPr>
              <a:t>: </a:t>
            </a:r>
            <a:r>
              <a:rPr lang="cs-CZ" sz="1400" b="1" i="1" noProof="1" smtClean="0">
                <a:latin typeface="Courier New" pitchFamily="49" charset="0"/>
                <a:ea typeface="+mj-ea"/>
                <a:cs typeface="Courier New" pitchFamily="49" charset="0"/>
                <a:hlinkClick r:id="rId3"/>
              </a:rPr>
              <a:t>kundrum@centrum.cz</a:t>
            </a:r>
            <a:r>
              <a:rPr lang="cs-CZ" sz="1400" b="1" i="1" noProof="1">
                <a:latin typeface="Courier New" pitchFamily="49" charset="0"/>
                <a:ea typeface="+mj-ea"/>
                <a:cs typeface="Courier New" pitchFamily="49" charset="0"/>
              </a:rPr>
              <a:t>; </a:t>
            </a:r>
            <a:r>
              <a:rPr lang="cs-CZ" sz="1400" b="1" i="1" noProof="1">
                <a:latin typeface="Courier New" pitchFamily="49" charset="0"/>
                <a:ea typeface="+mj-ea"/>
                <a:cs typeface="Courier New" pitchFamily="49" charset="0"/>
                <a:hlinkClick r:id="rId4"/>
              </a:rPr>
              <a:t>www.zs-mozartova.cz</a:t>
            </a:r>
            <a:r>
              <a:rPr lang="cs-CZ" sz="1400" i="1" dirty="0">
                <a:latin typeface="Courier New" pitchFamily="49" charset="0"/>
                <a:ea typeface="+mj-ea"/>
                <a:cs typeface="Courier New" pitchFamily="49" charset="0"/>
              </a:rPr>
              <a:t> </a:t>
            </a:r>
            <a:endParaRPr lang="cs-CZ" sz="1400" i="1" noProof="1">
              <a:latin typeface="Courier New" pitchFamily="49" charset="0"/>
              <a:ea typeface="+mj-ea"/>
              <a:cs typeface="Courier New" pitchFamily="49" charset="0"/>
            </a:endParaRPr>
          </a:p>
        </p:txBody>
      </p:sp>
      <p:graphicFrame>
        <p:nvGraphicFramePr>
          <p:cNvPr id="7" name="Tabulka 6"/>
          <p:cNvGraphicFramePr>
            <a:graphicFrameLocks noGrp="1"/>
          </p:cNvGraphicFramePr>
          <p:nvPr/>
        </p:nvGraphicFramePr>
        <p:xfrm>
          <a:off x="467544" y="2492896"/>
          <a:ext cx="8208912" cy="32400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633048"/>
                <a:gridCol w="5575864"/>
              </a:tblGrid>
              <a:tr h="360000">
                <a:tc>
                  <a:txBody>
                    <a:bodyPr/>
                    <a:lstStyle/>
                    <a:p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Autor:</a:t>
                      </a:r>
                      <a:endParaRPr lang="cs-CZ" sz="1600" b="1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Mgr. Andrea</a:t>
                      </a:r>
                      <a:r>
                        <a:rPr lang="cs-CZ" sz="1600" i="1" baseline="0" dirty="0" smtClean="0">
                          <a:latin typeface="Courier New" pitchFamily="49" charset="0"/>
                          <a:cs typeface="Courier New" pitchFamily="49" charset="0"/>
                        </a:rPr>
                        <a:t> Justová</a:t>
                      </a:r>
                      <a:endParaRPr lang="cs-CZ" sz="1600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Vzdělávací oblast: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Člověk</a:t>
                      </a:r>
                      <a:r>
                        <a:rPr lang="cs-CZ" sz="1600" i="1" baseline="0" dirty="0" smtClean="0">
                          <a:latin typeface="Courier New" pitchFamily="49" charset="0"/>
                          <a:cs typeface="Courier New" pitchFamily="49" charset="0"/>
                        </a:rPr>
                        <a:t> a jeho svět</a:t>
                      </a:r>
                      <a:endParaRPr lang="cs-CZ" sz="1600" i="1" dirty="0" smtClean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Vzdělávací obor: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Vlastivěda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Vyučovací předmět: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Vlastivěda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Ročník: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4.</a:t>
                      </a:r>
                      <a:endParaRPr lang="cs-CZ" sz="1600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Tematická</a:t>
                      </a:r>
                      <a:r>
                        <a:rPr lang="cs-CZ" sz="1600" b="1" i="1" baseline="0" dirty="0" smtClean="0">
                          <a:latin typeface="Courier New" pitchFamily="49" charset="0"/>
                          <a:cs typeface="Courier New" pitchFamily="49" charset="0"/>
                        </a:rPr>
                        <a:t> oblast</a:t>
                      </a:r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: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České dějiny 1</a:t>
                      </a:r>
                      <a:endParaRPr lang="cs-CZ" sz="1600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Téma hodiny:</a:t>
                      </a:r>
                      <a:endParaRPr lang="cs-CZ" sz="1600" b="1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i="1" baseline="0" dirty="0" err="1" smtClean="0">
                          <a:latin typeface="Courier New" pitchFamily="49" charset="0"/>
                          <a:cs typeface="Courier New" pitchFamily="49" charset="0"/>
                        </a:rPr>
                        <a:t>Lucemburkové</a:t>
                      </a:r>
                      <a:r>
                        <a:rPr lang="cs-CZ" sz="1600" i="1" baseline="0" dirty="0" smtClean="0">
                          <a:latin typeface="Courier New" pitchFamily="49" charset="0"/>
                          <a:cs typeface="Courier New" pitchFamily="49" charset="0"/>
                        </a:rPr>
                        <a:t> na českém trůně 1</a:t>
                      </a:r>
                      <a:endParaRPr lang="cs-CZ" sz="1600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Označení DUM:</a:t>
                      </a:r>
                      <a:endParaRPr lang="cs-CZ" sz="1600" b="1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VY_32_INOVACE_35.09.JUS.VL.4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Vytvořeno:</a:t>
                      </a:r>
                      <a:endParaRPr lang="cs-CZ" sz="1600" b="1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03. 03. 2014</a:t>
                      </a:r>
                      <a:endParaRPr lang="cs-CZ" sz="1600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ovéPole 3"/>
          <p:cNvSpPr txBox="1"/>
          <p:nvPr/>
        </p:nvSpPr>
        <p:spPr>
          <a:xfrm>
            <a:off x="5220072" y="6093296"/>
            <a:ext cx="10081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0000"/>
                </a:solidFill>
              </a:rPr>
              <a:t>[</a:t>
            </a:r>
            <a:r>
              <a:rPr lang="en-US" dirty="0" err="1" smtClean="0">
                <a:solidFill>
                  <a:srgbClr val="000000"/>
                </a:solidFill>
              </a:rPr>
              <a:t>Obr</a:t>
            </a:r>
            <a:r>
              <a:rPr lang="en-US" dirty="0" smtClean="0">
                <a:solidFill>
                  <a:srgbClr val="000000"/>
                </a:solidFill>
              </a:rPr>
              <a:t>. 1]</a:t>
            </a:r>
          </a:p>
        </p:txBody>
      </p:sp>
      <p:pic>
        <p:nvPicPr>
          <p:cNvPr id="7" name="Obrázek 6" descr="Arms_of_the_Counts_of_Luxembourg.svg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347864" y="3212976"/>
            <a:ext cx="2376265" cy="2571551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</p:pic>
      <p:sp>
        <p:nvSpPr>
          <p:cNvPr id="9" name="Elipsa 8"/>
          <p:cNvSpPr/>
          <p:nvPr/>
        </p:nvSpPr>
        <p:spPr>
          <a:xfrm>
            <a:off x="683568" y="980728"/>
            <a:ext cx="8136904" cy="1512168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rgbClr val="002060"/>
            </a:solidFill>
          </a:ln>
          <a:effectLst>
            <a:glow rad="228600">
              <a:schemeClr val="accent6">
                <a:satMod val="175000"/>
                <a:alpha val="40000"/>
              </a:schemeClr>
            </a:glow>
            <a:outerShdw blurRad="76200" dist="50800" dir="5400000" rotWithShape="0">
              <a:srgbClr val="4E3B30">
                <a:alpha val="60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5400" b="1" u="sng" dirty="0" smtClean="0">
                <a:solidFill>
                  <a:srgbClr val="000000"/>
                </a:solidFill>
                <a:latin typeface="Algerian" pitchFamily="82" charset="0"/>
              </a:rPr>
              <a:t>LUCEMBURKOVÉ</a:t>
            </a:r>
            <a:r>
              <a:rPr lang="cs-CZ" sz="5400" b="1" dirty="0" smtClean="0">
                <a:solidFill>
                  <a:srgbClr val="000000"/>
                </a:solidFill>
                <a:latin typeface="Algerian" pitchFamily="82" charset="0"/>
              </a:rPr>
              <a:t> </a:t>
            </a:r>
          </a:p>
          <a:p>
            <a:pPr algn="ctr"/>
            <a:r>
              <a:rPr lang="cs-CZ" sz="4000" b="1" dirty="0" smtClean="0">
                <a:solidFill>
                  <a:srgbClr val="000000"/>
                </a:solidFill>
                <a:latin typeface="Algerian" pitchFamily="82" charset="0"/>
              </a:rPr>
              <a:t>NA ČESKÉM TRŮNĚ  1</a:t>
            </a:r>
            <a:endParaRPr lang="cs-CZ" sz="4000" b="1" dirty="0">
              <a:solidFill>
                <a:srgbClr val="000000"/>
              </a:solidFill>
              <a:latin typeface="Algerian" pitchFamily="82" charset="0"/>
            </a:endParaRPr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539552" y="692696"/>
            <a:ext cx="5616624" cy="769441"/>
          </a:xfrm>
          <a:prstGeom prst="rect">
            <a:avLst/>
          </a:prstGeom>
          <a:gradFill flip="none" rotWithShape="1">
            <a:gsLst>
              <a:gs pos="0">
                <a:srgbClr val="FF4747"/>
              </a:gs>
              <a:gs pos="50000">
                <a:schemeClr val="accent2">
                  <a:lumMod val="60000"/>
                  <a:lumOff val="40000"/>
                  <a:tint val="44500"/>
                  <a:satMod val="160000"/>
                </a:schemeClr>
              </a:gs>
              <a:gs pos="100000">
                <a:schemeClr val="accent2">
                  <a:lumMod val="60000"/>
                  <a:lumOff val="40000"/>
                  <a:tint val="23500"/>
                  <a:satMod val="160000"/>
                </a:schemeClr>
              </a:gs>
            </a:gsLst>
            <a:lin ang="5400000" scaled="1"/>
            <a:tileRect/>
          </a:gradFill>
          <a:ln>
            <a:solidFill>
              <a:schemeClr val="accent2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cs-CZ" sz="4400" b="1" dirty="0" smtClean="0">
                <a:solidFill>
                  <a:srgbClr val="000000"/>
                </a:solidFill>
                <a:latin typeface="Algerian" pitchFamily="82" charset="0"/>
              </a:rPr>
              <a:t>ROD  PŘEMYSLOVCŮ</a:t>
            </a:r>
            <a:endParaRPr lang="cs-CZ" sz="4400" b="1" dirty="0">
              <a:solidFill>
                <a:srgbClr val="000000"/>
              </a:solidFill>
              <a:latin typeface="Algerian" pitchFamily="82" charset="0"/>
            </a:endParaRPr>
          </a:p>
        </p:txBody>
      </p:sp>
      <p:sp>
        <p:nvSpPr>
          <p:cNvPr id="3" name="TextovéPole 2"/>
          <p:cNvSpPr txBox="1"/>
          <p:nvPr/>
        </p:nvSpPr>
        <p:spPr>
          <a:xfrm>
            <a:off x="611560" y="2132856"/>
            <a:ext cx="38884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Blip>
                <a:blip r:embed="rId2"/>
              </a:buBlip>
            </a:pPr>
            <a:r>
              <a:rPr lang="cs-CZ" sz="2800" dirty="0" smtClean="0">
                <a:latin typeface="Algerian" pitchFamily="82" charset="0"/>
              </a:rPr>
              <a:t>   </a:t>
            </a:r>
            <a:r>
              <a:rPr lang="cs-CZ" sz="2800" b="1" dirty="0" smtClean="0">
                <a:latin typeface="Algerian" pitchFamily="82" charset="0"/>
              </a:rPr>
              <a:t>VYMŘEL  PO  MEČI</a:t>
            </a:r>
            <a:endParaRPr lang="cs-CZ" sz="2800" dirty="0">
              <a:latin typeface="Algerian" pitchFamily="82" charset="0"/>
            </a:endParaRPr>
          </a:p>
        </p:txBody>
      </p:sp>
      <p:sp>
        <p:nvSpPr>
          <p:cNvPr id="4" name="TextovéPole 3"/>
          <p:cNvSpPr txBox="1"/>
          <p:nvPr/>
        </p:nvSpPr>
        <p:spPr>
          <a:xfrm>
            <a:off x="5724128" y="2132856"/>
            <a:ext cx="255679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b="1" dirty="0" smtClean="0">
                <a:latin typeface="Algerian" pitchFamily="82" charset="0"/>
              </a:rPr>
              <a:t>SMRT  KRÁLE  VÁCLAVA  III.</a:t>
            </a:r>
            <a:endParaRPr lang="cs-CZ" sz="2800" b="1" dirty="0">
              <a:latin typeface="Algerian" pitchFamily="82" charset="0"/>
            </a:endParaRPr>
          </a:p>
        </p:txBody>
      </p:sp>
      <p:sp>
        <p:nvSpPr>
          <p:cNvPr id="5" name="Šipka doprava se zářezem 4"/>
          <p:cNvSpPr/>
          <p:nvPr/>
        </p:nvSpPr>
        <p:spPr>
          <a:xfrm>
            <a:off x="4644008" y="2276872"/>
            <a:ext cx="792088" cy="288032"/>
          </a:xfrm>
          <a:prstGeom prst="notchedRightArrow">
            <a:avLst/>
          </a:prstGeom>
          <a:solidFill>
            <a:srgbClr val="E6002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" name="TextovéPole 5"/>
          <p:cNvSpPr txBox="1"/>
          <p:nvPr/>
        </p:nvSpPr>
        <p:spPr>
          <a:xfrm>
            <a:off x="5220072" y="4581128"/>
            <a:ext cx="23042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Blip>
                <a:blip r:embed="rId2"/>
              </a:buBlip>
            </a:pPr>
            <a:r>
              <a:rPr lang="cs-CZ" sz="2800" b="1" dirty="0" smtClean="0">
                <a:solidFill>
                  <a:srgbClr val="000000"/>
                </a:solidFill>
                <a:latin typeface="Algerian" pitchFamily="82" charset="0"/>
              </a:rPr>
              <a:t>   ZMATKY</a:t>
            </a:r>
            <a:endParaRPr lang="cs-CZ" sz="2800" b="1" dirty="0">
              <a:solidFill>
                <a:srgbClr val="000000"/>
              </a:solidFill>
              <a:latin typeface="Algerian" pitchFamily="82" charset="0"/>
            </a:endParaRPr>
          </a:p>
        </p:txBody>
      </p:sp>
      <p:sp>
        <p:nvSpPr>
          <p:cNvPr id="7" name="TextovéPole 6"/>
          <p:cNvSpPr txBox="1"/>
          <p:nvPr/>
        </p:nvSpPr>
        <p:spPr>
          <a:xfrm>
            <a:off x="611560" y="3645024"/>
            <a:ext cx="3672408" cy="707886"/>
          </a:xfrm>
          <a:prstGeom prst="rect">
            <a:avLst/>
          </a:prstGeom>
          <a:gradFill flip="none" rotWithShape="1">
            <a:gsLst>
              <a:gs pos="0">
                <a:srgbClr val="FF0000">
                  <a:shade val="30000"/>
                  <a:satMod val="115000"/>
                </a:srgbClr>
              </a:gs>
              <a:gs pos="50000">
                <a:srgbClr val="FF0000">
                  <a:shade val="67500"/>
                  <a:satMod val="115000"/>
                </a:srgbClr>
              </a:gs>
              <a:gs pos="100000">
                <a:srgbClr val="FF0000">
                  <a:shade val="100000"/>
                  <a:satMod val="115000"/>
                </a:srgbClr>
              </a:gs>
            </a:gsLst>
            <a:lin ang="16200000" scaled="1"/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 prst="angle"/>
          </a:sp3d>
        </p:spPr>
        <p:txBody>
          <a:bodyPr wrap="square" rtlCol="0">
            <a:spAutoFit/>
          </a:bodyPr>
          <a:lstStyle/>
          <a:p>
            <a:r>
              <a:rPr lang="cs-CZ" sz="4000" b="1" dirty="0" smtClean="0">
                <a:latin typeface="Algerian" pitchFamily="82" charset="0"/>
              </a:rPr>
              <a:t>ČESKÉ  ZEMĚ:</a:t>
            </a:r>
            <a:endParaRPr lang="cs-CZ" sz="4000" b="1" dirty="0">
              <a:latin typeface="Algerian" pitchFamily="82" charset="0"/>
            </a:endParaRPr>
          </a:p>
        </p:txBody>
      </p:sp>
      <p:sp>
        <p:nvSpPr>
          <p:cNvPr id="9" name="TextovéPole 8"/>
          <p:cNvSpPr txBox="1"/>
          <p:nvPr/>
        </p:nvSpPr>
        <p:spPr>
          <a:xfrm>
            <a:off x="5220072" y="5301208"/>
            <a:ext cx="28083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Blip>
                <a:blip r:embed="rId2"/>
              </a:buBlip>
            </a:pPr>
            <a:r>
              <a:rPr lang="cs-CZ" sz="2800" dirty="0" smtClean="0"/>
              <a:t>   </a:t>
            </a:r>
            <a:r>
              <a:rPr lang="cs-CZ" sz="2800" b="1" dirty="0" smtClean="0">
                <a:latin typeface="Algerian" pitchFamily="82" charset="0"/>
              </a:rPr>
              <a:t>NEJISTOTA</a:t>
            </a:r>
            <a:endParaRPr lang="cs-CZ" sz="2800" dirty="0"/>
          </a:p>
        </p:txBody>
      </p:sp>
      <p:sp>
        <p:nvSpPr>
          <p:cNvPr id="10" name="TextovéPole 9"/>
          <p:cNvSpPr txBox="1"/>
          <p:nvPr/>
        </p:nvSpPr>
        <p:spPr>
          <a:xfrm>
            <a:off x="4788024" y="3789040"/>
            <a:ext cx="30963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b="1" dirty="0" smtClean="0">
                <a:latin typeface="Algerian" pitchFamily="82" charset="0"/>
              </a:rPr>
              <a:t>BEZ  PANOVNÍKA</a:t>
            </a:r>
            <a:endParaRPr lang="cs-CZ" sz="2800" b="1" dirty="0">
              <a:latin typeface="Algerian" pitchFamily="82" charset="0"/>
            </a:endParaRPr>
          </a:p>
        </p:txBody>
      </p:sp>
      <p:pic>
        <p:nvPicPr>
          <p:cNvPr id="1027" name="Picture 3" descr="C:\Users\PC1\AppData\Local\Microsoft\Windows\Temporary Internet Files\Content.IE5\3X7Y2AS2\MC900156549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347864" y="2492896"/>
            <a:ext cx="1152128" cy="720080"/>
          </a:xfrm>
          <a:prstGeom prst="rect">
            <a:avLst/>
          </a:prstGeom>
          <a:noFill/>
        </p:spPr>
      </p:pic>
      <p:pic>
        <p:nvPicPr>
          <p:cNvPr id="1028" name="Picture 4" descr="C:\Users\PC1\AppData\Local\Microsoft\Windows\Temporary Internet Files\Content.IE5\3X7Y2AS2\MC900441902[1].wm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563888" y="4797152"/>
            <a:ext cx="1520825" cy="1797050"/>
          </a:xfrm>
          <a:prstGeom prst="rect">
            <a:avLst/>
          </a:prstGeom>
          <a:noFill/>
        </p:spPr>
      </p:pic>
      <p:pic>
        <p:nvPicPr>
          <p:cNvPr id="1030" name="Picture 6" descr="C:\Users\PC1\AppData\Local\Microsoft\Windows\Temporary Internet Files\Content.IE5\ZAZH75IC\MC900078711[1].wmf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812360" y="4437112"/>
            <a:ext cx="1152128" cy="2134105"/>
          </a:xfrm>
          <a:prstGeom prst="rect">
            <a:avLst/>
          </a:prstGeom>
          <a:noFill/>
        </p:spPr>
      </p:pic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899592" y="4509120"/>
            <a:ext cx="90152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rgbClr val="000000"/>
                </a:solidFill>
              </a:rPr>
              <a:t>[</a:t>
            </a:r>
            <a:r>
              <a:rPr lang="en-US" dirty="0" err="1" smtClean="0">
                <a:solidFill>
                  <a:srgbClr val="000000"/>
                </a:solidFill>
              </a:rPr>
              <a:t>Obr</a:t>
            </a:r>
            <a:r>
              <a:rPr lang="en-US" dirty="0" smtClean="0">
                <a:solidFill>
                  <a:srgbClr val="000000"/>
                </a:solidFill>
              </a:rPr>
              <a:t>. </a:t>
            </a:r>
            <a:r>
              <a:rPr lang="cs-CZ" dirty="0" smtClean="0">
                <a:solidFill>
                  <a:srgbClr val="000000"/>
                </a:solidFill>
              </a:rPr>
              <a:t>2</a:t>
            </a:r>
            <a:r>
              <a:rPr lang="en-US" dirty="0" smtClean="0">
                <a:solidFill>
                  <a:srgbClr val="000000"/>
                </a:solidFill>
              </a:rPr>
              <a:t>]</a:t>
            </a:r>
          </a:p>
        </p:txBody>
      </p:sp>
      <p:pic>
        <p:nvPicPr>
          <p:cNvPr id="7" name="Obrázek 6" descr="Honzik_vit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79512" y="548680"/>
            <a:ext cx="2304256" cy="4071516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 prst="slope"/>
          </a:sp3d>
        </p:spPr>
      </p:pic>
      <p:sp>
        <p:nvSpPr>
          <p:cNvPr id="8" name="Elipsa 7"/>
          <p:cNvSpPr/>
          <p:nvPr/>
        </p:nvSpPr>
        <p:spPr>
          <a:xfrm>
            <a:off x="1763688" y="404664"/>
            <a:ext cx="6984776" cy="1296144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4000" b="1" dirty="0" smtClean="0">
                <a:solidFill>
                  <a:srgbClr val="000000"/>
                </a:solidFill>
                <a:latin typeface="Algerian" pitchFamily="82" charset="0"/>
              </a:rPr>
              <a:t>JAN  LUCEMBURSKÝ</a:t>
            </a:r>
            <a:endParaRPr lang="cs-CZ" sz="4000" b="1" dirty="0">
              <a:solidFill>
                <a:srgbClr val="000000"/>
              </a:solidFill>
              <a:latin typeface="Algerian" pitchFamily="82" charset="0"/>
            </a:endParaRPr>
          </a:p>
        </p:txBody>
      </p:sp>
      <p:sp>
        <p:nvSpPr>
          <p:cNvPr id="9" name="Obdélník 8"/>
          <p:cNvSpPr/>
          <p:nvPr/>
        </p:nvSpPr>
        <p:spPr>
          <a:xfrm>
            <a:off x="10116616" y="5517232"/>
            <a:ext cx="90152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rgbClr val="000000"/>
                </a:solidFill>
              </a:rPr>
              <a:t>[</a:t>
            </a:r>
            <a:r>
              <a:rPr lang="en-US" dirty="0" err="1" smtClean="0">
                <a:solidFill>
                  <a:srgbClr val="000000"/>
                </a:solidFill>
              </a:rPr>
              <a:t>Obr</a:t>
            </a:r>
            <a:r>
              <a:rPr lang="en-US" dirty="0" smtClean="0">
                <a:solidFill>
                  <a:srgbClr val="000000"/>
                </a:solidFill>
              </a:rPr>
              <a:t>. </a:t>
            </a:r>
            <a:r>
              <a:rPr lang="cs-CZ" dirty="0" smtClean="0">
                <a:solidFill>
                  <a:srgbClr val="000000"/>
                </a:solidFill>
              </a:rPr>
              <a:t>3</a:t>
            </a:r>
            <a:r>
              <a:rPr lang="en-US" dirty="0" smtClean="0">
                <a:solidFill>
                  <a:srgbClr val="000000"/>
                </a:solidFill>
              </a:rPr>
              <a:t>]</a:t>
            </a:r>
          </a:p>
        </p:txBody>
      </p:sp>
      <p:sp>
        <p:nvSpPr>
          <p:cNvPr id="10" name="TextovéPole 9"/>
          <p:cNvSpPr txBox="1"/>
          <p:nvPr/>
        </p:nvSpPr>
        <p:spPr>
          <a:xfrm>
            <a:off x="2627784" y="1916832"/>
            <a:ext cx="55446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Blip>
                <a:blip r:embed="rId3"/>
              </a:buBlip>
            </a:pPr>
            <a:r>
              <a:rPr lang="cs-CZ" sz="2800" b="1" dirty="0" smtClean="0">
                <a:latin typeface="Algerian" pitchFamily="82" charset="0"/>
              </a:rPr>
              <a:t>   KRÁL  ČESKÝ  </a:t>
            </a:r>
            <a:endParaRPr lang="cs-CZ" sz="2800" dirty="0">
              <a:latin typeface="Algerian" pitchFamily="82" charset="0"/>
            </a:endParaRPr>
          </a:p>
        </p:txBody>
      </p:sp>
      <p:sp>
        <p:nvSpPr>
          <p:cNvPr id="11" name="TextovéPole 10"/>
          <p:cNvSpPr txBox="1"/>
          <p:nvPr/>
        </p:nvSpPr>
        <p:spPr>
          <a:xfrm>
            <a:off x="2627784" y="2420888"/>
            <a:ext cx="65162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Blip>
                <a:blip r:embed="rId3"/>
              </a:buBlip>
            </a:pPr>
            <a:r>
              <a:rPr lang="cs-CZ" sz="2800" b="1" dirty="0" smtClean="0">
                <a:latin typeface="Algerian" pitchFamily="82" charset="0"/>
              </a:rPr>
              <a:t>   ZVOLEN  ČESKOU  ŠLECHTOU</a:t>
            </a:r>
            <a:endParaRPr lang="cs-CZ" sz="2800" b="1" dirty="0">
              <a:latin typeface="Algerian" pitchFamily="82" charset="0"/>
            </a:endParaRPr>
          </a:p>
        </p:txBody>
      </p:sp>
      <p:sp>
        <p:nvSpPr>
          <p:cNvPr id="12" name="TextovéPole 11"/>
          <p:cNvSpPr txBox="1"/>
          <p:nvPr/>
        </p:nvSpPr>
        <p:spPr>
          <a:xfrm>
            <a:off x="2555776" y="3645024"/>
            <a:ext cx="61206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Blip>
                <a:blip r:embed="rId3"/>
              </a:buBlip>
            </a:pPr>
            <a:r>
              <a:rPr lang="cs-CZ" sz="2800" b="1" dirty="0" smtClean="0">
                <a:latin typeface="Algerian" pitchFamily="82" charset="0"/>
              </a:rPr>
              <a:t>   POCHÁZEL  Z  LUCEMBURSKA</a:t>
            </a:r>
            <a:endParaRPr lang="cs-CZ" sz="2800" b="1" dirty="0">
              <a:latin typeface="Algerian" pitchFamily="82" charset="0"/>
            </a:endParaRPr>
          </a:p>
        </p:txBody>
      </p:sp>
      <p:sp>
        <p:nvSpPr>
          <p:cNvPr id="13" name="TextovéPole 12"/>
          <p:cNvSpPr txBox="1"/>
          <p:nvPr/>
        </p:nvSpPr>
        <p:spPr>
          <a:xfrm>
            <a:off x="2483768" y="4293096"/>
            <a:ext cx="66602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Blip>
                <a:blip r:embed="rId3"/>
              </a:buBlip>
            </a:pPr>
            <a:r>
              <a:rPr lang="cs-CZ" sz="2800" b="1" dirty="0" smtClean="0">
                <a:solidFill>
                  <a:srgbClr val="000000"/>
                </a:solidFill>
                <a:latin typeface="Algerian" pitchFamily="82" charset="0"/>
              </a:rPr>
              <a:t>   ČESKÉ  KRÁLOVSTVÍ  MU  BYLO CIZÍ</a:t>
            </a:r>
            <a:endParaRPr lang="cs-CZ" sz="2800" b="1" dirty="0">
              <a:solidFill>
                <a:srgbClr val="000000"/>
              </a:solidFill>
              <a:latin typeface="Algerian" pitchFamily="82" charset="0"/>
            </a:endParaRPr>
          </a:p>
        </p:txBody>
      </p:sp>
      <p:sp>
        <p:nvSpPr>
          <p:cNvPr id="14" name="TextovéPole 13"/>
          <p:cNvSpPr txBox="1"/>
          <p:nvPr/>
        </p:nvSpPr>
        <p:spPr>
          <a:xfrm>
            <a:off x="467544" y="4869160"/>
            <a:ext cx="842493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Blip>
                <a:blip r:embed="rId3"/>
              </a:buBlip>
            </a:pPr>
            <a:r>
              <a:rPr lang="cs-CZ" sz="2800" b="1" dirty="0" smtClean="0">
                <a:latin typeface="Algerian" pitchFamily="82" charset="0"/>
              </a:rPr>
              <a:t>   VĚTŠINU  ČASU  POBÝVAL  NA  KRÁLOVSKÝCH </a:t>
            </a:r>
          </a:p>
          <a:p>
            <a:r>
              <a:rPr lang="cs-CZ" sz="2800" b="1" dirty="0" smtClean="0">
                <a:latin typeface="Algerian" pitchFamily="82" charset="0"/>
              </a:rPr>
              <a:t>      DVORECH  V  RŮZNÝCH  ZEMÍCH  EVROPY</a:t>
            </a:r>
            <a:endParaRPr lang="cs-CZ" sz="2800" b="1" dirty="0">
              <a:latin typeface="Algerian" pitchFamily="82" charset="0"/>
            </a:endParaRPr>
          </a:p>
        </p:txBody>
      </p:sp>
      <p:sp>
        <p:nvSpPr>
          <p:cNvPr id="15" name="TextovéPole 14"/>
          <p:cNvSpPr txBox="1"/>
          <p:nvPr/>
        </p:nvSpPr>
        <p:spPr>
          <a:xfrm>
            <a:off x="467544" y="5903893"/>
            <a:ext cx="89289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Blip>
                <a:blip r:embed="rId3"/>
              </a:buBlip>
            </a:pPr>
            <a:r>
              <a:rPr lang="cs-CZ" sz="2800" b="1" dirty="0" smtClean="0">
                <a:latin typeface="Algerian" pitchFamily="82" charset="0"/>
              </a:rPr>
              <a:t>   ÚČASTNIL SE VÁLEK;  SLOUŽIL  JAKO DIPLOMAT</a:t>
            </a:r>
            <a:endParaRPr lang="cs-CZ" sz="2800" b="1" dirty="0">
              <a:latin typeface="Algerian" pitchFamily="82" charset="0"/>
            </a:endParaRPr>
          </a:p>
        </p:txBody>
      </p:sp>
      <p:sp>
        <p:nvSpPr>
          <p:cNvPr id="16" name="TextovéPole 15"/>
          <p:cNvSpPr txBox="1"/>
          <p:nvPr/>
        </p:nvSpPr>
        <p:spPr>
          <a:xfrm>
            <a:off x="2555776" y="2996952"/>
            <a:ext cx="658822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Blip>
                <a:blip r:embed="rId3"/>
              </a:buBlip>
            </a:pPr>
            <a:r>
              <a:rPr lang="cs-CZ" sz="2800" b="1" dirty="0" smtClean="0">
                <a:latin typeface="Algerian" pitchFamily="82" charset="0"/>
              </a:rPr>
              <a:t>   MANŽEL  ELIŠKY  PŘEMYSLOVNY</a:t>
            </a:r>
            <a:endParaRPr lang="cs-CZ" sz="2800" b="1" dirty="0">
              <a:latin typeface="Algerian" pitchFamily="82" charset="0"/>
            </a:endParaRPr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lipsa 1"/>
          <p:cNvSpPr/>
          <p:nvPr/>
        </p:nvSpPr>
        <p:spPr>
          <a:xfrm>
            <a:off x="1259632" y="620688"/>
            <a:ext cx="6984776" cy="1296144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4000" b="1" dirty="0" smtClean="0">
                <a:solidFill>
                  <a:srgbClr val="000000"/>
                </a:solidFill>
                <a:latin typeface="Algerian" pitchFamily="82" charset="0"/>
              </a:rPr>
              <a:t>JAN  LUCEMBURSKÝ</a:t>
            </a:r>
            <a:endParaRPr lang="cs-CZ" sz="4000" b="1" dirty="0">
              <a:solidFill>
                <a:srgbClr val="000000"/>
              </a:solidFill>
              <a:latin typeface="Algerian" pitchFamily="82" charset="0"/>
            </a:endParaRPr>
          </a:p>
        </p:txBody>
      </p:sp>
      <p:pic>
        <p:nvPicPr>
          <p:cNvPr id="3" name="Obrázek 2" descr="265px-Honzik_retu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635896" y="1988840"/>
            <a:ext cx="1661020" cy="3528392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 prst="relaxedInset"/>
          </a:sp3d>
        </p:spPr>
      </p:pic>
      <p:sp>
        <p:nvSpPr>
          <p:cNvPr id="4" name="TextovéPole 3"/>
          <p:cNvSpPr txBox="1"/>
          <p:nvPr/>
        </p:nvSpPr>
        <p:spPr>
          <a:xfrm>
            <a:off x="1979712" y="2492896"/>
            <a:ext cx="1152128" cy="52322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rtlCol="0">
            <a:spAutoFit/>
          </a:bodyPr>
          <a:lstStyle/>
          <a:p>
            <a:r>
              <a:rPr lang="cs-CZ" sz="2800" b="1" dirty="0" smtClean="0">
                <a:latin typeface="Algerian" pitchFamily="82" charset="0"/>
              </a:rPr>
              <a:t>KRÁL</a:t>
            </a:r>
            <a:endParaRPr lang="cs-CZ" sz="2800" b="1" dirty="0">
              <a:latin typeface="Algerian" pitchFamily="82" charset="0"/>
            </a:endParaRPr>
          </a:p>
        </p:txBody>
      </p:sp>
      <p:sp>
        <p:nvSpPr>
          <p:cNvPr id="5" name="TextovéPole 4"/>
          <p:cNvSpPr txBox="1"/>
          <p:nvPr/>
        </p:nvSpPr>
        <p:spPr>
          <a:xfrm>
            <a:off x="5724128" y="2492896"/>
            <a:ext cx="1296144" cy="52322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rtlCol="0">
            <a:spAutoFit/>
          </a:bodyPr>
          <a:lstStyle/>
          <a:p>
            <a:r>
              <a:rPr lang="cs-CZ" sz="2800" b="1" dirty="0" smtClean="0">
                <a:latin typeface="Algerian" pitchFamily="82" charset="0"/>
              </a:rPr>
              <a:t>RYTÍŘ</a:t>
            </a:r>
            <a:endParaRPr lang="cs-CZ" sz="2800" b="1" dirty="0">
              <a:latin typeface="Algerian" pitchFamily="82" charset="0"/>
            </a:endParaRPr>
          </a:p>
        </p:txBody>
      </p:sp>
      <p:sp>
        <p:nvSpPr>
          <p:cNvPr id="6" name="TextovéPole 5"/>
          <p:cNvSpPr txBox="1"/>
          <p:nvPr/>
        </p:nvSpPr>
        <p:spPr>
          <a:xfrm>
            <a:off x="6012160" y="3789040"/>
            <a:ext cx="1944216" cy="52322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rtlCol="0">
            <a:spAutoFit/>
          </a:bodyPr>
          <a:lstStyle/>
          <a:p>
            <a:r>
              <a:rPr lang="cs-CZ" sz="2800" b="1" dirty="0" smtClean="0">
                <a:latin typeface="Algerian" pitchFamily="82" charset="0"/>
              </a:rPr>
              <a:t>DIPLOMAT</a:t>
            </a:r>
          </a:p>
        </p:txBody>
      </p:sp>
      <p:sp>
        <p:nvSpPr>
          <p:cNvPr id="7" name="TextovéPole 6"/>
          <p:cNvSpPr txBox="1"/>
          <p:nvPr/>
        </p:nvSpPr>
        <p:spPr>
          <a:xfrm>
            <a:off x="899592" y="3789040"/>
            <a:ext cx="1944216" cy="52322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rtlCol="0">
            <a:spAutoFit/>
          </a:bodyPr>
          <a:lstStyle/>
          <a:p>
            <a:r>
              <a:rPr lang="cs-CZ" sz="2800" b="1" dirty="0" smtClean="0">
                <a:latin typeface="Algerian" pitchFamily="82" charset="0"/>
              </a:rPr>
              <a:t>VÁLEČNÍK</a:t>
            </a:r>
            <a:endParaRPr lang="cs-CZ" sz="2800" b="1" dirty="0">
              <a:latin typeface="Algerian" pitchFamily="82" charset="0"/>
            </a:endParaRPr>
          </a:p>
        </p:txBody>
      </p:sp>
      <p:sp>
        <p:nvSpPr>
          <p:cNvPr id="8" name="TextovéPole 7"/>
          <p:cNvSpPr txBox="1"/>
          <p:nvPr/>
        </p:nvSpPr>
        <p:spPr>
          <a:xfrm>
            <a:off x="971600" y="5229200"/>
            <a:ext cx="288032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b="1" dirty="0" smtClean="0">
                <a:latin typeface="Algerian" pitchFamily="82" charset="0"/>
              </a:rPr>
              <a:t>DLOUHÁ  </a:t>
            </a:r>
          </a:p>
          <a:p>
            <a:r>
              <a:rPr lang="cs-CZ" sz="2800" b="1" dirty="0" smtClean="0">
                <a:latin typeface="Algerian" pitchFamily="82" charset="0"/>
              </a:rPr>
              <a:t>NEPŘÍTOMNOST  </a:t>
            </a:r>
          </a:p>
          <a:p>
            <a:r>
              <a:rPr lang="cs-CZ" sz="2800" b="1" dirty="0" smtClean="0">
                <a:latin typeface="Algerian" pitchFamily="82" charset="0"/>
              </a:rPr>
              <a:t>KRÁLE</a:t>
            </a:r>
            <a:endParaRPr lang="cs-CZ" sz="2800" b="1" dirty="0">
              <a:latin typeface="Algerian" pitchFamily="82" charset="0"/>
            </a:endParaRPr>
          </a:p>
        </p:txBody>
      </p:sp>
      <p:sp>
        <p:nvSpPr>
          <p:cNvPr id="9" name="TextovéPole 8"/>
          <p:cNvSpPr txBox="1"/>
          <p:nvPr/>
        </p:nvSpPr>
        <p:spPr>
          <a:xfrm>
            <a:off x="5580112" y="5229200"/>
            <a:ext cx="2736304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b="1" dirty="0" smtClean="0">
                <a:latin typeface="Algerian" pitchFamily="82" charset="0"/>
              </a:rPr>
              <a:t>NEPOŘÁDKY  </a:t>
            </a:r>
          </a:p>
          <a:p>
            <a:r>
              <a:rPr lang="cs-CZ" sz="2800" b="1" dirty="0" smtClean="0">
                <a:latin typeface="Algerian" pitchFamily="82" charset="0"/>
              </a:rPr>
              <a:t>V  ČESKÝCH  </a:t>
            </a:r>
          </a:p>
          <a:p>
            <a:r>
              <a:rPr lang="cs-CZ" sz="2800" b="1" dirty="0" smtClean="0">
                <a:latin typeface="Algerian" pitchFamily="82" charset="0"/>
              </a:rPr>
              <a:t>ZEMÍCH</a:t>
            </a:r>
            <a:endParaRPr lang="cs-CZ" sz="2800" b="1" dirty="0">
              <a:latin typeface="Algerian" pitchFamily="82" charset="0"/>
            </a:endParaRPr>
          </a:p>
        </p:txBody>
      </p:sp>
      <p:sp>
        <p:nvSpPr>
          <p:cNvPr id="10" name="Šipka doprava se zářezem 9"/>
          <p:cNvSpPr/>
          <p:nvPr/>
        </p:nvSpPr>
        <p:spPr>
          <a:xfrm>
            <a:off x="3995936" y="5877272"/>
            <a:ext cx="1224136" cy="288032"/>
          </a:xfrm>
          <a:prstGeom prst="notchedRightArrow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2" name="Výbuch 2 11"/>
          <p:cNvSpPr/>
          <p:nvPr/>
        </p:nvSpPr>
        <p:spPr>
          <a:xfrm>
            <a:off x="7236296" y="5301208"/>
            <a:ext cx="3024336" cy="2204864"/>
          </a:xfrm>
          <a:prstGeom prst="irregularSeal2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3" name="Obdélník 12"/>
          <p:cNvSpPr/>
          <p:nvPr/>
        </p:nvSpPr>
        <p:spPr>
          <a:xfrm>
            <a:off x="4067944" y="5373216"/>
            <a:ext cx="90152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rgbClr val="000000"/>
                </a:solidFill>
              </a:rPr>
              <a:t>[</a:t>
            </a:r>
            <a:r>
              <a:rPr lang="en-US" dirty="0" err="1" smtClean="0">
                <a:solidFill>
                  <a:srgbClr val="000000"/>
                </a:solidFill>
              </a:rPr>
              <a:t>Obr</a:t>
            </a:r>
            <a:r>
              <a:rPr lang="en-US" dirty="0" smtClean="0">
                <a:solidFill>
                  <a:srgbClr val="000000"/>
                </a:solidFill>
              </a:rPr>
              <a:t>. </a:t>
            </a:r>
            <a:r>
              <a:rPr lang="cs-CZ" dirty="0" smtClean="0">
                <a:solidFill>
                  <a:srgbClr val="000000"/>
                </a:solidFill>
              </a:rPr>
              <a:t>3</a:t>
            </a:r>
            <a:r>
              <a:rPr lang="en-US" dirty="0" smtClean="0">
                <a:solidFill>
                  <a:srgbClr val="000000"/>
                </a:solidFill>
              </a:rPr>
              <a:t>]</a:t>
            </a:r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ázek 1" descr="Eliska_hlava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308304" y="1268760"/>
            <a:ext cx="1602472" cy="3168352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4" name="Obrázek 3" descr="Pecet_Elisky1321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23528" y="4941168"/>
            <a:ext cx="1584175" cy="1684437"/>
          </a:xfrm>
          <a:prstGeom prst="rect">
            <a:avLst/>
          </a:prstGeom>
        </p:spPr>
      </p:pic>
      <p:sp>
        <p:nvSpPr>
          <p:cNvPr id="5" name="TextovéPole 4"/>
          <p:cNvSpPr txBox="1"/>
          <p:nvPr/>
        </p:nvSpPr>
        <p:spPr>
          <a:xfrm>
            <a:off x="395536" y="1916832"/>
            <a:ext cx="547260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Blip>
                <a:blip r:embed="rId4"/>
              </a:buBlip>
            </a:pPr>
            <a:r>
              <a:rPr lang="cs-CZ" sz="2800" b="1" dirty="0" smtClean="0">
                <a:latin typeface="Algerian" pitchFamily="82" charset="0"/>
              </a:rPr>
              <a:t>   POSLEDNÍ  PŘEMYSLOVNA</a:t>
            </a:r>
            <a:endParaRPr lang="cs-CZ" sz="2800" b="1" dirty="0">
              <a:latin typeface="Algerian" pitchFamily="82" charset="0"/>
            </a:endParaRPr>
          </a:p>
        </p:txBody>
      </p:sp>
      <p:sp>
        <p:nvSpPr>
          <p:cNvPr id="6" name="TextovéPole 5"/>
          <p:cNvSpPr txBox="1"/>
          <p:nvPr/>
        </p:nvSpPr>
        <p:spPr>
          <a:xfrm>
            <a:off x="395536" y="2492896"/>
            <a:ext cx="55446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Blip>
                <a:blip r:embed="rId4"/>
              </a:buBlip>
            </a:pPr>
            <a:r>
              <a:rPr lang="cs-CZ" sz="2800" b="1" dirty="0" smtClean="0">
                <a:latin typeface="Algerian" pitchFamily="82" charset="0"/>
              </a:rPr>
              <a:t>   SESTRA  VÁCLAVA  </a:t>
            </a:r>
            <a:r>
              <a:rPr lang="cs-CZ" sz="2800" b="1" dirty="0" err="1" smtClean="0">
                <a:latin typeface="Algerian" pitchFamily="82" charset="0"/>
              </a:rPr>
              <a:t>iii</a:t>
            </a:r>
            <a:r>
              <a:rPr lang="cs-CZ" sz="2800" b="1" dirty="0" smtClean="0">
                <a:latin typeface="Algerian" pitchFamily="82" charset="0"/>
              </a:rPr>
              <a:t>.</a:t>
            </a:r>
            <a:endParaRPr lang="cs-CZ" sz="2800" b="1" dirty="0">
              <a:latin typeface="Algerian" pitchFamily="82" charset="0"/>
            </a:endParaRPr>
          </a:p>
        </p:txBody>
      </p:sp>
      <p:sp>
        <p:nvSpPr>
          <p:cNvPr id="7" name="Elipsa 6"/>
          <p:cNvSpPr/>
          <p:nvPr/>
        </p:nvSpPr>
        <p:spPr>
          <a:xfrm>
            <a:off x="395536" y="476672"/>
            <a:ext cx="7416824" cy="1224136"/>
          </a:xfrm>
          <a:prstGeom prst="ellipse">
            <a:avLst/>
          </a:prstGeom>
          <a:gradFill flip="none" rotWithShape="1">
            <a:gsLst>
              <a:gs pos="0">
                <a:srgbClr val="FF9F9F">
                  <a:shade val="30000"/>
                  <a:satMod val="115000"/>
                </a:srgbClr>
              </a:gs>
              <a:gs pos="50000">
                <a:srgbClr val="FF9F9F">
                  <a:shade val="67500"/>
                  <a:satMod val="115000"/>
                </a:srgbClr>
              </a:gs>
              <a:gs pos="100000">
                <a:srgbClr val="FF9F9F">
                  <a:shade val="100000"/>
                  <a:satMod val="115000"/>
                </a:srgbClr>
              </a:gs>
            </a:gsLst>
            <a:lin ang="13500000" scaled="1"/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3600" b="1" dirty="0" smtClean="0">
                <a:solidFill>
                  <a:srgbClr val="000000"/>
                </a:solidFill>
                <a:latin typeface="Algerian" pitchFamily="82" charset="0"/>
              </a:rPr>
              <a:t>ELIŠKA  PŘEMYSLOVNA</a:t>
            </a:r>
            <a:endParaRPr lang="cs-CZ" sz="3600" b="1" dirty="0">
              <a:solidFill>
                <a:srgbClr val="000000"/>
              </a:solidFill>
              <a:latin typeface="Algerian" pitchFamily="82" charset="0"/>
            </a:endParaRPr>
          </a:p>
        </p:txBody>
      </p:sp>
      <p:sp>
        <p:nvSpPr>
          <p:cNvPr id="8" name="TextovéPole 7"/>
          <p:cNvSpPr txBox="1"/>
          <p:nvPr/>
        </p:nvSpPr>
        <p:spPr>
          <a:xfrm>
            <a:off x="395536" y="3140968"/>
            <a:ext cx="69127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Blip>
                <a:blip r:embed="rId4"/>
              </a:buBlip>
            </a:pPr>
            <a:r>
              <a:rPr lang="cs-CZ" sz="2800" b="1" dirty="0" smtClean="0">
                <a:solidFill>
                  <a:srgbClr val="000000"/>
                </a:solidFill>
                <a:latin typeface="Algerian" pitchFamily="82" charset="0"/>
              </a:rPr>
              <a:t>   MANŽELKA  JANA  LUCEMBURSKÉHO</a:t>
            </a:r>
            <a:endParaRPr lang="cs-CZ" sz="2800" b="1" dirty="0">
              <a:solidFill>
                <a:srgbClr val="000000"/>
              </a:solidFill>
              <a:latin typeface="Algerian" pitchFamily="82" charset="0"/>
            </a:endParaRPr>
          </a:p>
        </p:txBody>
      </p:sp>
      <p:sp>
        <p:nvSpPr>
          <p:cNvPr id="9" name="Obdélník 8"/>
          <p:cNvSpPr/>
          <p:nvPr/>
        </p:nvSpPr>
        <p:spPr>
          <a:xfrm>
            <a:off x="611560" y="6488668"/>
            <a:ext cx="90152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rgbClr val="000000"/>
                </a:solidFill>
              </a:rPr>
              <a:t>[</a:t>
            </a:r>
            <a:r>
              <a:rPr lang="en-US" dirty="0" err="1" smtClean="0">
                <a:solidFill>
                  <a:srgbClr val="000000"/>
                </a:solidFill>
              </a:rPr>
              <a:t>Obr</a:t>
            </a:r>
            <a:r>
              <a:rPr lang="en-US" dirty="0" smtClean="0">
                <a:solidFill>
                  <a:srgbClr val="000000"/>
                </a:solidFill>
              </a:rPr>
              <a:t>. </a:t>
            </a:r>
            <a:r>
              <a:rPr lang="cs-CZ" dirty="0" smtClean="0">
                <a:solidFill>
                  <a:srgbClr val="000000"/>
                </a:solidFill>
              </a:rPr>
              <a:t>5</a:t>
            </a:r>
            <a:r>
              <a:rPr lang="en-US" dirty="0" smtClean="0">
                <a:solidFill>
                  <a:srgbClr val="000000"/>
                </a:solidFill>
              </a:rPr>
              <a:t>]</a:t>
            </a:r>
          </a:p>
        </p:txBody>
      </p:sp>
      <p:sp>
        <p:nvSpPr>
          <p:cNvPr id="10" name="Obdélník 9"/>
          <p:cNvSpPr/>
          <p:nvPr/>
        </p:nvSpPr>
        <p:spPr>
          <a:xfrm>
            <a:off x="8242471" y="4437112"/>
            <a:ext cx="90152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rgbClr val="000000"/>
                </a:solidFill>
              </a:rPr>
              <a:t>[</a:t>
            </a:r>
            <a:r>
              <a:rPr lang="en-US" dirty="0" err="1" smtClean="0">
                <a:solidFill>
                  <a:srgbClr val="000000"/>
                </a:solidFill>
              </a:rPr>
              <a:t>Obr</a:t>
            </a:r>
            <a:r>
              <a:rPr lang="en-US" dirty="0" smtClean="0">
                <a:solidFill>
                  <a:srgbClr val="000000"/>
                </a:solidFill>
              </a:rPr>
              <a:t>. </a:t>
            </a:r>
            <a:r>
              <a:rPr lang="cs-CZ" dirty="0" smtClean="0">
                <a:solidFill>
                  <a:srgbClr val="000000"/>
                </a:solidFill>
              </a:rPr>
              <a:t>4</a:t>
            </a:r>
            <a:r>
              <a:rPr lang="en-US" dirty="0" smtClean="0">
                <a:solidFill>
                  <a:srgbClr val="000000"/>
                </a:solidFill>
              </a:rPr>
              <a:t>]</a:t>
            </a:r>
          </a:p>
        </p:txBody>
      </p:sp>
      <p:sp>
        <p:nvSpPr>
          <p:cNvPr id="11" name="TextovéPole 10"/>
          <p:cNvSpPr txBox="1"/>
          <p:nvPr/>
        </p:nvSpPr>
        <p:spPr>
          <a:xfrm>
            <a:off x="395536" y="3789040"/>
            <a:ext cx="590465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Blip>
                <a:blip r:embed="rId4"/>
              </a:buBlip>
            </a:pPr>
            <a:r>
              <a:rPr lang="cs-CZ" sz="2800" b="1" dirty="0" smtClean="0">
                <a:latin typeface="Algerian" pitchFamily="82" charset="0"/>
              </a:rPr>
              <a:t>   NARODIL  SE  JÍ  SYN  VÁCLAV  </a:t>
            </a:r>
          </a:p>
          <a:p>
            <a:r>
              <a:rPr lang="cs-CZ" sz="2800" b="1" dirty="0" smtClean="0">
                <a:latin typeface="Algerian" pitchFamily="82" charset="0"/>
              </a:rPr>
              <a:t>     (POZDĚJI  KAREL  IV.)</a:t>
            </a:r>
            <a:endParaRPr lang="cs-CZ" sz="2800" b="1" dirty="0">
              <a:latin typeface="Algerian" pitchFamily="82" charset="0"/>
            </a:endParaRPr>
          </a:p>
        </p:txBody>
      </p:sp>
      <p:pic>
        <p:nvPicPr>
          <p:cNvPr id="2058" name="Picture 10" descr="C:\Users\PC1\AppData\Local\Microsoft\Windows\Temporary Internet Files\Content.IE5\ZAZH75IC\MC900238120[1].wmf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868144" y="4149080"/>
            <a:ext cx="2375026" cy="1747319"/>
          </a:xfrm>
          <a:prstGeom prst="rect">
            <a:avLst/>
          </a:prstGeom>
          <a:noFill/>
        </p:spPr>
      </p:pic>
      <p:pic>
        <p:nvPicPr>
          <p:cNvPr id="2061" name="Picture 13" descr="C:\Users\PC1\AppData\Local\Microsoft\Windows\Temporary Internet Files\Content.IE5\QYO9IJNR\MC900404597[1].wmf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4932040" y="4653136"/>
            <a:ext cx="1168400" cy="2006600"/>
          </a:xfrm>
          <a:prstGeom prst="rect">
            <a:avLst/>
          </a:prstGeom>
          <a:noFill/>
        </p:spPr>
      </p:pic>
      <p:sp>
        <p:nvSpPr>
          <p:cNvPr id="29" name="TextovéPole 28"/>
          <p:cNvSpPr txBox="1"/>
          <p:nvPr/>
        </p:nvSpPr>
        <p:spPr>
          <a:xfrm>
            <a:off x="1907704" y="5949280"/>
            <a:ext cx="324036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 dirty="0" smtClean="0">
                <a:latin typeface="Algerian" pitchFamily="82" charset="0"/>
              </a:rPr>
              <a:t> PEČEŤ  </a:t>
            </a:r>
          </a:p>
          <a:p>
            <a:r>
              <a:rPr lang="cs-CZ" sz="2000" dirty="0" smtClean="0">
                <a:latin typeface="Algerian" pitchFamily="82" charset="0"/>
              </a:rPr>
              <a:t> ELIŠKY PŘEMYSLOVNY</a:t>
            </a:r>
            <a:endParaRPr lang="cs-CZ" sz="2000" dirty="0">
              <a:latin typeface="Algerian" pitchFamily="82" charset="0"/>
            </a:endParaRPr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5" name="Picture 3" descr="C:\Users\PC1\AppData\Local\Microsoft\Windows\Temporary Internet Files\Content.IE5\ZAZH75IC\MC900326908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3568" y="2636912"/>
            <a:ext cx="504056" cy="697462"/>
          </a:xfrm>
          <a:prstGeom prst="rect">
            <a:avLst/>
          </a:prstGeom>
          <a:noFill/>
        </p:spPr>
      </p:pic>
      <p:pic>
        <p:nvPicPr>
          <p:cNvPr id="3084" name="Picture 12" descr="C:\Users\PC1\AppData\Local\Microsoft\Windows\Temporary Internet Files\Content.IE5\U8YVGGYX\MC900370140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512" y="404664"/>
            <a:ext cx="1739189" cy="1837030"/>
          </a:xfrm>
          <a:prstGeom prst="rect">
            <a:avLst/>
          </a:prstGeom>
          <a:noFill/>
        </p:spPr>
      </p:pic>
      <p:sp>
        <p:nvSpPr>
          <p:cNvPr id="13" name="TextovéPole 12"/>
          <p:cNvSpPr txBox="1"/>
          <p:nvPr/>
        </p:nvSpPr>
        <p:spPr>
          <a:xfrm>
            <a:off x="2267744" y="836712"/>
            <a:ext cx="5040560" cy="584775"/>
          </a:xfrm>
          <a:prstGeom prst="rect">
            <a:avLst/>
          </a:prstGeom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cs-CZ" sz="3200" b="1" u="sng" dirty="0" smtClean="0">
                <a:solidFill>
                  <a:srgbClr val="000000"/>
                </a:solidFill>
                <a:latin typeface="Aharoni" pitchFamily="2" charset="-79"/>
                <a:cs typeface="Aharoni" pitchFamily="2" charset="-79"/>
              </a:rPr>
              <a:t>ODPOVĚZ  NA  OTÁZKY:</a:t>
            </a:r>
            <a:endParaRPr lang="cs-CZ" sz="3200" b="1" u="sng" dirty="0">
              <a:solidFill>
                <a:srgbClr val="000000"/>
              </a:solidFill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14" name="TextovéPole 13"/>
          <p:cNvSpPr txBox="1"/>
          <p:nvPr/>
        </p:nvSpPr>
        <p:spPr>
          <a:xfrm>
            <a:off x="1259632" y="2564904"/>
            <a:ext cx="7632848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dirty="0" smtClean="0">
                <a:latin typeface="Aharoni" pitchFamily="2" charset="-79"/>
                <a:cs typeface="Aharoni" pitchFamily="2" charset="-79"/>
              </a:rPr>
              <a:t> KOHO  ZVOLILA  ČESKÁ  ŠLECHTA  </a:t>
            </a:r>
          </a:p>
          <a:p>
            <a:r>
              <a:rPr lang="cs-CZ" sz="2800" dirty="0" smtClean="0">
                <a:latin typeface="Aharoni" pitchFamily="2" charset="-79"/>
                <a:cs typeface="Aharoni" pitchFamily="2" charset="-79"/>
              </a:rPr>
              <a:t> ZA  KRÁLE  PO  SMRTI  VÁCLAVA III. ?</a:t>
            </a:r>
          </a:p>
          <a:p>
            <a:pPr marL="514350" indent="-514350"/>
            <a:endParaRPr lang="cs-CZ" sz="2800" dirty="0" smtClean="0">
              <a:latin typeface="Aharoni" pitchFamily="2" charset="-79"/>
              <a:cs typeface="Aharoni" pitchFamily="2" charset="-79"/>
            </a:endParaRPr>
          </a:p>
          <a:p>
            <a:pPr marL="514350" indent="-514350"/>
            <a:r>
              <a:rPr lang="cs-CZ" sz="2800" dirty="0" smtClean="0">
                <a:latin typeface="Aharoni" pitchFamily="2" charset="-79"/>
                <a:cs typeface="Aharoni" pitchFamily="2" charset="-79"/>
              </a:rPr>
              <a:t>JAKÝ PANOVNÍK BYL JAN LUCEMBURSKÝ ?</a:t>
            </a:r>
          </a:p>
          <a:p>
            <a:pPr marL="514350" indent="-514350"/>
            <a:endParaRPr lang="cs-CZ" sz="2800" dirty="0" smtClean="0">
              <a:latin typeface="Aharoni" pitchFamily="2" charset="-79"/>
              <a:cs typeface="Aharoni" pitchFamily="2" charset="-79"/>
            </a:endParaRPr>
          </a:p>
          <a:p>
            <a:pPr marL="514350" indent="-514350"/>
            <a:r>
              <a:rPr lang="cs-CZ" sz="2800" dirty="0" smtClean="0">
                <a:latin typeface="Aharoni" pitchFamily="2" charset="-79"/>
                <a:cs typeface="Aharoni" pitchFamily="2" charset="-79"/>
              </a:rPr>
              <a:t>S KÝM SE OŽENIL A KDO BYL JEJICH SYN ?  </a:t>
            </a:r>
            <a:endParaRPr lang="cs-CZ" sz="2800" dirty="0">
              <a:latin typeface="Aharoni" pitchFamily="2" charset="-79"/>
              <a:cs typeface="Aharoni" pitchFamily="2" charset="-79"/>
            </a:endParaRPr>
          </a:p>
        </p:txBody>
      </p:sp>
      <p:pic>
        <p:nvPicPr>
          <p:cNvPr id="3086" name="Picture 14" descr="C:\Users\PC1\AppData\Local\Microsoft\Windows\Temporary Internet Files\Content.IE5\ZAZH75IC\MC900424152[1].wm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67544" y="5733256"/>
            <a:ext cx="613222" cy="756989"/>
          </a:xfrm>
          <a:prstGeom prst="rect">
            <a:avLst/>
          </a:prstGeom>
          <a:noFill/>
        </p:spPr>
      </p:pic>
      <p:pic>
        <p:nvPicPr>
          <p:cNvPr id="3087" name="Picture 15" descr="C:\Users\PC1\AppData\Local\Microsoft\Windows\Temporary Internet Files\Content.IE5\ZAZH75IC\MC900424152[1].wm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403648" y="5733256"/>
            <a:ext cx="576064" cy="721891"/>
          </a:xfrm>
          <a:prstGeom prst="rect">
            <a:avLst/>
          </a:prstGeom>
          <a:noFill/>
        </p:spPr>
      </p:pic>
      <p:pic>
        <p:nvPicPr>
          <p:cNvPr id="3088" name="Picture 16" descr="C:\Users\PC1\AppData\Local\Microsoft\Windows\Temporary Internet Files\Content.IE5\ZAZH75IC\MC900424152[1].wm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267744" y="5733256"/>
            <a:ext cx="576064" cy="692696"/>
          </a:xfrm>
          <a:prstGeom prst="rect">
            <a:avLst/>
          </a:prstGeom>
          <a:noFill/>
        </p:spPr>
      </p:pic>
      <p:pic>
        <p:nvPicPr>
          <p:cNvPr id="3089" name="Picture 17" descr="C:\Users\PC1\AppData\Local\Microsoft\Windows\Temporary Internet Files\Content.IE5\ZAZH75IC\MC900424152[1].wm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131840" y="5733256"/>
            <a:ext cx="576064" cy="720080"/>
          </a:xfrm>
          <a:prstGeom prst="rect">
            <a:avLst/>
          </a:prstGeom>
          <a:noFill/>
        </p:spPr>
      </p:pic>
      <p:pic>
        <p:nvPicPr>
          <p:cNvPr id="20" name="Picture 17" descr="C:\Users\PC1\AppData\Local\Microsoft\Windows\Temporary Internet Files\Content.IE5\ZAZH75IC\MC900424152[1].wm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995936" y="5733256"/>
            <a:ext cx="576064" cy="720080"/>
          </a:xfrm>
          <a:prstGeom prst="rect">
            <a:avLst/>
          </a:prstGeom>
          <a:noFill/>
        </p:spPr>
      </p:pic>
      <p:pic>
        <p:nvPicPr>
          <p:cNvPr id="21" name="Picture 17" descr="C:\Users\PC1\AppData\Local\Microsoft\Windows\Temporary Internet Files\Content.IE5\ZAZH75IC\MC900424152[1].wm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860032" y="5733256"/>
            <a:ext cx="576064" cy="720080"/>
          </a:xfrm>
          <a:prstGeom prst="rect">
            <a:avLst/>
          </a:prstGeom>
          <a:noFill/>
        </p:spPr>
      </p:pic>
      <p:pic>
        <p:nvPicPr>
          <p:cNvPr id="22" name="Picture 17" descr="C:\Users\PC1\AppData\Local\Microsoft\Windows\Temporary Internet Files\Content.IE5\ZAZH75IC\MC900424152[1].wm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724128" y="5733256"/>
            <a:ext cx="576064" cy="720080"/>
          </a:xfrm>
          <a:prstGeom prst="rect">
            <a:avLst/>
          </a:prstGeom>
          <a:noFill/>
        </p:spPr>
      </p:pic>
      <p:pic>
        <p:nvPicPr>
          <p:cNvPr id="23" name="Picture 17" descr="C:\Users\PC1\AppData\Local\Microsoft\Windows\Temporary Internet Files\Content.IE5\ZAZH75IC\MC900424152[1].wm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588224" y="5733256"/>
            <a:ext cx="576064" cy="720080"/>
          </a:xfrm>
          <a:prstGeom prst="rect">
            <a:avLst/>
          </a:prstGeom>
          <a:noFill/>
        </p:spPr>
      </p:pic>
      <p:pic>
        <p:nvPicPr>
          <p:cNvPr id="24" name="Picture 17" descr="C:\Users\PC1\AppData\Local\Microsoft\Windows\Temporary Internet Files\Content.IE5\ZAZH75IC\MC900424152[1].wm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452320" y="5733256"/>
            <a:ext cx="576064" cy="720080"/>
          </a:xfrm>
          <a:prstGeom prst="rect">
            <a:avLst/>
          </a:prstGeom>
          <a:noFill/>
        </p:spPr>
      </p:pic>
      <p:pic>
        <p:nvPicPr>
          <p:cNvPr id="25" name="Picture 17" descr="C:\Users\PC1\AppData\Local\Microsoft\Windows\Temporary Internet Files\Content.IE5\ZAZH75IC\MC900424152[1].wm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316416" y="5733256"/>
            <a:ext cx="576064" cy="720080"/>
          </a:xfrm>
          <a:prstGeom prst="rect">
            <a:avLst/>
          </a:prstGeom>
          <a:noFill/>
        </p:spPr>
      </p:pic>
      <p:pic>
        <p:nvPicPr>
          <p:cNvPr id="26" name="Picture 3" descr="C:\Users\PC1\AppData\Local\Microsoft\Windows\Temporary Internet Files\Content.IE5\ZAZH75IC\MC900326908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3568" y="3645024"/>
            <a:ext cx="504056" cy="697462"/>
          </a:xfrm>
          <a:prstGeom prst="rect">
            <a:avLst/>
          </a:prstGeom>
          <a:noFill/>
        </p:spPr>
      </p:pic>
      <p:pic>
        <p:nvPicPr>
          <p:cNvPr id="27" name="Picture 3" descr="C:\Users\PC1\AppData\Local\Microsoft\Windows\Temporary Internet Files\Content.IE5\ZAZH75IC\MC900326908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3568" y="4581128"/>
            <a:ext cx="504056" cy="697462"/>
          </a:xfrm>
          <a:prstGeom prst="rect">
            <a:avLst/>
          </a:prstGeom>
          <a:noFill/>
        </p:spPr>
      </p:pic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3568" y="476672"/>
            <a:ext cx="1655763" cy="1360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Nadpis 1"/>
          <p:cNvSpPr txBox="1">
            <a:spLocks/>
          </p:cNvSpPr>
          <p:nvPr/>
        </p:nvSpPr>
        <p:spPr bwMode="auto">
          <a:xfrm>
            <a:off x="2627784" y="548680"/>
            <a:ext cx="5976813" cy="1295400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bg1">
                <a:lumMod val="50000"/>
              </a:schemeClr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cs-CZ" sz="2400" b="1" i="1" dirty="0">
                <a:latin typeface="Courier New" pitchFamily="49" charset="0"/>
                <a:ea typeface="+mj-ea"/>
                <a:cs typeface="Courier New" pitchFamily="49" charset="0"/>
              </a:rPr>
              <a:t>ZÁKLADNÍ ŠKOLA OLOMOUC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>
                <a:latin typeface="Courier New" pitchFamily="49" charset="0"/>
                <a:ea typeface="+mj-ea"/>
                <a:cs typeface="Courier New" pitchFamily="49" charset="0"/>
              </a:rPr>
              <a:t>příspěvková organizace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600" b="1" i="1" dirty="0">
                <a:latin typeface="Courier New" pitchFamily="49" charset="0"/>
                <a:ea typeface="+mj-ea"/>
                <a:cs typeface="Courier New" pitchFamily="49" charset="0"/>
              </a:rPr>
              <a:t>MOZARTOVA 48, 779 00 OLOMOUC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>
                <a:latin typeface="Courier New" pitchFamily="49" charset="0"/>
                <a:ea typeface="+mj-ea"/>
                <a:cs typeface="Courier New" pitchFamily="49" charset="0"/>
              </a:rPr>
              <a:t>tel.: 585 427 142, 775 116 442; fax: 585 422 713</a:t>
            </a:r>
            <a:r>
              <a:rPr lang="cs-CZ" sz="1400" b="1" dirty="0">
                <a:latin typeface="Courier New" pitchFamily="49" charset="0"/>
                <a:ea typeface="+mj-ea"/>
                <a:cs typeface="Courier New" pitchFamily="49" charset="0"/>
              </a:rPr>
              <a:t> 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 smtClean="0">
                <a:latin typeface="Courier New" pitchFamily="49" charset="0"/>
                <a:ea typeface="+mj-ea"/>
                <a:cs typeface="Courier New" pitchFamily="49" charset="0"/>
              </a:rPr>
              <a:t>email</a:t>
            </a:r>
            <a:r>
              <a:rPr lang="cs-CZ" sz="1400" i="1" dirty="0" smtClean="0">
                <a:latin typeface="Courier New" pitchFamily="49" charset="0"/>
                <a:ea typeface="+mj-ea"/>
                <a:cs typeface="Courier New" pitchFamily="49" charset="0"/>
              </a:rPr>
              <a:t>: </a:t>
            </a:r>
            <a:r>
              <a:rPr lang="cs-CZ" sz="1400" b="1" i="1" noProof="1" smtClean="0">
                <a:latin typeface="Courier New" pitchFamily="49" charset="0"/>
                <a:ea typeface="+mj-ea"/>
                <a:cs typeface="Courier New" pitchFamily="49" charset="0"/>
                <a:hlinkClick r:id="rId3"/>
              </a:rPr>
              <a:t>kundrum@centrum.cz</a:t>
            </a:r>
            <a:r>
              <a:rPr lang="cs-CZ" sz="1400" b="1" i="1" noProof="1">
                <a:latin typeface="Courier New" pitchFamily="49" charset="0"/>
                <a:ea typeface="+mj-ea"/>
                <a:cs typeface="Courier New" pitchFamily="49" charset="0"/>
              </a:rPr>
              <a:t>; </a:t>
            </a:r>
            <a:r>
              <a:rPr lang="cs-CZ" sz="1400" b="1" i="1" noProof="1">
                <a:latin typeface="Courier New" pitchFamily="49" charset="0"/>
                <a:ea typeface="+mj-ea"/>
                <a:cs typeface="Courier New" pitchFamily="49" charset="0"/>
                <a:hlinkClick r:id="rId4"/>
              </a:rPr>
              <a:t>www.zs-mozartova.cz</a:t>
            </a:r>
            <a:r>
              <a:rPr lang="cs-CZ" sz="1400" i="1" dirty="0">
                <a:latin typeface="Courier New" pitchFamily="49" charset="0"/>
                <a:ea typeface="+mj-ea"/>
                <a:cs typeface="Courier New" pitchFamily="49" charset="0"/>
              </a:rPr>
              <a:t> </a:t>
            </a:r>
            <a:endParaRPr lang="cs-CZ" sz="1400" i="1" noProof="1">
              <a:latin typeface="Courier New" pitchFamily="49" charset="0"/>
              <a:ea typeface="+mj-ea"/>
              <a:cs typeface="Courier New" pitchFamily="49" charset="0"/>
            </a:endParaRP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395536" y="2676402"/>
            <a:ext cx="8352928" cy="32932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sz="16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Seznam použité literatury a pramenů: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cs-CZ" sz="1600" i="1" dirty="0" smtClean="0">
              <a:latin typeface="Courier New" pitchFamily="49" charset="0"/>
              <a:cs typeface="Courier New" pitchFamily="49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cs-CZ" sz="1600" i="1" dirty="0" smtClean="0">
                <a:latin typeface="Courier New" pitchFamily="49" charset="0"/>
                <a:ea typeface="Calibri" pitchFamily="34" charset="0"/>
                <a:cs typeface="Courier New" pitchFamily="49" charset="0"/>
              </a:rPr>
              <a:t>HARNA</a:t>
            </a:r>
            <a:r>
              <a:rPr kumimoji="0" lang="cs-CZ" sz="16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, </a:t>
            </a:r>
            <a:r>
              <a:rPr lang="cs-CZ" sz="1600" i="1" dirty="0" smtClean="0">
                <a:latin typeface="Courier New" pitchFamily="49" charset="0"/>
                <a:ea typeface="Calibri" pitchFamily="34" charset="0"/>
                <a:cs typeface="Courier New" pitchFamily="49" charset="0"/>
              </a:rPr>
              <a:t>J</a:t>
            </a:r>
            <a:r>
              <a:rPr kumimoji="0" lang="cs-CZ" sz="16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. </a:t>
            </a:r>
            <a:r>
              <a:rPr lang="cs-CZ" sz="1600" i="1" dirty="0" smtClean="0">
                <a:latin typeface="Courier New" pitchFamily="49" charset="0"/>
                <a:ea typeface="Calibri" pitchFamily="34" charset="0"/>
                <a:cs typeface="Courier New" pitchFamily="49" charset="0"/>
              </a:rPr>
              <a:t>Obrazy ze starších českých dějin</a:t>
            </a:r>
            <a:r>
              <a:rPr kumimoji="0" lang="cs-CZ" sz="16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: </a:t>
            </a:r>
            <a:r>
              <a:rPr lang="cs-CZ" sz="1600" i="1" dirty="0" smtClean="0">
                <a:latin typeface="Courier New" pitchFamily="49" charset="0"/>
                <a:ea typeface="Calibri" pitchFamily="34" charset="0"/>
                <a:cs typeface="Courier New" pitchFamily="49" charset="0"/>
              </a:rPr>
              <a:t>Alter</a:t>
            </a:r>
            <a:r>
              <a:rPr kumimoji="0" lang="cs-CZ" sz="16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,</a:t>
            </a:r>
            <a:r>
              <a:rPr kumimoji="0" lang="cs-CZ" sz="1600" b="0" i="1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</a:t>
            </a:r>
            <a:r>
              <a:rPr kumimoji="0" lang="cs-CZ" sz="16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2011. ISBN 978-80-7245-228-6. s. </a:t>
            </a:r>
            <a:r>
              <a:rPr kumimoji="0" lang="en-US" sz="16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2</a:t>
            </a:r>
            <a:r>
              <a:rPr lang="cs-CZ" sz="1600" i="1" dirty="0" smtClean="0">
                <a:latin typeface="Courier New" pitchFamily="49" charset="0"/>
                <a:ea typeface="Calibri" pitchFamily="34" charset="0"/>
                <a:cs typeface="Courier New" pitchFamily="49" charset="0"/>
              </a:rPr>
              <a:t>3</a:t>
            </a:r>
            <a:r>
              <a:rPr kumimoji="0" lang="cs-CZ" sz="16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.</a:t>
            </a:r>
            <a:endParaRPr kumimoji="0" lang="cs-CZ" sz="1600" b="0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urier New" pitchFamily="49" charset="0"/>
              <a:cs typeface="Courier New" pitchFamily="49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cs-CZ" sz="1600" b="1" i="1" dirty="0" smtClean="0">
              <a:solidFill>
                <a:srgbClr val="000000"/>
              </a:solidFill>
              <a:latin typeface="Courier New" pitchFamily="49" charset="0"/>
              <a:ea typeface="Calibri" pitchFamily="34" charset="0"/>
              <a:cs typeface="Courier New" pitchFamily="49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sz="16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Použité zdroje: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urier New" pitchFamily="49" charset="0"/>
              <a:cs typeface="Courier New" pitchFamily="49" charset="0"/>
            </a:endParaRPr>
          </a:p>
          <a:p>
            <a:r>
              <a:rPr lang="cs-CZ" sz="1600" i="1" dirty="0" smtClean="0">
                <a:latin typeface="Courier New" pitchFamily="49" charset="0"/>
                <a:cs typeface="Courier New" pitchFamily="49" charset="0"/>
              </a:rPr>
              <a:t>Strana 1</a:t>
            </a:r>
            <a:endParaRPr lang="cs-CZ" sz="1600" dirty="0" smtClean="0">
              <a:latin typeface="Courier New" pitchFamily="49" charset="0"/>
              <a:cs typeface="Courier New" pitchFamily="49" charset="0"/>
            </a:endParaRPr>
          </a:p>
          <a:p>
            <a:endParaRPr lang="cs-CZ" sz="1600" i="1" dirty="0" smtClean="0">
              <a:latin typeface="Courier New" pitchFamily="49" charset="0"/>
              <a:cs typeface="Courier New" pitchFamily="49" charset="0"/>
            </a:endParaRPr>
          </a:p>
          <a:p>
            <a:endParaRPr lang="cs-CZ" sz="1600" i="1" dirty="0" smtClean="0">
              <a:latin typeface="Courier New" pitchFamily="49" charset="0"/>
              <a:cs typeface="Courier New" pitchFamily="49" charset="0"/>
            </a:endParaRPr>
          </a:p>
          <a:p>
            <a:endParaRPr lang="cs-CZ" sz="1600" i="1" dirty="0" smtClean="0">
              <a:latin typeface="Courier New" pitchFamily="49" charset="0"/>
              <a:cs typeface="Courier New" pitchFamily="49" charset="0"/>
            </a:endParaRPr>
          </a:p>
          <a:p>
            <a:endParaRPr lang="cs-CZ" sz="1600" dirty="0" smtClean="0">
              <a:latin typeface="Courier New" pitchFamily="49" charset="0"/>
              <a:cs typeface="Courier New" pitchFamily="49" charset="0"/>
            </a:endParaRPr>
          </a:p>
          <a:p>
            <a:pPr lvl="0"/>
            <a:endParaRPr lang="cs-CZ" sz="1600" i="1" dirty="0" smtClean="0">
              <a:latin typeface="Courier New" pitchFamily="49" charset="0"/>
              <a:ea typeface="Calibri" pitchFamily="34" charset="0"/>
              <a:cs typeface="Courier New" pitchFamily="49" charset="0"/>
            </a:endParaRPr>
          </a:p>
        </p:txBody>
      </p:sp>
      <p:sp>
        <p:nvSpPr>
          <p:cNvPr id="6" name="Obdélník 5"/>
          <p:cNvSpPr/>
          <p:nvPr/>
        </p:nvSpPr>
        <p:spPr>
          <a:xfrm>
            <a:off x="395536" y="4797152"/>
            <a:ext cx="842392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1600" i="1" dirty="0" smtClean="0">
                <a:latin typeface="Courier New" pitchFamily="49" charset="0"/>
                <a:cs typeface="Courier New" pitchFamily="49" charset="0"/>
              </a:rPr>
              <a:t>[OBR.1][cit.2014-02-26</a:t>
            </a:r>
            <a:r>
              <a:rPr lang="en-US" sz="1600" i="1" dirty="0" smtClean="0">
                <a:latin typeface="Courier New" pitchFamily="49" charset="0"/>
                <a:cs typeface="Courier New" pitchFamily="49" charset="0"/>
              </a:rPr>
              <a:t>]</a:t>
            </a:r>
            <a:r>
              <a:rPr lang="cs-CZ" sz="1600" i="1" dirty="0" smtClean="0">
                <a:latin typeface="Courier New" pitchFamily="49" charset="0"/>
                <a:cs typeface="Courier New" pitchFamily="49" charset="0"/>
              </a:rPr>
              <a:t>. Dostupný pod licencí </a:t>
            </a:r>
            <a:r>
              <a:rPr lang="cs-CZ" sz="1600" i="1" dirty="0" err="1" smtClean="0">
                <a:latin typeface="Courier New" pitchFamily="49" charset="0"/>
                <a:cs typeface="Courier New" pitchFamily="49" charset="0"/>
              </a:rPr>
              <a:t>Creative</a:t>
            </a:r>
            <a:r>
              <a:rPr lang="cs-CZ" sz="1600" i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cs-CZ" sz="1600" i="1" dirty="0" err="1" smtClean="0">
                <a:latin typeface="Courier New" pitchFamily="49" charset="0"/>
                <a:cs typeface="Courier New" pitchFamily="49" charset="0"/>
              </a:rPr>
              <a:t>Commons</a:t>
            </a:r>
            <a:r>
              <a:rPr lang="cs-CZ" sz="1600" i="1" dirty="0" smtClean="0">
                <a:latin typeface="Courier New" pitchFamily="49" charset="0"/>
                <a:cs typeface="Courier New" pitchFamily="49" charset="0"/>
              </a:rPr>
              <a:t> na</a:t>
            </a:r>
            <a:endParaRPr lang="cs-CZ" sz="1600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cs-CZ" sz="1600" dirty="0" smtClean="0">
                <a:latin typeface="Courier New" pitchFamily="49" charset="0"/>
                <a:cs typeface="Courier New" pitchFamily="49" charset="0"/>
              </a:rPr>
              <a:t>WWW:</a:t>
            </a:r>
            <a:r>
              <a:rPr lang="cs-CZ" sz="1600" u="sng" dirty="0" smtClean="0">
                <a:latin typeface="Courier New" pitchFamily="49" charset="0"/>
                <a:cs typeface="Courier New" pitchFamily="49" charset="0"/>
                <a:hlinkClick r:id="rId5"/>
              </a:rPr>
              <a:t>http://</a:t>
            </a:r>
            <a:r>
              <a:rPr lang="cs-CZ" sz="1600" u="sng" dirty="0" err="1" smtClean="0">
                <a:latin typeface="Courier New" pitchFamily="49" charset="0"/>
                <a:cs typeface="Courier New" pitchFamily="49" charset="0"/>
                <a:hlinkClick r:id="rId5"/>
              </a:rPr>
              <a:t>commons.wikimedia.org</a:t>
            </a:r>
            <a:r>
              <a:rPr lang="cs-CZ" sz="1600" u="sng" dirty="0" smtClean="0">
                <a:latin typeface="Courier New" pitchFamily="49" charset="0"/>
                <a:cs typeface="Courier New" pitchFamily="49" charset="0"/>
                <a:hlinkClick r:id="rId5"/>
              </a:rPr>
              <a:t>/</a:t>
            </a:r>
            <a:r>
              <a:rPr lang="cs-CZ" sz="1600" u="sng" dirty="0" err="1" smtClean="0">
                <a:latin typeface="Courier New" pitchFamily="49" charset="0"/>
                <a:cs typeface="Courier New" pitchFamily="49" charset="0"/>
                <a:hlinkClick r:id="rId5"/>
              </a:rPr>
              <a:t>wiki</a:t>
            </a:r>
            <a:r>
              <a:rPr lang="cs-CZ" sz="1600" u="sng" dirty="0" smtClean="0">
                <a:latin typeface="Courier New" pitchFamily="49" charset="0"/>
                <a:cs typeface="Courier New" pitchFamily="49" charset="0"/>
                <a:hlinkClick r:id="rId5"/>
              </a:rPr>
              <a:t>/</a:t>
            </a:r>
            <a:r>
              <a:rPr lang="cs-CZ" sz="1600" u="sng" dirty="0" err="1" smtClean="0">
                <a:latin typeface="Courier New" pitchFamily="49" charset="0"/>
                <a:cs typeface="Courier New" pitchFamily="49" charset="0"/>
                <a:hlinkClick r:id="rId5"/>
              </a:rPr>
              <a:t>File</a:t>
            </a:r>
            <a:r>
              <a:rPr lang="cs-CZ" sz="1600" u="sng" dirty="0" smtClean="0">
                <a:latin typeface="Courier New" pitchFamily="49" charset="0"/>
                <a:cs typeface="Courier New" pitchFamily="49" charset="0"/>
                <a:hlinkClick r:id="rId5"/>
              </a:rPr>
              <a:t>:</a:t>
            </a:r>
            <a:r>
              <a:rPr lang="cs-CZ" sz="1600" u="sng" dirty="0" err="1" smtClean="0">
                <a:latin typeface="Courier New" pitchFamily="49" charset="0"/>
                <a:cs typeface="Courier New" pitchFamily="49" charset="0"/>
                <a:hlinkClick r:id="rId5"/>
              </a:rPr>
              <a:t>Arms</a:t>
            </a:r>
            <a:r>
              <a:rPr lang="cs-CZ" sz="1600" u="sng" dirty="0" smtClean="0">
                <a:latin typeface="Courier New" pitchFamily="49" charset="0"/>
                <a:cs typeface="Courier New" pitchFamily="49" charset="0"/>
                <a:hlinkClick r:id="rId5"/>
              </a:rPr>
              <a:t>_</a:t>
            </a:r>
            <a:r>
              <a:rPr lang="cs-CZ" sz="1600" u="sng" dirty="0" err="1" smtClean="0">
                <a:latin typeface="Courier New" pitchFamily="49" charset="0"/>
                <a:cs typeface="Courier New" pitchFamily="49" charset="0"/>
                <a:hlinkClick r:id="rId5"/>
              </a:rPr>
              <a:t>of</a:t>
            </a:r>
            <a:r>
              <a:rPr lang="cs-CZ" sz="1600" u="sng" dirty="0" smtClean="0">
                <a:latin typeface="Courier New" pitchFamily="49" charset="0"/>
                <a:cs typeface="Courier New" pitchFamily="49" charset="0"/>
                <a:hlinkClick r:id="rId5"/>
              </a:rPr>
              <a:t>_</a:t>
            </a:r>
            <a:r>
              <a:rPr lang="cs-CZ" sz="1600" u="sng" dirty="0" err="1" smtClean="0">
                <a:latin typeface="Courier New" pitchFamily="49" charset="0"/>
                <a:cs typeface="Courier New" pitchFamily="49" charset="0"/>
                <a:hlinkClick r:id="rId5"/>
              </a:rPr>
              <a:t>the</a:t>
            </a:r>
            <a:r>
              <a:rPr lang="cs-CZ" sz="1600" u="sng" dirty="0" smtClean="0">
                <a:latin typeface="Courier New" pitchFamily="49" charset="0"/>
                <a:cs typeface="Courier New" pitchFamily="49" charset="0"/>
                <a:hlinkClick r:id="rId5"/>
              </a:rPr>
              <a:t>_</a:t>
            </a:r>
            <a:r>
              <a:rPr lang="cs-CZ" sz="1600" u="sng" dirty="0" err="1" smtClean="0">
                <a:latin typeface="Courier New" pitchFamily="49" charset="0"/>
                <a:cs typeface="Courier New" pitchFamily="49" charset="0"/>
                <a:hlinkClick r:id="rId5"/>
              </a:rPr>
              <a:t>Counts</a:t>
            </a:r>
            <a:r>
              <a:rPr lang="cs-CZ" sz="1600" u="sng" dirty="0" smtClean="0">
                <a:latin typeface="Courier New" pitchFamily="49" charset="0"/>
                <a:cs typeface="Courier New" pitchFamily="49" charset="0"/>
                <a:hlinkClick r:id="rId5"/>
              </a:rPr>
              <a:t>_</a:t>
            </a:r>
            <a:r>
              <a:rPr lang="cs-CZ" sz="1600" u="sng" dirty="0" err="1" smtClean="0">
                <a:latin typeface="Courier New" pitchFamily="49" charset="0"/>
                <a:cs typeface="Courier New" pitchFamily="49" charset="0"/>
                <a:hlinkClick r:id="rId5"/>
              </a:rPr>
              <a:t>of</a:t>
            </a:r>
            <a:r>
              <a:rPr lang="cs-CZ" sz="1600" u="sng" dirty="0" smtClean="0">
                <a:latin typeface="Courier New" pitchFamily="49" charset="0"/>
                <a:cs typeface="Courier New" pitchFamily="49" charset="0"/>
                <a:hlinkClick r:id="rId5"/>
              </a:rPr>
              <a:t>_</a:t>
            </a:r>
            <a:r>
              <a:rPr lang="cs-CZ" sz="1600" u="sng" dirty="0" err="1" smtClean="0">
                <a:latin typeface="Courier New" pitchFamily="49" charset="0"/>
                <a:cs typeface="Courier New" pitchFamily="49" charset="0"/>
                <a:hlinkClick r:id="rId5"/>
              </a:rPr>
              <a:t>Luxembourg.svg</a:t>
            </a:r>
            <a:r>
              <a:rPr lang="cs-CZ" sz="1600" u="sng" dirty="0" smtClean="0">
                <a:latin typeface="Courier New" pitchFamily="49" charset="0"/>
                <a:cs typeface="Courier New" pitchFamily="49" charset="0"/>
                <a:hlinkClick r:id="rId5"/>
              </a:rPr>
              <a:t>?</a:t>
            </a:r>
            <a:r>
              <a:rPr lang="cs-CZ" sz="1600" u="sng" dirty="0" err="1" smtClean="0">
                <a:latin typeface="Courier New" pitchFamily="49" charset="0"/>
                <a:cs typeface="Courier New" pitchFamily="49" charset="0"/>
                <a:hlinkClick r:id="rId5"/>
              </a:rPr>
              <a:t>uselang</a:t>
            </a:r>
            <a:r>
              <a:rPr lang="cs-CZ" sz="1600" u="sng" dirty="0" smtClean="0">
                <a:latin typeface="Courier New" pitchFamily="49" charset="0"/>
                <a:cs typeface="Courier New" pitchFamily="49" charset="0"/>
                <a:hlinkClick r:id="rId5"/>
              </a:rPr>
              <a:t>=</a:t>
            </a:r>
            <a:r>
              <a:rPr lang="cs-CZ" sz="1600" u="sng" dirty="0" err="1" smtClean="0">
                <a:latin typeface="Courier New" pitchFamily="49" charset="0"/>
                <a:cs typeface="Courier New" pitchFamily="49" charset="0"/>
                <a:hlinkClick r:id="rId5"/>
              </a:rPr>
              <a:t>cs</a:t>
            </a:r>
            <a:r>
              <a:rPr lang="cs-CZ" sz="1600" dirty="0" smtClean="0">
                <a:latin typeface="Courier New" pitchFamily="49" charset="0"/>
                <a:cs typeface="Courier New" pitchFamily="49" charset="0"/>
              </a:rPr>
              <a:t>&gt;.</a:t>
            </a:r>
            <a:endParaRPr lang="cs-CZ" sz="1600" dirty="0">
              <a:latin typeface="Courier New" pitchFamily="49" charset="0"/>
              <a:cs typeface="Courier New" pitchFamily="49" charset="0"/>
            </a:endParaRPr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theme/_rels/them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esta">
  <a:themeElements>
    <a:clrScheme name="Papír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Cesta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Cesta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2853</TotalTime>
  <Words>397</Words>
  <Application>Microsoft Office PowerPoint</Application>
  <PresentationFormat>Předvádění na obrazovce (4:3)</PresentationFormat>
  <Paragraphs>106</Paragraphs>
  <Slides>11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2</vt:i4>
      </vt:variant>
      <vt:variant>
        <vt:lpstr>Nadpisy snímků</vt:lpstr>
      </vt:variant>
      <vt:variant>
        <vt:i4>11</vt:i4>
      </vt:variant>
    </vt:vector>
  </HeadingPairs>
  <TitlesOfParts>
    <vt:vector size="13" baseType="lpstr">
      <vt:lpstr>Motiv sady Office</vt:lpstr>
      <vt:lpstr>Cesta</vt:lpstr>
      <vt:lpstr>Snímek 1</vt:lpstr>
      <vt:lpstr>Snímek 2</vt:lpstr>
      <vt:lpstr>Snímek 3</vt:lpstr>
      <vt:lpstr>Snímek 4</vt:lpstr>
      <vt:lpstr>Snímek 5</vt:lpstr>
      <vt:lpstr>Snímek 6</vt:lpstr>
      <vt:lpstr>Snímek 7</vt:lpstr>
      <vt:lpstr>Snímek 8</vt:lpstr>
      <vt:lpstr>Snímek 9</vt:lpstr>
      <vt:lpstr>Snímek 10</vt:lpstr>
      <vt:lpstr>Snímek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Andrea Justová</dc:creator>
  <cp:lastModifiedBy>Andrea Justová</cp:lastModifiedBy>
  <cp:revision>282</cp:revision>
  <dcterms:created xsi:type="dcterms:W3CDTF">2014-01-19T19:47:44Z</dcterms:created>
  <dcterms:modified xsi:type="dcterms:W3CDTF">2014-03-31T07:15:05Z</dcterms:modified>
</cp:coreProperties>
</file>