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  <p:sldMasterId id="2147483828" r:id="rId2"/>
  </p:sldMasterIdLst>
  <p:notesMasterIdLst>
    <p:notesMasterId r:id="rId18"/>
  </p:notesMasterIdLst>
  <p:sldIdLst>
    <p:sldId id="256" r:id="rId3"/>
    <p:sldId id="258" r:id="rId4"/>
    <p:sldId id="262" r:id="rId5"/>
    <p:sldId id="259" r:id="rId6"/>
    <p:sldId id="260" r:id="rId7"/>
    <p:sldId id="261" r:id="rId8"/>
    <p:sldId id="263" r:id="rId9"/>
    <p:sldId id="265" r:id="rId10"/>
    <p:sldId id="266" r:id="rId11"/>
    <p:sldId id="267" r:id="rId12"/>
    <p:sldId id="268" r:id="rId13"/>
    <p:sldId id="264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E86D6A"/>
    <a:srgbClr val="A50021"/>
    <a:srgbClr val="BF6E65"/>
    <a:srgbClr val="FFCC99"/>
    <a:srgbClr val="CFD94B"/>
    <a:srgbClr val="92C460"/>
    <a:srgbClr val="FDA5D9"/>
    <a:srgbClr val="9735A1"/>
    <a:srgbClr val="00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8D8B7-FD54-4E01-A29C-4CD4AA503784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60C38-1C98-4BF4-A6F8-CDA4DEB408D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60C38-1C98-4BF4-A6F8-CDA4DEB408D4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713DA-D010-492A-950D-BE74A0C7E430}" type="datetimeFigureOut">
              <a:rPr lang="cs-CZ" smtClean="0"/>
              <a:pPr/>
              <a:t>30.1.2014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hyperlink" Target="http://www.zs-mozartova.cz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gif"/><Relationship Id="rId5" Type="http://schemas.openxmlformats.org/officeDocument/2006/relationships/image" Target="../media/image28.gif"/><Relationship Id="rId4" Type="http://schemas.openxmlformats.org/officeDocument/2006/relationships/image" Target="../media/image27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://www.zs-mozartova.cz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ttp/commons.wikimedia.org/wiki/File:Josef_Mathauser_-_Kn%C4%9B%C5%BEna_Libu%C5%A1e_v%C4%9B%C5%A1t%C3%AD_sl%C3%A1vu_Prahy.jpg?uselang=cs" TargetMode="External"/><Relationship Id="rId2" Type="http://schemas.openxmlformats.org/officeDocument/2006/relationships/hyperlink" Target="http://www.http/commons.wikimedia.org/wiki/File:Josef_Mathauser_-_Kn%C3%AD%C5%BEe_Krok_s_dcerami_(Kazi,_Teta,_Libuse).jpg?uselang=cs" TargetMode="External"/><Relationship Id="rId1" Type="http://schemas.openxmlformats.org/officeDocument/2006/relationships/slideLayout" Target="../slideLayouts/slideLayout18.xml"/><Relationship Id="rId5" Type="http://schemas.openxmlformats.org/officeDocument/2006/relationships/hyperlink" Target="http://commons.wikimedia.org/wiki/File:Josef_Mathauser_-_Setk%C3%A1n%C3%AD_kn%C3%AD%C5%BEete_V%C3%A1clava_s_kn%C3%AD%C5%BEetem_Radslavem.jpg?uselang=cs" TargetMode="External"/><Relationship Id="rId4" Type="http://schemas.openxmlformats.org/officeDocument/2006/relationships/hyperlink" Target="http://commons.wikimedia.org/wiki/File:Bo%C5%99ivoj_I.jpg?uselang=cs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Adalbert_of_Prague.jpg" TargetMode="External"/><Relationship Id="rId2" Type="http://schemas.openxmlformats.org/officeDocument/2006/relationships/hyperlink" Target="http://commons.wikimedia.org/wiki/File:Boles%C5%82aw_II_Pobo%C5%BCny.jpg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://www.http/commons.wikimedia.org/wiki/File:Bretislav1_Jitka.jpg?uselang=cs" TargetMode="External"/><Relationship Id="rId5" Type="http://schemas.openxmlformats.org/officeDocument/2006/relationships/hyperlink" Target="http://commons.wikimedia.org/wiki/File:Boleslav-I-Bohemian.jpg" TargetMode="External"/><Relationship Id="rId4" Type="http://schemas.openxmlformats.org/officeDocument/2006/relationships/hyperlink" Target="http://commons.wikimedia.org/wiki/File:Adolf_Liebscher_-_Kn%C3%AD%C5%BEe_Old%C5%99ich_a_Bo%C5%BEena.jp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osmas-Chronica_Boemorum.jpg" TargetMode="External"/><Relationship Id="rId2" Type="http://schemas.openxmlformats.org/officeDocument/2006/relationships/hyperlink" Target="http://commons.wikimedia.org/wiki/File:Kosmas.jpg" TargetMode="Externa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zs-mozartova.cz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771800" y="620688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2276872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83568" y="4005064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dorovný svitek 1"/>
          <p:cNvSpPr/>
          <p:nvPr/>
        </p:nvSpPr>
        <p:spPr>
          <a:xfrm>
            <a:off x="1259632" y="764704"/>
            <a:ext cx="6552728" cy="936104"/>
          </a:xfrm>
          <a:prstGeom prst="horizontalScroll">
            <a:avLst/>
          </a:prstGeom>
          <a:gradFill flip="none" rotWithShape="1">
            <a:gsLst>
              <a:gs pos="0">
                <a:srgbClr val="E86D6A">
                  <a:shade val="30000"/>
                  <a:satMod val="115000"/>
                </a:srgbClr>
              </a:gs>
              <a:gs pos="50000">
                <a:srgbClr val="E86D6A">
                  <a:shade val="67500"/>
                  <a:satMod val="115000"/>
                </a:srgbClr>
              </a:gs>
              <a:gs pos="100000">
                <a:srgbClr val="E86D6A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Arial Rounded MT Bold" pitchFamily="34" charset="0"/>
              </a:rPr>
              <a:t>KNÍŽE  BŘETISLAV     A  JITKA</a:t>
            </a:r>
            <a:endParaRPr lang="cs-CZ" sz="3200" b="1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pic>
        <p:nvPicPr>
          <p:cNvPr id="5" name="Obrázek 4" descr="Bretislav1_Jit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44824"/>
            <a:ext cx="2448272" cy="3744416"/>
          </a:xfrm>
          <a:prstGeom prst="rect">
            <a:avLst/>
          </a:prstGeom>
          <a:ln>
            <a:solidFill>
              <a:srgbClr val="E86D6A"/>
            </a:solidFill>
          </a:ln>
          <a:effectLst>
            <a:softEdge rad="317500"/>
          </a:effectLst>
        </p:spPr>
      </p:pic>
      <p:sp>
        <p:nvSpPr>
          <p:cNvPr id="6" name="TextovéPole 5"/>
          <p:cNvSpPr txBox="1"/>
          <p:nvPr/>
        </p:nvSpPr>
        <p:spPr>
          <a:xfrm>
            <a:off x="2843808" y="2420888"/>
            <a:ext cx="6048672" cy="4093428"/>
          </a:xfrm>
          <a:prstGeom prst="rect">
            <a:avLst/>
          </a:prstGeom>
          <a:gradFill flip="none" rotWithShape="1">
            <a:gsLst>
              <a:gs pos="0">
                <a:srgbClr val="FFCC99">
                  <a:shade val="30000"/>
                  <a:satMod val="115000"/>
                </a:srgbClr>
              </a:gs>
              <a:gs pos="50000">
                <a:srgbClr val="FFCC99">
                  <a:shade val="67500"/>
                  <a:satMod val="115000"/>
                </a:srgbClr>
              </a:gs>
              <a:gs pos="100000">
                <a:srgbClr val="FFCC99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Arial Rounded MT Bold" pitchFamily="34" charset="0"/>
              </a:rPr>
              <a:t>  </a:t>
            </a:r>
          </a:p>
          <a:p>
            <a:pPr>
              <a:buBlip>
                <a:blip r:embed="rId3"/>
              </a:buBlip>
            </a:pPr>
            <a:r>
              <a:rPr lang="cs-CZ" sz="2000" dirty="0" smtClean="0">
                <a:latin typeface="Arial Rounded MT Bold" pitchFamily="34" charset="0"/>
              </a:rPr>
              <a:t>    Patřil k nejslavnějším českým knížatům</a:t>
            </a:r>
          </a:p>
          <a:p>
            <a:pPr>
              <a:buBlip>
                <a:blip r:embed="rId3"/>
              </a:buBlip>
            </a:pPr>
            <a:r>
              <a:rPr lang="cs-CZ" sz="2000" dirty="0" smtClean="0">
                <a:latin typeface="Arial Rounded MT Bold" pitchFamily="34" charset="0"/>
              </a:rPr>
              <a:t>    Byl smělý a úspěšný</a:t>
            </a:r>
          </a:p>
          <a:p>
            <a:pPr>
              <a:buBlip>
                <a:blip r:embed="rId3"/>
              </a:buBlip>
            </a:pPr>
            <a:r>
              <a:rPr lang="cs-CZ" sz="2000" dirty="0" smtClean="0">
                <a:latin typeface="Arial Rounded MT Bold" pitchFamily="34" charset="0"/>
              </a:rPr>
              <a:t>    V mládí mu byla svěřena do správy Morava</a:t>
            </a:r>
          </a:p>
          <a:p>
            <a:pPr>
              <a:buBlip>
                <a:blip r:embed="rId3"/>
              </a:buBlip>
            </a:pPr>
            <a:r>
              <a:rPr lang="cs-CZ" sz="2000" dirty="0" smtClean="0">
                <a:latin typeface="Arial Rounded MT Bold" pitchFamily="34" charset="0"/>
              </a:rPr>
              <a:t>    Strážní hrady – vybudoval je na obranu     </a:t>
            </a:r>
          </a:p>
          <a:p>
            <a:r>
              <a:rPr lang="cs-CZ" sz="2000" dirty="0" smtClean="0">
                <a:latin typeface="Arial Rounded MT Bold" pitchFamily="34" charset="0"/>
              </a:rPr>
              <a:t>      (na severní i jižní hranici)</a:t>
            </a:r>
          </a:p>
          <a:p>
            <a:pPr>
              <a:buBlip>
                <a:blip r:embed="rId3"/>
              </a:buBlip>
            </a:pPr>
            <a:r>
              <a:rPr lang="cs-CZ" sz="2000" dirty="0" smtClean="0">
                <a:latin typeface="Arial Rounded MT Bold" pitchFamily="34" charset="0"/>
              </a:rPr>
              <a:t>    Bylo po něm pojmenováno město Břeclav</a:t>
            </a:r>
          </a:p>
          <a:p>
            <a:pPr>
              <a:buBlip>
                <a:blip r:embed="rId3"/>
              </a:buBlip>
            </a:pPr>
            <a:r>
              <a:rPr lang="cs-CZ" sz="2000" dirty="0" smtClean="0">
                <a:latin typeface="Arial Rounded MT Bold" pitchFamily="34" charset="0"/>
              </a:rPr>
              <a:t>    Zavedl v zemi pevný křesťanský řád</a:t>
            </a:r>
          </a:p>
          <a:p>
            <a:pPr>
              <a:buBlip>
                <a:blip r:embed="rId3"/>
              </a:buBlip>
            </a:pPr>
            <a:r>
              <a:rPr lang="cs-CZ" sz="2000" dirty="0" smtClean="0">
                <a:latin typeface="Arial Rounded MT Bold" pitchFamily="34" charset="0"/>
              </a:rPr>
              <a:t>    Stanovil </a:t>
            </a:r>
            <a:r>
              <a:rPr lang="cs-CZ" sz="2000" u="sng" dirty="0" smtClean="0">
                <a:latin typeface="Arial Rounded MT Bold" pitchFamily="34" charset="0"/>
              </a:rPr>
              <a:t>právo nejstaršího syna</a:t>
            </a:r>
            <a:r>
              <a:rPr lang="cs-CZ" sz="2000" dirty="0" smtClean="0">
                <a:latin typeface="Arial Rounded MT Bold" pitchFamily="34" charset="0"/>
              </a:rPr>
              <a:t>  </a:t>
            </a:r>
          </a:p>
          <a:p>
            <a:r>
              <a:rPr lang="cs-CZ" sz="2000" dirty="0" smtClean="0">
                <a:latin typeface="Arial Rounded MT Bold" pitchFamily="34" charset="0"/>
              </a:rPr>
              <a:t>       přemyslovského rodu </a:t>
            </a:r>
            <a:r>
              <a:rPr lang="cs-CZ" sz="2000" u="sng" dirty="0" smtClean="0">
                <a:latin typeface="Arial Rounded MT Bold" pitchFamily="34" charset="0"/>
              </a:rPr>
              <a:t>na trůn</a:t>
            </a:r>
          </a:p>
          <a:p>
            <a:pPr>
              <a:buBlip>
                <a:blip r:embed="rId3"/>
              </a:buBlip>
            </a:pPr>
            <a:r>
              <a:rPr lang="cs-CZ" sz="2000" dirty="0" smtClean="0">
                <a:latin typeface="Arial Rounded MT Bold" pitchFamily="34" charset="0"/>
              </a:rPr>
              <a:t>    Jitka –  jeho žena</a:t>
            </a:r>
          </a:p>
          <a:p>
            <a:r>
              <a:rPr lang="cs-CZ" sz="2000" dirty="0" smtClean="0">
                <a:latin typeface="Arial Rounded MT Bold" pitchFamily="34" charset="0"/>
              </a:rPr>
              <a:t>                  -  unesl ji z německého kláštera</a:t>
            </a:r>
          </a:p>
          <a:p>
            <a:r>
              <a:rPr lang="cs-CZ" sz="2000" dirty="0" smtClean="0">
                <a:latin typeface="Arial Rounded MT Bold" pitchFamily="34" charset="0"/>
              </a:rPr>
              <a:t> </a:t>
            </a:r>
          </a:p>
        </p:txBody>
      </p:sp>
      <p:pic>
        <p:nvPicPr>
          <p:cNvPr id="3079" name="Picture 7" descr="C:\Program Files\Microsoft Office\MEDIA\OFFICE12\Bullets\BD14792_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5445224"/>
            <a:ext cx="201166" cy="201166"/>
          </a:xfrm>
          <a:prstGeom prst="rect">
            <a:avLst/>
          </a:prstGeom>
          <a:noFill/>
        </p:spPr>
      </p:pic>
      <p:pic>
        <p:nvPicPr>
          <p:cNvPr id="3080" name="Picture 8" descr="C:\Program Files\Microsoft Office\MEDIA\OFFICE12\Bullets\BD14792_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5445224"/>
            <a:ext cx="201166" cy="201166"/>
          </a:xfrm>
          <a:prstGeom prst="rect">
            <a:avLst/>
          </a:prstGeom>
          <a:noFill/>
        </p:spPr>
      </p:pic>
      <p:pic>
        <p:nvPicPr>
          <p:cNvPr id="3081" name="Picture 9" descr="C:\Program Files\Microsoft Office\MEDIA\OFFICE12\Bullets\BD14792_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5445224"/>
            <a:ext cx="273174" cy="273174"/>
          </a:xfrm>
          <a:prstGeom prst="rect">
            <a:avLst/>
          </a:prstGeom>
          <a:noFill/>
        </p:spPr>
      </p:pic>
      <p:pic>
        <p:nvPicPr>
          <p:cNvPr id="3082" name="Picture 10" descr="C:\Program Files\Microsoft Office\MEDIA\OFFICE12\Bullets\BD14792_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5445224"/>
            <a:ext cx="201166" cy="201166"/>
          </a:xfrm>
          <a:prstGeom prst="rect">
            <a:avLst/>
          </a:prstGeom>
          <a:noFill/>
        </p:spPr>
      </p:pic>
      <p:pic>
        <p:nvPicPr>
          <p:cNvPr id="3083" name="Picture 11" descr="C:\Program Files\Microsoft Office\MEDIA\OFFICE12\Bullets\BD14792_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95536" y="5445224"/>
            <a:ext cx="216024" cy="216024"/>
          </a:xfrm>
          <a:prstGeom prst="rect">
            <a:avLst/>
          </a:prstGeom>
          <a:noFill/>
        </p:spPr>
      </p:pic>
      <p:sp>
        <p:nvSpPr>
          <p:cNvPr id="11" name="TextovéPole 10"/>
          <p:cNvSpPr txBox="1"/>
          <p:nvPr/>
        </p:nvSpPr>
        <p:spPr>
          <a:xfrm>
            <a:off x="1691680" y="566124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[</a:t>
            </a:r>
            <a:r>
              <a:rPr lang="en-US" i="1" dirty="0" err="1" smtClean="0"/>
              <a:t>Obr</a:t>
            </a:r>
            <a:r>
              <a:rPr lang="en-US" i="1" dirty="0" smtClean="0"/>
              <a:t>. 11]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svitek 1"/>
          <p:cNvSpPr/>
          <p:nvPr/>
        </p:nvSpPr>
        <p:spPr>
          <a:xfrm>
            <a:off x="395536" y="3933056"/>
            <a:ext cx="2664296" cy="2016224"/>
          </a:xfrm>
          <a:prstGeom prst="verticalScroll">
            <a:avLst/>
          </a:prstGeom>
          <a:gradFill flip="none" rotWithShape="1">
            <a:gsLst>
              <a:gs pos="0">
                <a:srgbClr val="E86D6A">
                  <a:shade val="30000"/>
                  <a:satMod val="115000"/>
                </a:srgbClr>
              </a:gs>
              <a:gs pos="50000">
                <a:srgbClr val="E86D6A">
                  <a:shade val="67500"/>
                  <a:satMod val="115000"/>
                </a:srgbClr>
              </a:gs>
              <a:gs pos="100000">
                <a:srgbClr val="E86D6A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Algerian" pitchFamily="82" charset="0"/>
              </a:rPr>
              <a:t>KOSMOVA</a:t>
            </a:r>
          </a:p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Algerian" pitchFamily="82" charset="0"/>
              </a:rPr>
              <a:t>KRONIKA</a:t>
            </a:r>
          </a:p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Algerian" pitchFamily="82" charset="0"/>
              </a:rPr>
              <a:t>ČESKÁ</a:t>
            </a:r>
            <a:endParaRPr lang="cs-CZ" sz="3200" dirty="0">
              <a:solidFill>
                <a:schemeClr val="tx1"/>
              </a:solidFill>
            </a:endParaRPr>
          </a:p>
        </p:txBody>
      </p:sp>
      <p:pic>
        <p:nvPicPr>
          <p:cNvPr id="14" name="Obrázek 13" descr="405px-Cosmas-Chronica_Boemoru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4077072"/>
            <a:ext cx="2088232" cy="2232248"/>
          </a:xfrm>
          <a:prstGeom prst="rect">
            <a:avLst/>
          </a:prstGeom>
          <a:ln w="12700">
            <a:solidFill>
              <a:schemeClr val="bg1">
                <a:lumMod val="8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coolSlant"/>
          </a:sp3d>
        </p:spPr>
      </p:pic>
      <p:pic>
        <p:nvPicPr>
          <p:cNvPr id="15" name="Obrázek 14" descr="423px-Kosma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764704"/>
            <a:ext cx="2016224" cy="256470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6" name="TextovéPole 15"/>
          <p:cNvSpPr txBox="1"/>
          <p:nvPr/>
        </p:nvSpPr>
        <p:spPr>
          <a:xfrm>
            <a:off x="3923928" y="476672"/>
            <a:ext cx="3960440" cy="584775"/>
          </a:xfrm>
          <a:prstGeom prst="rect">
            <a:avLst/>
          </a:prstGeom>
          <a:gradFill flip="none" rotWithShape="1">
            <a:gsLst>
              <a:gs pos="0">
                <a:srgbClr val="E86D6A">
                  <a:shade val="30000"/>
                  <a:satMod val="115000"/>
                </a:srgbClr>
              </a:gs>
              <a:gs pos="50000">
                <a:srgbClr val="E86D6A">
                  <a:shade val="67500"/>
                  <a:satMod val="115000"/>
                </a:srgbClr>
              </a:gs>
              <a:gs pos="100000">
                <a:srgbClr val="E86D6A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latin typeface="Algerian" pitchFamily="82" charset="0"/>
              </a:rPr>
              <a:t>KRONIKÁŘ KOSMAS</a:t>
            </a:r>
            <a:endParaRPr lang="cs-CZ" sz="3200" b="1" dirty="0">
              <a:latin typeface="Algerian" pitchFamily="82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3275856" y="1340768"/>
            <a:ext cx="5184576" cy="1938992"/>
          </a:xfrm>
          <a:prstGeom prst="rect">
            <a:avLst/>
          </a:prstGeom>
          <a:gradFill flip="none" rotWithShape="1">
            <a:gsLst>
              <a:gs pos="0">
                <a:srgbClr val="FFCCCC">
                  <a:shade val="30000"/>
                  <a:satMod val="115000"/>
                </a:srgbClr>
              </a:gs>
              <a:gs pos="50000">
                <a:srgbClr val="FFCCCC">
                  <a:shade val="67500"/>
                  <a:satMod val="115000"/>
                </a:srgbClr>
              </a:gs>
              <a:gs pos="100000">
                <a:srgbClr val="FFCCCC">
                  <a:shade val="100000"/>
                  <a:satMod val="115000"/>
                </a:srgbClr>
              </a:gs>
            </a:gsLst>
            <a:lin ang="1080000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cs-CZ" sz="2000" b="1" dirty="0" smtClean="0">
                <a:latin typeface="Harrington" pitchFamily="82" charset="0"/>
              </a:rPr>
              <a:t>   Vzdělaný člověk</a:t>
            </a:r>
          </a:p>
          <a:p>
            <a:pPr>
              <a:buBlip>
                <a:blip r:embed="rId4"/>
              </a:buBlip>
            </a:pPr>
            <a:r>
              <a:rPr lang="cs-CZ" sz="2000" b="1" dirty="0" smtClean="0">
                <a:latin typeface="Harrington" pitchFamily="82" charset="0"/>
              </a:rPr>
              <a:t>   Miloval svou zemi</a:t>
            </a:r>
          </a:p>
          <a:p>
            <a:pPr>
              <a:buBlip>
                <a:blip r:embed="rId4"/>
              </a:buBlip>
            </a:pPr>
            <a:r>
              <a:rPr lang="cs-CZ" sz="2000" b="1" dirty="0" smtClean="0">
                <a:latin typeface="Harrington" pitchFamily="82" charset="0"/>
              </a:rPr>
              <a:t>   Rozhodl se zaznamenat významné  </a:t>
            </a:r>
          </a:p>
          <a:p>
            <a:r>
              <a:rPr lang="cs-CZ" sz="2000" b="1" dirty="0" smtClean="0">
                <a:latin typeface="Harrington" pitchFamily="82" charset="0"/>
              </a:rPr>
              <a:t>      události z její minulosti</a:t>
            </a:r>
          </a:p>
          <a:p>
            <a:pPr>
              <a:buBlip>
                <a:blip r:embed="rId4"/>
              </a:buBlip>
            </a:pPr>
            <a:r>
              <a:rPr lang="cs-CZ" sz="2000" b="1" dirty="0" smtClean="0">
                <a:latin typeface="Harrington" pitchFamily="82" charset="0"/>
              </a:rPr>
              <a:t>   Zaznamenával bájná vypravování starců</a:t>
            </a:r>
          </a:p>
          <a:p>
            <a:pPr>
              <a:buBlip>
                <a:blip r:embed="rId4"/>
              </a:buBlip>
            </a:pPr>
            <a:r>
              <a:rPr lang="cs-CZ" sz="2000" b="1" dirty="0" smtClean="0">
                <a:latin typeface="Harrington" pitchFamily="82" charset="0"/>
              </a:rPr>
              <a:t>   Zachoval tak staré české pověsti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2987824" y="4869160"/>
            <a:ext cx="3744416" cy="101566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13500000" scaled="1"/>
            <a:tileRect/>
          </a:gradFill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>
              <a:buBlip>
                <a:blip r:embed="rId5"/>
              </a:buBlip>
            </a:pPr>
            <a:r>
              <a:rPr lang="cs-CZ" sz="2000" b="1" dirty="0" smtClean="0">
                <a:latin typeface="Harrington" pitchFamily="82" charset="0"/>
              </a:rPr>
              <a:t>   Psaná latinsky</a:t>
            </a:r>
          </a:p>
          <a:p>
            <a:pPr>
              <a:buBlip>
                <a:blip r:embed="rId5"/>
              </a:buBlip>
            </a:pPr>
            <a:r>
              <a:rPr lang="cs-CZ" sz="2000" b="1" dirty="0" smtClean="0">
                <a:latin typeface="Harrington" pitchFamily="82" charset="0"/>
              </a:rPr>
              <a:t>   Patří k našim nejvzácnějším  </a:t>
            </a:r>
          </a:p>
          <a:p>
            <a:r>
              <a:rPr lang="cs-CZ" sz="2000" b="1" dirty="0" smtClean="0">
                <a:latin typeface="Harrington" pitchFamily="82" charset="0"/>
              </a:rPr>
              <a:t>      literárním památkám</a:t>
            </a:r>
            <a:endParaRPr lang="cs-CZ" sz="2000" b="1" dirty="0">
              <a:latin typeface="Harrington" pitchFamily="82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2267744" y="328498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[</a:t>
            </a:r>
            <a:r>
              <a:rPr lang="en-US" i="1" dirty="0" err="1" smtClean="0"/>
              <a:t>Obr</a:t>
            </a:r>
            <a:r>
              <a:rPr lang="en-US" i="1" dirty="0" smtClean="0"/>
              <a:t>. 12]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8100392" y="6309320"/>
            <a:ext cx="1043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[</a:t>
            </a:r>
            <a:r>
              <a:rPr lang="en-US" i="1" dirty="0" err="1" smtClean="0"/>
              <a:t>Obr</a:t>
            </a:r>
            <a:r>
              <a:rPr lang="en-US" i="1" dirty="0" smtClean="0"/>
              <a:t>. 13]</a:t>
            </a:r>
          </a:p>
        </p:txBody>
      </p:sp>
      <p:pic>
        <p:nvPicPr>
          <p:cNvPr id="1030" name="Picture 6" descr="C:\Program Files\Microsoft Office\MEDIA\OFFICE12\Lines\BD21512_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3848" y="4005064"/>
            <a:ext cx="5715000" cy="9525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Nadpis 1"/>
          <p:cNvSpPr txBox="1">
            <a:spLocks/>
          </p:cNvSpPr>
          <p:nvPr/>
        </p:nvSpPr>
        <p:spPr bwMode="auto">
          <a:xfrm>
            <a:off x="2627784" y="548680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536" y="2307068"/>
            <a:ext cx="8352928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HARNA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J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Obrazy ze starších českých dějin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: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Alter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2011. ISBN 978-80-7245-228-6. s.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9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-18.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Strana 1</a:t>
            </a:r>
          </a:p>
          <a:p>
            <a:r>
              <a:rPr lang="cs-CZ" sz="1600" i="1" dirty="0" smtClean="0">
                <a:latin typeface="Courier New" pitchFamily="49" charset="0"/>
              </a:rPr>
              <a:t>[OBR.1][cit.2014-01-20</a:t>
            </a:r>
            <a:r>
              <a:rPr lang="en-US" sz="1600" i="1" dirty="0" smtClean="0">
                <a:latin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</a:rPr>
              <a:t> na WWW:http://</a:t>
            </a:r>
            <a:r>
              <a:rPr lang="cs-CZ" sz="1600" i="1" dirty="0" err="1" smtClean="0">
                <a:latin typeface="Courier New" pitchFamily="49" charset="0"/>
              </a:rPr>
              <a:t>commons.wikimedia.org</a:t>
            </a:r>
            <a:r>
              <a:rPr lang="cs-CZ" sz="1600" i="1" dirty="0" smtClean="0">
                <a:latin typeface="Courier New" pitchFamily="49" charset="0"/>
              </a:rPr>
              <a:t>/</a:t>
            </a:r>
            <a:r>
              <a:rPr lang="cs-CZ" sz="1600" i="1" dirty="0" err="1" smtClean="0">
                <a:latin typeface="Courier New" pitchFamily="49" charset="0"/>
              </a:rPr>
              <a:t>wiki</a:t>
            </a:r>
            <a:r>
              <a:rPr lang="cs-CZ" sz="1600" i="1" dirty="0" smtClean="0">
                <a:latin typeface="Courier New" pitchFamily="49" charset="0"/>
              </a:rPr>
              <a:t>/</a:t>
            </a:r>
            <a:r>
              <a:rPr lang="cs-CZ" sz="1600" i="1" dirty="0" err="1" smtClean="0">
                <a:latin typeface="Courier New" pitchFamily="49" charset="0"/>
              </a:rPr>
              <a:t>File</a:t>
            </a:r>
            <a:r>
              <a:rPr lang="cs-CZ" sz="1600" i="1" dirty="0" smtClean="0">
                <a:latin typeface="Courier New" pitchFamily="49" charset="0"/>
              </a:rPr>
              <a:t>:P%C5%99emyslovci_erb.</a:t>
            </a:r>
            <a:r>
              <a:rPr lang="cs-CZ" sz="1600" i="1" dirty="0" err="1" smtClean="0">
                <a:latin typeface="Courier New" pitchFamily="49" charset="0"/>
              </a:rPr>
              <a:t>svg</a:t>
            </a:r>
            <a:r>
              <a:rPr lang="cs-CZ" sz="1600" i="1" dirty="0" smtClean="0">
                <a:latin typeface="Courier New" pitchFamily="49" charset="0"/>
              </a:rPr>
              <a:t>&gt;.</a:t>
            </a:r>
          </a:p>
          <a:p>
            <a:pPr lvl="0"/>
            <a:endParaRPr lang="cs-CZ" sz="1600" i="1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/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Strana 2</a:t>
            </a:r>
          </a:p>
          <a:p>
            <a:r>
              <a:rPr lang="cs-CZ" sz="1600" i="1" dirty="0" smtClean="0">
                <a:latin typeface="Courier New" pitchFamily="49" charset="0"/>
              </a:rPr>
              <a:t>[OBR.2][cit.2014-01-20</a:t>
            </a:r>
            <a:r>
              <a:rPr lang="en-US" sz="1600" i="1" dirty="0" smtClean="0">
                <a:latin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</a:rPr>
              <a:t> na                                      WWW:http://</a:t>
            </a:r>
            <a:r>
              <a:rPr lang="cs-CZ" sz="1600" i="1" dirty="0" err="1" smtClean="0">
                <a:latin typeface="Courier New" pitchFamily="49" charset="0"/>
              </a:rPr>
              <a:t>commons.wikimedia.org</a:t>
            </a:r>
            <a:r>
              <a:rPr lang="cs-CZ" sz="1600" i="1" dirty="0" smtClean="0">
                <a:latin typeface="Courier New" pitchFamily="49" charset="0"/>
              </a:rPr>
              <a:t>/</a:t>
            </a:r>
            <a:r>
              <a:rPr lang="cs-CZ" sz="1600" i="1" dirty="0" err="1" smtClean="0">
                <a:latin typeface="Courier New" pitchFamily="49" charset="0"/>
              </a:rPr>
              <a:t>wiki</a:t>
            </a:r>
            <a:r>
              <a:rPr lang="cs-CZ" sz="1600" i="1" dirty="0" smtClean="0">
                <a:latin typeface="Courier New" pitchFamily="49" charset="0"/>
              </a:rPr>
              <a:t>/</a:t>
            </a:r>
            <a:r>
              <a:rPr lang="cs-CZ" sz="1600" i="1" dirty="0" err="1" smtClean="0">
                <a:latin typeface="Courier New" pitchFamily="49" charset="0"/>
              </a:rPr>
              <a:t>File</a:t>
            </a:r>
            <a:r>
              <a:rPr lang="cs-CZ" sz="1600" i="1" dirty="0" smtClean="0">
                <a:latin typeface="Courier New" pitchFamily="49" charset="0"/>
              </a:rPr>
              <a:t>:Josef_</a:t>
            </a:r>
            <a:r>
              <a:rPr lang="cs-CZ" sz="1600" i="1" dirty="0" err="1" smtClean="0">
                <a:latin typeface="Courier New" pitchFamily="49" charset="0"/>
              </a:rPr>
              <a:t>Mathauser</a:t>
            </a:r>
            <a:r>
              <a:rPr lang="cs-CZ" sz="1600" i="1" dirty="0" smtClean="0">
                <a:latin typeface="Courier New" pitchFamily="49" charset="0"/>
              </a:rPr>
              <a:t>_                                                                                                _Praotec_%C4%8Cech_na_ho%C5%99e_%C5%98%C3%</a:t>
            </a:r>
            <a:r>
              <a:rPr lang="cs-CZ" sz="1600" i="1" dirty="0" err="1" smtClean="0">
                <a:latin typeface="Courier New" pitchFamily="49" charset="0"/>
              </a:rPr>
              <a:t>ADp.jpg</a:t>
            </a:r>
            <a:r>
              <a:rPr lang="cs-CZ" sz="1600" i="1" dirty="0" smtClean="0">
                <a:latin typeface="Courier New" pitchFamily="49" charset="0"/>
              </a:rPr>
              <a:t>&gt;.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67544" y="692696"/>
            <a:ext cx="846043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[OBR.3][cit.2014-01-20</a:t>
            </a:r>
            <a:r>
              <a:rPr kumimoji="0" lang="en-US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]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. Dostupný pod licencí </a:t>
            </a:r>
            <a:r>
              <a:rPr kumimoji="0" lang="cs-CZ" sz="1600" b="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Creative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1600" b="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Commons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na                                </a:t>
            </a:r>
            <a:r>
              <a:rPr kumimoji="0" lang="cs-CZ" sz="1600" b="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  <a:hlinkClick r:id="rId2"/>
              </a:rPr>
              <a:t>WWW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  <a:hlinkClick r:id="rId2"/>
              </a:rPr>
              <a:t>.http://commons.wikimedia.org/wiki/File:Josef_Mathauser_-_Kn%C3%AD%C5%BEe_Krok_s_dcerami_%28Kazi,_Teta,_Libuse%29.jpg?uselang=cs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&gt;.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Strana 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[OBR.4][cit.2014-01-20</a:t>
            </a:r>
            <a:r>
              <a:rPr kumimoji="0" lang="en-US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]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. Dostupný pod licencí </a:t>
            </a:r>
            <a:r>
              <a:rPr kumimoji="0" lang="cs-CZ" sz="1600" b="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Creative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1600" b="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Commons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na  </a:t>
            </a:r>
            <a:r>
              <a:rPr kumimoji="0" lang="cs-CZ" sz="1600" b="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  <a:hlinkClick r:id="rId3"/>
              </a:rPr>
              <a:t>WWW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  <a:hlinkClick r:id="rId3"/>
              </a:rPr>
              <a:t>.http://commons.wikimedia.org/wiki/File:Josef_Mathauser_-_Kn%C4%9B%C5%BEna_Libu%C5%A1e_v%C4%9B%C5%A1t%C3%AD_sl%C3%A1vu_Prahy.jpg?uselang=cs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&gt;.</a:t>
            </a:r>
            <a:r>
              <a:rPr kumimoji="0" lang="cs-CZ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95536" y="3501008"/>
            <a:ext cx="835292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Strana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[OBR.5][cit.2014-01-20</a:t>
            </a:r>
            <a:r>
              <a:rPr kumimoji="0" lang="en-US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]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. Dostupný pod licencí </a:t>
            </a:r>
            <a:r>
              <a:rPr kumimoji="0" lang="cs-CZ" sz="160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Creative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160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Commons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na </a:t>
            </a:r>
            <a:r>
              <a:rPr kumimoji="0" lang="cs-CZ" sz="160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WWW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  <a:hlinkClick r:id="rId4"/>
              </a:rPr>
              <a:t>http://commons.wikimedia.org/wiki/File:Bo%C5%99ivoj_I.jpg?uselang=cs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&gt;.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i="1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Strana 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[OBR.6][cit.2014-01-20</a:t>
            </a:r>
            <a:r>
              <a:rPr kumimoji="0" lang="en-US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]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. Dostupný pod licencí </a:t>
            </a:r>
            <a:r>
              <a:rPr kumimoji="0" lang="cs-CZ" sz="160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Creative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160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Commons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na        </a:t>
            </a:r>
            <a:r>
              <a:rPr kumimoji="0" lang="cs-CZ" sz="160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WWW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  <a:hlinkClick r:id="rId5"/>
              </a:rPr>
              <a:t>http://commons.wikimedia.org/wiki/File:Josef_Mathauser_-_Setk%C3%A1n%C3%AD_kn%C3%AD%C5%BEete_V%C3%A1clava_s_kn%C3%AD%C5%BEetem_Radslavem.jpg?uselang=cs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&gt;.     </a:t>
            </a:r>
            <a:endParaRPr kumimoji="0" lang="cs-CZ" sz="1600" i="1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95536" y="1916832"/>
            <a:ext cx="84249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Strana 6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[OBR.8][cit.2014-01-20</a:t>
            </a:r>
            <a:r>
              <a:rPr lang="en-US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]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 na 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WWW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  <a:hlinkClick r:id="rId2"/>
              </a:rPr>
              <a:t>http://commons.wikimedia.org/wiki/File:Boles%C5%82aw_II_Pobo%C5%BCny.jpg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&gt;.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    </a:t>
            </a:r>
            <a:endParaRPr lang="cs-CZ" sz="1600" i="1" dirty="0" smtClean="0">
              <a:latin typeface="Courier New" pitchFamily="49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[OBR.9][cit.2014-01-20</a:t>
            </a:r>
            <a:r>
              <a:rPr lang="en-US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]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 na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WWW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  <a:hlinkClick r:id="rId3"/>
              </a:rPr>
              <a:t>http://commons.wikimedia.org/wiki/File:Adalbert_of_Prague.jpg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V.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latin typeface="Courier New" pitchFamily="49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Strana 7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[OBR.10][cit.2014-01-20</a:t>
            </a:r>
            <a:r>
              <a:rPr lang="en-US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]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 na</a:t>
            </a:r>
            <a:r>
              <a:rPr lang="cs-CZ" sz="1600" i="1" dirty="0" smtClean="0">
                <a:latin typeface="Courier New" pitchFamily="49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ea typeface="Times New Roman" pitchFamily="18" charset="0"/>
                <a:cs typeface="Arial" pitchFamily="34" charset="0"/>
              </a:rPr>
              <a:t>WWW</a:t>
            </a:r>
            <a:r>
              <a:rPr lang="cs-CZ" sz="1600" i="1" dirty="0" smtClean="0">
                <a:latin typeface="Courier New" pitchFamily="49" charset="0"/>
                <a:ea typeface="Times New Roman" pitchFamily="18" charset="0"/>
                <a:cs typeface="Arial" pitchFamily="34" charset="0"/>
              </a:rPr>
              <a:t>.</a:t>
            </a:r>
            <a:r>
              <a:rPr lang="cs-CZ" sz="1600" i="1" dirty="0" smtClean="0">
                <a:latin typeface="Courier New" pitchFamily="49" charset="0"/>
                <a:ea typeface="Times New Roman" pitchFamily="18" charset="0"/>
                <a:cs typeface="Times New Roman" pitchFamily="18" charset="0"/>
                <a:hlinkClick r:id="rId4"/>
              </a:rPr>
              <a:t>http://commons.wikimedia.org/wiki/File:Adolf_Liebscher_-_Kn%C3%AD%C5%BEe_Old%C5%99ich_a_Bo%C5%BEena.jpg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C. </a:t>
            </a:r>
            <a:endParaRPr lang="cs-CZ" sz="1600" dirty="0"/>
          </a:p>
        </p:txBody>
      </p:sp>
      <p:sp>
        <p:nvSpPr>
          <p:cNvPr id="5" name="Obdélník 4"/>
          <p:cNvSpPr/>
          <p:nvPr/>
        </p:nvSpPr>
        <p:spPr>
          <a:xfrm>
            <a:off x="395536" y="764704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[OBR.7][cit.2014-01-20</a:t>
            </a:r>
            <a:r>
              <a:rPr lang="en-US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]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 na 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WWW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  <a:hlinkClick r:id="rId5"/>
              </a:rPr>
              <a:t>http://commons.wikimedia.org/wiki/File:Boleslav-I-Bohemian.jpg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&gt;.                             </a:t>
            </a:r>
            <a:endParaRPr lang="cs-CZ" sz="1600" i="1" dirty="0" smtClean="0">
              <a:latin typeface="Courier New" pitchFamily="49" charset="0"/>
              <a:cs typeface="Arial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95536" y="5157192"/>
            <a:ext cx="8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Strana 8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[OBR.11][cit.2014-01-20</a:t>
            </a:r>
            <a:r>
              <a:rPr lang="en-US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]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 na </a:t>
            </a:r>
            <a:r>
              <a:rPr lang="cs-CZ" sz="1600" i="1" dirty="0" err="1" smtClean="0">
                <a:latin typeface="Courier New" pitchFamily="49" charset="0"/>
                <a:ea typeface="Calibri" pitchFamily="34" charset="0"/>
                <a:cs typeface="Times New Roman" pitchFamily="18" charset="0"/>
                <a:hlinkClick r:id="rId6"/>
              </a:rPr>
              <a:t>WWW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  <a:hlinkClick r:id="rId6"/>
              </a:rPr>
              <a:t>.</a:t>
            </a:r>
            <a:r>
              <a:rPr lang="cs-CZ" sz="1600" i="1" dirty="0" smtClean="0">
                <a:latin typeface="Courier New" pitchFamily="49" charset="0"/>
                <a:ea typeface="Times New Roman" pitchFamily="18" charset="0"/>
                <a:cs typeface="Times New Roman" pitchFamily="18" charset="0"/>
                <a:hlinkClick r:id="rId6"/>
              </a:rPr>
              <a:t>http://commons.wikimedia.org/wiki/File:Bretislav1_Jitka.jpg?uselang=cs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Times New Roman" pitchFamily="18" charset="0"/>
              </a:rPr>
              <a:t>&gt;.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2780928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Nečíslovaný obrazový materiál je použit z kolekce programu Microsoft PowerPoint.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8" y="404664"/>
            <a:ext cx="8496944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i="1" dirty="0" smtClean="0">
              <a:latin typeface="Courier New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cs typeface="Times New Roman" pitchFamily="18" charset="0"/>
              </a:rPr>
              <a:t>Strana 9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[OBR.12][cit.2014-01-20</a:t>
            </a:r>
            <a:r>
              <a:rPr kumimoji="0" lang="en-US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]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. Dostupný pod licencí </a:t>
            </a:r>
            <a:r>
              <a:rPr kumimoji="0" lang="cs-CZ" sz="160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Creative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160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Commons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na  </a:t>
            </a:r>
            <a:r>
              <a:rPr kumimoji="0" lang="cs-CZ" sz="160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WWW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Times New Roman" pitchFamily="18" charset="0"/>
                <a:hlinkClick r:id="rId2"/>
              </a:rPr>
              <a:t>http://commons.wikimedia.org/wiki/File:Kosmas.jpg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&gt;.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[OBR.13][cit.2014-01-20</a:t>
            </a:r>
            <a:r>
              <a:rPr kumimoji="0" lang="en-US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]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. Dostupný pod licencí </a:t>
            </a:r>
            <a:r>
              <a:rPr kumimoji="0" lang="cs-CZ" sz="160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Creative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160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Commons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na                                                   WWW. 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Times New Roman" pitchFamily="18" charset="0"/>
                <a:hlinkClick r:id="rId3"/>
              </a:rPr>
              <a:t>http://commons.wikimedia.org/wiki/File:Cosmas-Chronica_Boemorum.jpg</a:t>
            </a: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&gt;. </a:t>
            </a:r>
            <a:endParaRPr kumimoji="0" lang="cs-CZ" sz="1600" i="1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Andrea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Justová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České dějiny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cs-CZ" sz="1600" i="1" baseline="0" smtClean="0">
                          <a:latin typeface="Courier New" pitchFamily="49" charset="0"/>
                          <a:cs typeface="Courier New" pitchFamily="49" charset="0"/>
                        </a:rPr>
                        <a:t>dobách Přemyslovských knížat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VY_32_INOVACE_35.03.JUS.VL.4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20. 01. 2014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43608" y="1268760"/>
            <a:ext cx="720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>
                <a:latin typeface="Algerian" pitchFamily="82" charset="0"/>
              </a:rPr>
              <a:t>V DOBÁCH PŘEMYSLOVSKÝCH   </a:t>
            </a:r>
          </a:p>
          <a:p>
            <a:r>
              <a:rPr lang="cs-CZ" sz="4000" b="1" dirty="0" smtClean="0">
                <a:latin typeface="Algerian" pitchFamily="82" charset="0"/>
              </a:rPr>
              <a:t>                   KNÍŽAT</a:t>
            </a:r>
            <a:r>
              <a:rPr lang="cs-CZ" sz="2800" dirty="0" smtClean="0"/>
              <a:t> </a:t>
            </a:r>
            <a:endParaRPr lang="cs-CZ" sz="2800" dirty="0"/>
          </a:p>
        </p:txBody>
      </p:sp>
      <p:pic>
        <p:nvPicPr>
          <p:cNvPr id="3" name="Obrázek 2" descr="200px-Přemyslovci_erb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2996952"/>
            <a:ext cx="2664296" cy="2808312"/>
          </a:xfrm>
          <a:prstGeom prst="rect">
            <a:avLst/>
          </a:prstGeom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  <p:sp>
        <p:nvSpPr>
          <p:cNvPr id="4" name="TextovéPole 3"/>
          <p:cNvSpPr txBox="1"/>
          <p:nvPr/>
        </p:nvSpPr>
        <p:spPr>
          <a:xfrm>
            <a:off x="5004048" y="573325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Obr</a:t>
            </a:r>
            <a:r>
              <a:rPr lang="en-US" dirty="0" smtClean="0"/>
              <a:t>. 1]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39552" y="620688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u="sng" dirty="0" smtClean="0">
                <a:latin typeface="Algerian" pitchFamily="82" charset="0"/>
              </a:rPr>
              <a:t>STARÉ POVĚSTI ČESKÉ</a:t>
            </a:r>
            <a:endParaRPr lang="cs-CZ" sz="3600" b="1" u="sng" dirty="0">
              <a:latin typeface="Algerian" pitchFamily="82" charset="0"/>
            </a:endParaRPr>
          </a:p>
        </p:txBody>
      </p:sp>
      <p:pic>
        <p:nvPicPr>
          <p:cNvPr id="7" name="Obrázek 6" descr="300px-Josef_Mathauser_-_Praotec_Čech_na_hoře_Ří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1268760"/>
            <a:ext cx="3384376" cy="2304256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>
            <a:innerShdw blurRad="114300">
              <a:prstClr val="black"/>
            </a:innerShdw>
            <a:softEdge rad="317500"/>
          </a:effectLst>
        </p:spPr>
      </p:pic>
      <p:sp>
        <p:nvSpPr>
          <p:cNvPr id="8" name="TextovéPole 7"/>
          <p:cNvSpPr txBox="1"/>
          <p:nvPr/>
        </p:nvSpPr>
        <p:spPr>
          <a:xfrm>
            <a:off x="755576" y="1916832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>
                <a:latin typeface="Arial Rounded MT Bold" pitchFamily="34" charset="0"/>
                <a:cs typeface="Andalus" pitchFamily="18" charset="-78"/>
              </a:rPr>
              <a:t>Praotec Čech</a:t>
            </a:r>
            <a:endParaRPr lang="cs-CZ" sz="2400" b="1" u="sng" dirty="0">
              <a:latin typeface="Arial Rounded MT Bold" pitchFamily="34" charset="0"/>
              <a:cs typeface="Andalus" pitchFamily="18" charset="-78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259632" y="2636912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b="1" dirty="0">
                <a:latin typeface="Arial Rounded MT Bold" pitchFamily="34" charset="0"/>
              </a:rPr>
              <a:t> </a:t>
            </a:r>
            <a:r>
              <a:rPr lang="cs-CZ" b="1" dirty="0" smtClean="0">
                <a:latin typeface="Arial Rounded MT Bold" pitchFamily="34" charset="0"/>
              </a:rPr>
              <a:t> pod jeho vedením přišli naši  </a:t>
            </a:r>
          </a:p>
          <a:p>
            <a:r>
              <a:rPr lang="cs-CZ" b="1" dirty="0" smtClean="0">
                <a:latin typeface="Arial Rounded MT Bold" pitchFamily="34" charset="0"/>
              </a:rPr>
              <a:t>     předkové do našich zemí</a:t>
            </a:r>
            <a:endParaRPr lang="cs-CZ" b="1" dirty="0">
              <a:latin typeface="Arial Rounded MT Bold" pitchFamily="34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259632" y="3429000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dirty="0" smtClean="0">
                <a:latin typeface="Arial Rounded MT Bold" pitchFamily="34" charset="0"/>
              </a:rPr>
              <a:t>  </a:t>
            </a:r>
            <a:r>
              <a:rPr lang="cs-CZ" b="1" dirty="0" smtClean="0">
                <a:latin typeface="Arial Rounded MT Bold" pitchFamily="34" charset="0"/>
              </a:rPr>
              <a:t>rozhlížel se po krajině z hory  </a:t>
            </a:r>
            <a:r>
              <a:rPr lang="cs-CZ" b="1" dirty="0">
                <a:latin typeface="Arial Rounded MT Bold" pitchFamily="34" charset="0"/>
              </a:rPr>
              <a:t>Ř</a:t>
            </a:r>
            <a:r>
              <a:rPr lang="cs-CZ" b="1" dirty="0" smtClean="0">
                <a:latin typeface="Arial Rounded MT Bold" pitchFamily="34" charset="0"/>
              </a:rPr>
              <a:t>ÍP</a:t>
            </a:r>
            <a:endParaRPr lang="cs-CZ" b="1" dirty="0">
              <a:latin typeface="Arial Rounded MT Bold" pitchFamily="34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1259632" y="393305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b="1" dirty="0" smtClean="0">
                <a:latin typeface="Arial Rounded MT Bold" pitchFamily="34" charset="0"/>
              </a:rPr>
              <a:t>  řekl, že to je   ZEMĚ ZASLÍBENÁ </a:t>
            </a:r>
            <a:endParaRPr lang="cs-CZ" b="1" dirty="0">
              <a:latin typeface="Arial Rounded MT Bold" pitchFamily="34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259632" y="4509120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b="1" dirty="0" smtClean="0"/>
              <a:t>  </a:t>
            </a:r>
            <a:r>
              <a:rPr lang="cs-CZ" b="1" dirty="0" smtClean="0">
                <a:latin typeface="Arial Rounded MT Bold" pitchFamily="34" charset="0"/>
              </a:rPr>
              <a:t>po jeho smrti vládl stařešina   KROK</a:t>
            </a:r>
            <a:endParaRPr lang="cs-CZ" b="1" dirty="0"/>
          </a:p>
        </p:txBody>
      </p:sp>
      <p:sp>
        <p:nvSpPr>
          <p:cNvPr id="19" name="Mrak 18"/>
          <p:cNvSpPr/>
          <p:nvPr/>
        </p:nvSpPr>
        <p:spPr>
          <a:xfrm>
            <a:off x="4860032" y="4509120"/>
            <a:ext cx="936104" cy="36004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Mrak 19"/>
          <p:cNvSpPr/>
          <p:nvPr/>
        </p:nvSpPr>
        <p:spPr>
          <a:xfrm>
            <a:off x="3059832" y="3861048"/>
            <a:ext cx="2376264" cy="432048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Mrak 20"/>
          <p:cNvSpPr/>
          <p:nvPr/>
        </p:nvSpPr>
        <p:spPr>
          <a:xfrm>
            <a:off x="4788024" y="3356992"/>
            <a:ext cx="792088" cy="432048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1259632" y="515719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dirty="0" smtClean="0"/>
              <a:t>  </a:t>
            </a:r>
            <a:r>
              <a:rPr lang="cs-CZ" b="1" dirty="0" smtClean="0">
                <a:latin typeface="Arial Rounded MT Bold" pitchFamily="34" charset="0"/>
              </a:rPr>
              <a:t>jeho dcery se jmenovaly :</a:t>
            </a:r>
            <a:endParaRPr lang="cs-CZ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5004048" y="508518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Arial Rounded MT Bold" pitchFamily="34" charset="0"/>
              </a:rPr>
              <a:t>KAZI</a:t>
            </a:r>
            <a:endParaRPr lang="cs-CZ" b="1" dirty="0">
              <a:latin typeface="Arial Rounded MT Bold" pitchFamily="34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5004048" y="551723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Arial Rounded MT Bold" pitchFamily="34" charset="0"/>
              </a:rPr>
              <a:t>TETA</a:t>
            </a:r>
            <a:endParaRPr lang="cs-CZ" b="1" dirty="0">
              <a:latin typeface="Arial Rounded MT Bold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5004048" y="594928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Arial Rounded MT Bold" pitchFamily="34" charset="0"/>
              </a:rPr>
              <a:t>LIBUŠE</a:t>
            </a:r>
            <a:endParaRPr lang="cs-CZ" b="1" dirty="0">
              <a:latin typeface="Arial Rounded MT Bold" pitchFamily="34" charset="0"/>
            </a:endParaRPr>
          </a:p>
        </p:txBody>
      </p:sp>
      <p:sp>
        <p:nvSpPr>
          <p:cNvPr id="27" name="Mrak 26"/>
          <p:cNvSpPr/>
          <p:nvPr/>
        </p:nvSpPr>
        <p:spPr>
          <a:xfrm>
            <a:off x="4788024" y="5157192"/>
            <a:ext cx="1080120" cy="360040"/>
          </a:xfrm>
          <a:prstGeom prst="cloud">
            <a:avLst/>
          </a:prstGeom>
          <a:effectLst>
            <a:outerShdw blurRad="57150" dist="38100" dir="5400000" algn="ctr" rotWithShape="0">
              <a:schemeClr val="dk1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8" name="Mrak 27"/>
          <p:cNvSpPr/>
          <p:nvPr/>
        </p:nvSpPr>
        <p:spPr>
          <a:xfrm>
            <a:off x="4499992" y="6021288"/>
            <a:ext cx="1584176" cy="432048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Mrak 28"/>
          <p:cNvSpPr/>
          <p:nvPr/>
        </p:nvSpPr>
        <p:spPr>
          <a:xfrm>
            <a:off x="4499992" y="5589240"/>
            <a:ext cx="1440160" cy="288032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0" name="Obrázek 29" descr="Josef_Mathauser_-_Kníže_Krok_s_dcerami_(Kazi,_Teta,_Libuse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12160" y="3789040"/>
            <a:ext cx="2952328" cy="2808312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31" name="Mrak 30"/>
          <p:cNvSpPr/>
          <p:nvPr/>
        </p:nvSpPr>
        <p:spPr>
          <a:xfrm>
            <a:off x="5580112" y="692696"/>
            <a:ext cx="1440160" cy="792088"/>
          </a:xfrm>
          <a:prstGeom prst="cloud">
            <a:avLst/>
          </a:prstGeom>
          <a:effectLst>
            <a:outerShdw blurRad="57150" dist="38100" dir="5400000" algn="ctr" rotWithShape="0">
              <a:schemeClr val="dk1">
                <a:shade val="9000"/>
                <a:satMod val="105000"/>
                <a:alpha val="48000"/>
              </a:schemeClr>
            </a:outerShdw>
            <a:softEdge rad="31750"/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TextovéPole 31"/>
          <p:cNvSpPr txBox="1"/>
          <p:nvPr/>
        </p:nvSpPr>
        <p:spPr>
          <a:xfrm>
            <a:off x="8100392" y="3356992"/>
            <a:ext cx="1043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[</a:t>
            </a:r>
            <a:r>
              <a:rPr lang="en-US" i="1" dirty="0" err="1" smtClean="0"/>
              <a:t>Obr</a:t>
            </a:r>
            <a:r>
              <a:rPr lang="en-US" i="1" dirty="0" smtClean="0"/>
              <a:t>. 2]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8135888" y="648866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[</a:t>
            </a:r>
            <a:r>
              <a:rPr lang="en-US" i="1" dirty="0" err="1" smtClean="0"/>
              <a:t>Obr</a:t>
            </a:r>
            <a:r>
              <a:rPr lang="en-US" i="1" dirty="0" smtClean="0"/>
              <a:t>. 3]</a:t>
            </a:r>
          </a:p>
        </p:txBody>
      </p:sp>
    </p:spTree>
  </p:cSld>
  <p:clrMapOvr>
    <a:masterClrMapping/>
  </p:clrMapOvr>
  <p:transition advTm="5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11" grpId="0"/>
      <p:bldP spid="13" grpId="0"/>
      <p:bldP spid="18" grpId="0"/>
      <p:bldP spid="19" grpId="0" animBg="1"/>
      <p:bldP spid="20" grpId="0" animBg="1"/>
      <p:bldP spid="21" grpId="0" animBg="1"/>
      <p:bldP spid="22" grpId="0"/>
      <p:bldP spid="24" grpId="0"/>
      <p:bldP spid="25" grpId="0"/>
      <p:bldP spid="26" grpId="0"/>
      <p:bldP spid="27" grpId="0" animBg="1"/>
      <p:bldP spid="28" grpId="0" animBg="1"/>
      <p:bldP spid="29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15616" y="1124744"/>
            <a:ext cx="6768752" cy="50783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  <a:softEdge rad="6350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>
                <a:latin typeface="Algerian" pitchFamily="82" charset="0"/>
              </a:rPr>
              <a:t>     </a:t>
            </a:r>
            <a:r>
              <a:rPr lang="cs-CZ" sz="3600" b="1" u="sng" dirty="0" smtClean="0">
                <a:latin typeface="Algerian" pitchFamily="82" charset="0"/>
              </a:rPr>
              <a:t>KNĚŽNA LIBUŠE</a:t>
            </a:r>
          </a:p>
          <a:p>
            <a:r>
              <a:rPr lang="cs-CZ" sz="3200" dirty="0">
                <a:latin typeface="Algerian" pitchFamily="82" charset="0"/>
              </a:rPr>
              <a:t> </a:t>
            </a:r>
            <a:r>
              <a:rPr lang="cs-CZ" sz="3200" dirty="0" smtClean="0">
                <a:latin typeface="Algerian" pitchFamily="82" charset="0"/>
              </a:rPr>
              <a:t>      </a:t>
            </a:r>
          </a:p>
          <a:p>
            <a:pPr>
              <a:buBlip>
                <a:blip r:embed="rId2"/>
              </a:buBlip>
            </a:pPr>
            <a:r>
              <a:rPr lang="cs-CZ" sz="3200" dirty="0">
                <a:latin typeface="Algerian" pitchFamily="82" charset="0"/>
              </a:rPr>
              <a:t> </a:t>
            </a:r>
            <a:r>
              <a:rPr lang="cs-CZ" sz="3200" dirty="0" smtClean="0">
                <a:latin typeface="Algerian" pitchFamily="82" charset="0"/>
              </a:rPr>
              <a:t> </a:t>
            </a:r>
            <a:r>
              <a:rPr lang="cs-CZ" sz="2800" b="1" dirty="0" smtClean="0">
                <a:latin typeface="Andalus" pitchFamily="18" charset="-78"/>
                <a:cs typeface="Andalus" pitchFamily="18" charset="-78"/>
              </a:rPr>
              <a:t>nejmladší </a:t>
            </a:r>
            <a:r>
              <a:rPr lang="cs-CZ" sz="2800" b="1" dirty="0" err="1" smtClean="0">
                <a:latin typeface="Andalus" pitchFamily="18" charset="-78"/>
                <a:cs typeface="Andalus" pitchFamily="18" charset="-78"/>
              </a:rPr>
              <a:t>Krokova</a:t>
            </a:r>
            <a:r>
              <a:rPr lang="cs-CZ" sz="2800" b="1" dirty="0" smtClean="0">
                <a:latin typeface="Andalus" pitchFamily="18" charset="-78"/>
                <a:cs typeface="Andalus" pitchFamily="18" charset="-78"/>
              </a:rPr>
              <a:t> dcera</a:t>
            </a:r>
          </a:p>
          <a:p>
            <a:pPr>
              <a:buBlip>
                <a:blip r:embed="rId3"/>
              </a:buBlip>
            </a:pPr>
            <a:r>
              <a:rPr lang="cs-CZ" sz="2800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cs-CZ" sz="2800" b="1" dirty="0" smtClean="0">
                <a:latin typeface="Andalus" pitchFamily="18" charset="-78"/>
                <a:cs typeface="Andalus" pitchFamily="18" charset="-78"/>
              </a:rPr>
              <a:t>  měla prorocké nadání 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latin typeface="Andalus" pitchFamily="18" charset="-78"/>
                <a:cs typeface="Andalus" pitchFamily="18" charset="-78"/>
              </a:rPr>
              <a:t>   ujala se vlády nad svým lidem</a:t>
            </a:r>
          </a:p>
          <a:p>
            <a:pPr>
              <a:buBlip>
                <a:blip r:embed="rId3"/>
              </a:buBlip>
            </a:pPr>
            <a:r>
              <a:rPr lang="cs-CZ" sz="2800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cs-CZ" sz="2800" b="1" dirty="0" smtClean="0">
                <a:latin typeface="Andalus" pitchFamily="18" charset="-78"/>
                <a:cs typeface="Andalus" pitchFamily="18" charset="-78"/>
              </a:rPr>
              <a:t>  vládla z bájného Vyšehradu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latin typeface="Andalus" pitchFamily="18" charset="-78"/>
                <a:cs typeface="Andalus" pitchFamily="18" charset="-78"/>
              </a:rPr>
              <a:t>  </a:t>
            </a: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cs-CZ" sz="2800" b="1" dirty="0" smtClean="0">
                <a:latin typeface="Andalus" pitchFamily="18" charset="-78"/>
                <a:cs typeface="Andalus" pitchFamily="18" charset="-78"/>
              </a:rPr>
              <a:t>věštila slávu budoucímu městu</a:t>
            </a:r>
            <a:r>
              <a:rPr lang="cs-CZ" sz="2800" dirty="0" smtClean="0">
                <a:latin typeface="Algerian" pitchFamily="82" charset="0"/>
              </a:rPr>
              <a:t> Praze</a:t>
            </a:r>
          </a:p>
          <a:p>
            <a:pPr>
              <a:buBlip>
                <a:blip r:embed="rId3"/>
              </a:buBlip>
            </a:pPr>
            <a:r>
              <a:rPr lang="cs-CZ" sz="2800" dirty="0" smtClean="0">
                <a:latin typeface="Algerian" pitchFamily="82" charset="0"/>
              </a:rPr>
              <a:t>   </a:t>
            </a:r>
            <a:r>
              <a:rPr lang="cs-CZ" sz="2800" b="1" dirty="0" smtClean="0">
                <a:latin typeface="Andalus" pitchFamily="18" charset="-78"/>
                <a:cs typeface="Andalus" pitchFamily="18" charset="-78"/>
              </a:rPr>
              <a:t>provdala se za Přemysla Oráče </a:t>
            </a:r>
          </a:p>
          <a:p>
            <a:r>
              <a:rPr lang="cs-CZ" sz="2800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cs-CZ" sz="2800" b="1" dirty="0" smtClean="0">
                <a:latin typeface="Andalus" pitchFamily="18" charset="-78"/>
                <a:cs typeface="Andalus" pitchFamily="18" charset="-78"/>
              </a:rPr>
              <a:t>                          - stal se knížetem Čechů</a:t>
            </a:r>
          </a:p>
          <a:p>
            <a:r>
              <a:rPr lang="cs-CZ" sz="2800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cs-CZ" sz="2800" b="1" dirty="0" smtClean="0">
                <a:latin typeface="Andalus" pitchFamily="18" charset="-78"/>
                <a:cs typeface="Andalus" pitchFamily="18" charset="-78"/>
              </a:rPr>
              <a:t>                          - počátek rodu Přemyslovců</a:t>
            </a:r>
          </a:p>
          <a:p>
            <a:endParaRPr lang="cs-CZ" sz="2800" dirty="0">
              <a:latin typeface="Algerian" pitchFamily="82" charset="0"/>
            </a:endParaRPr>
          </a:p>
        </p:txBody>
      </p:sp>
      <p:pic>
        <p:nvPicPr>
          <p:cNvPr id="4" name="Obrázek 3" descr="220px-Josef_Mathauser_-_Kněžna_Libuše_věští_slávu_Prah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836712"/>
            <a:ext cx="2520280" cy="3024336"/>
          </a:xfrm>
          <a:prstGeom prst="rect">
            <a:avLst/>
          </a:prstGeom>
          <a:ln>
            <a:solidFill>
              <a:schemeClr val="bg2">
                <a:lumMod val="1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  <a:softEdge rad="12700"/>
          </a:effectLst>
        </p:spPr>
      </p:pic>
      <p:sp>
        <p:nvSpPr>
          <p:cNvPr id="8" name="TextovéPole 7"/>
          <p:cNvSpPr txBox="1"/>
          <p:nvPr/>
        </p:nvSpPr>
        <p:spPr>
          <a:xfrm>
            <a:off x="8100392" y="3861048"/>
            <a:ext cx="1043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[</a:t>
            </a:r>
            <a:r>
              <a:rPr lang="en-US" i="1" dirty="0" err="1" smtClean="0"/>
              <a:t>Obr</a:t>
            </a:r>
            <a:r>
              <a:rPr lang="en-US" i="1" dirty="0" smtClean="0"/>
              <a:t>. 4]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dorovný svitek 2"/>
          <p:cNvSpPr/>
          <p:nvPr/>
        </p:nvSpPr>
        <p:spPr>
          <a:xfrm>
            <a:off x="1115616" y="2348880"/>
            <a:ext cx="3744416" cy="864096"/>
          </a:xfrm>
          <a:prstGeom prst="horizontalScroll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65500" dist="38100" dir="5400000" rotWithShape="0">
              <a:srgbClr val="000000">
                <a:alpha val="40000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259632" y="2492896"/>
            <a:ext cx="3528392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3200" b="1" u="sng" dirty="0" smtClean="0">
                <a:latin typeface="Arial Rounded MT Bold" pitchFamily="34" charset="0"/>
              </a:rPr>
              <a:t>KNÍŽE BOŘIVOJ</a:t>
            </a:r>
            <a:endParaRPr lang="cs-CZ" sz="3200" b="1" u="sng" dirty="0">
              <a:latin typeface="Arial Rounded MT Bold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755576" y="620688"/>
            <a:ext cx="7704856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cs-CZ" sz="3200" b="1" u="sng" dirty="0" smtClean="0">
                <a:latin typeface="Harrington" pitchFamily="82" charset="0"/>
              </a:rPr>
              <a:t>VLÁDA KNÍŽAT Z RODU PŘEMYSLOVCŮ</a:t>
            </a:r>
            <a:endParaRPr lang="cs-CZ" sz="3200" b="1" u="sng" dirty="0">
              <a:latin typeface="Harrington" pitchFamily="82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827584" y="4221088"/>
            <a:ext cx="7776864" cy="2308324"/>
          </a:xfrm>
          <a:prstGeom prst="rect">
            <a:avLst/>
          </a:prstGeom>
          <a:ln/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dirty="0" smtClean="0">
                <a:solidFill>
                  <a:schemeClr val="tx1"/>
                </a:solidFill>
                <a:latin typeface="Harrington" pitchFamily="82" charset="0"/>
              </a:rPr>
              <a:t>   </a:t>
            </a:r>
            <a:r>
              <a:rPr lang="cs-CZ" sz="2400" b="1" dirty="0" smtClean="0">
                <a:solidFill>
                  <a:schemeClr val="tx1"/>
                </a:solidFill>
                <a:latin typeface="Harrington" pitchFamily="82" charset="0"/>
              </a:rPr>
              <a:t>Napomáhal šíření křesťanství v Čechách </a:t>
            </a:r>
          </a:p>
          <a:p>
            <a:pPr>
              <a:buBlip>
                <a:blip r:embed="rId3"/>
              </a:buBlip>
            </a:pPr>
            <a:r>
              <a:rPr lang="cs-CZ" sz="2400" b="1" dirty="0" smtClean="0">
                <a:solidFill>
                  <a:schemeClr val="tx1"/>
                </a:solidFill>
                <a:latin typeface="Harrington" pitchFamily="82" charset="0"/>
              </a:rPr>
              <a:t>   Se svou ženou Ludmilou přijal křest od arcibiskupa  </a:t>
            </a:r>
          </a:p>
          <a:p>
            <a:r>
              <a:rPr lang="cs-CZ" sz="2400" b="1" dirty="0" smtClean="0">
                <a:solidFill>
                  <a:schemeClr val="tx1"/>
                </a:solidFill>
                <a:latin typeface="Harrington" pitchFamily="82" charset="0"/>
              </a:rPr>
              <a:t>      Metoděje </a:t>
            </a:r>
          </a:p>
          <a:p>
            <a:pPr>
              <a:buBlip>
                <a:blip r:embed="rId3"/>
              </a:buBlip>
            </a:pPr>
            <a:r>
              <a:rPr lang="cs-CZ" sz="2400" b="1" dirty="0" smtClean="0">
                <a:solidFill>
                  <a:schemeClr val="tx1"/>
                </a:solidFill>
                <a:latin typeface="Harrington" pitchFamily="82" charset="0"/>
              </a:rPr>
              <a:t>   Postavil :    -  kamenný kostel v Levém Hradci</a:t>
            </a:r>
          </a:p>
          <a:p>
            <a:r>
              <a:rPr lang="cs-CZ" sz="2400" b="1" dirty="0" smtClean="0">
                <a:solidFill>
                  <a:schemeClr val="tx1"/>
                </a:solidFill>
                <a:latin typeface="Harrington" pitchFamily="82" charset="0"/>
              </a:rPr>
              <a:t>                          -  kostel ve svém novém sídle – později  </a:t>
            </a:r>
          </a:p>
          <a:p>
            <a:r>
              <a:rPr lang="cs-CZ" sz="2400" b="1" dirty="0" smtClean="0">
                <a:solidFill>
                  <a:schemeClr val="tx1"/>
                </a:solidFill>
                <a:latin typeface="Harrington" pitchFamily="82" charset="0"/>
              </a:rPr>
              <a:t>                          </a:t>
            </a:r>
            <a:r>
              <a:rPr lang="en-US" sz="2400" b="1" dirty="0" smtClean="0">
                <a:solidFill>
                  <a:schemeClr val="tx1"/>
                </a:solidFill>
                <a:latin typeface="Harrington" pitchFamily="82" charset="0"/>
              </a:rPr>
              <a:t>  </a:t>
            </a:r>
            <a:r>
              <a:rPr lang="cs-CZ" sz="2400" b="1" dirty="0" smtClean="0">
                <a:solidFill>
                  <a:schemeClr val="tx1"/>
                </a:solidFill>
                <a:latin typeface="Harrington" pitchFamily="82" charset="0"/>
              </a:rPr>
              <a:t>  Pražský hrad </a:t>
            </a:r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7" name="Obrázek 6" descr="Bořivoj_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1412776"/>
            <a:ext cx="2381250" cy="25146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8" name="TextovéPole 7"/>
          <p:cNvSpPr txBox="1"/>
          <p:nvPr/>
        </p:nvSpPr>
        <p:spPr>
          <a:xfrm>
            <a:off x="7668344" y="378904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[</a:t>
            </a:r>
            <a:r>
              <a:rPr lang="en-US" i="1" dirty="0" err="1" smtClean="0"/>
              <a:t>Obr</a:t>
            </a:r>
            <a:r>
              <a:rPr lang="en-US" i="1" dirty="0" smtClean="0"/>
              <a:t>. 5]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dorovný svitek 2"/>
          <p:cNvSpPr/>
          <p:nvPr/>
        </p:nvSpPr>
        <p:spPr>
          <a:xfrm>
            <a:off x="2411760" y="404664"/>
            <a:ext cx="3960440" cy="792088"/>
          </a:xfrm>
          <a:prstGeom prst="horizontalScroll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Arial Rounded MT Bold" pitchFamily="34" charset="0"/>
              </a:rPr>
              <a:t>KNÍŽE VÁCLAV </a:t>
            </a:r>
            <a:endParaRPr lang="cs-CZ" sz="3200" b="1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1412776"/>
            <a:ext cx="6048672" cy="1938992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13500000" scaled="1"/>
            <a:tileRect/>
          </a:gra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dirty="0" smtClean="0"/>
              <a:t>      </a:t>
            </a:r>
            <a:r>
              <a:rPr lang="cs-CZ" sz="2000" b="1" dirty="0" smtClean="0">
                <a:latin typeface="Arial Rounded MT Bold" pitchFamily="34" charset="0"/>
              </a:rPr>
              <a:t>Laskavý , moudrý a statečný</a:t>
            </a:r>
          </a:p>
          <a:p>
            <a:pPr>
              <a:buBlip>
                <a:blip r:embed="rId2"/>
              </a:buBlip>
            </a:pPr>
            <a:r>
              <a:rPr lang="cs-CZ" sz="2000" b="1" dirty="0" smtClean="0">
                <a:latin typeface="Arial Rounded MT Bold" pitchFamily="34" charset="0"/>
              </a:rPr>
              <a:t>    Velmi vzdělaný </a:t>
            </a:r>
          </a:p>
          <a:p>
            <a:pPr>
              <a:buBlip>
                <a:blip r:embed="rId2"/>
              </a:buBlip>
            </a:pPr>
            <a:r>
              <a:rPr lang="cs-CZ" sz="2000" b="1" dirty="0" smtClean="0">
                <a:latin typeface="Arial Rounded MT Bold" pitchFamily="34" charset="0"/>
              </a:rPr>
              <a:t>    Podporoval šíření křesťanství</a:t>
            </a:r>
          </a:p>
          <a:p>
            <a:pPr>
              <a:buBlip>
                <a:blip r:embed="rId2"/>
              </a:buBlip>
            </a:pPr>
            <a:r>
              <a:rPr lang="cs-CZ" sz="2000" b="1" dirty="0" smtClean="0">
                <a:latin typeface="Arial Rounded MT Bold" pitchFamily="34" charset="0"/>
              </a:rPr>
              <a:t>    Vychovávala ho babička – kněžna Ludmila</a:t>
            </a:r>
          </a:p>
          <a:p>
            <a:pPr>
              <a:buBlip>
                <a:blip r:embed="rId2"/>
              </a:buBlip>
            </a:pPr>
            <a:r>
              <a:rPr lang="cs-CZ" sz="2000" b="1" dirty="0" smtClean="0">
                <a:latin typeface="Arial Rounded MT Bold" pitchFamily="34" charset="0"/>
              </a:rPr>
              <a:t>    Zavražděn mladším bratrem Boleslavem</a:t>
            </a:r>
          </a:p>
          <a:p>
            <a:pPr>
              <a:buBlip>
                <a:blip r:embed="rId2"/>
              </a:buBlip>
            </a:pPr>
            <a:r>
              <a:rPr lang="cs-CZ" sz="2000" b="1" dirty="0" smtClean="0">
                <a:latin typeface="Arial Rounded MT Bold" pitchFamily="34" charset="0"/>
              </a:rPr>
              <a:t>    P</a:t>
            </a:r>
            <a:r>
              <a:rPr lang="en-US" sz="2000" b="1" dirty="0" smtClean="0">
                <a:latin typeface="Arial Rounded MT Bold" pitchFamily="34" charset="0"/>
              </a:rPr>
              <a:t>o </a:t>
            </a:r>
            <a:r>
              <a:rPr lang="en-US" sz="2000" b="1" dirty="0" err="1" smtClean="0">
                <a:latin typeface="Arial Rounded MT Bold" pitchFamily="34" charset="0"/>
              </a:rPr>
              <a:t>smrti</a:t>
            </a:r>
            <a:r>
              <a:rPr lang="en-US" sz="2000" b="1" dirty="0" smtClean="0">
                <a:latin typeface="Arial Rounded MT Bold" pitchFamily="34" charset="0"/>
              </a:rPr>
              <a:t> p</a:t>
            </a:r>
            <a:r>
              <a:rPr lang="cs-CZ" sz="2000" b="1" dirty="0" err="1" smtClean="0">
                <a:latin typeface="Arial Rounded MT Bold" pitchFamily="34" charset="0"/>
              </a:rPr>
              <a:t>rohlášen</a:t>
            </a:r>
            <a:r>
              <a:rPr lang="cs-CZ" sz="2000" b="1" dirty="0" smtClean="0">
                <a:latin typeface="Arial Rounded MT Bold" pitchFamily="34" charset="0"/>
              </a:rPr>
              <a:t> za svatého</a:t>
            </a:r>
            <a:endParaRPr lang="cs-CZ" dirty="0"/>
          </a:p>
        </p:txBody>
      </p:sp>
      <p:sp>
        <p:nvSpPr>
          <p:cNvPr id="6" name="Vodorovný svitek 5"/>
          <p:cNvSpPr/>
          <p:nvPr/>
        </p:nvSpPr>
        <p:spPr>
          <a:xfrm>
            <a:off x="2123728" y="3789040"/>
            <a:ext cx="4536504" cy="864096"/>
          </a:xfrm>
          <a:prstGeom prst="horizontalScroll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Arial Rounded MT Bold" pitchFamily="34" charset="0"/>
              </a:rPr>
              <a:t>KNÍŽE BOLESLAV  l.</a:t>
            </a:r>
            <a:endParaRPr lang="cs-CZ" sz="3200" b="1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11560" y="4797152"/>
            <a:ext cx="5400600" cy="163121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solidFill>
              <a:schemeClr val="accent3">
                <a:lumMod val="5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  <a:softEdge rad="12700"/>
          </a:effectLst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000" b="1" dirty="0" smtClean="0">
                <a:latin typeface="Arial Rounded MT Bold" pitchFamily="34" charset="0"/>
              </a:rPr>
              <a:t>    Jeho mladší bratr</a:t>
            </a:r>
          </a:p>
          <a:p>
            <a:pPr>
              <a:buBlip>
                <a:blip r:embed="rId3"/>
              </a:buBlip>
            </a:pPr>
            <a:r>
              <a:rPr lang="cs-CZ" sz="2000" b="1" dirty="0" smtClean="0">
                <a:latin typeface="Arial Rounded MT Bold" pitchFamily="34" charset="0"/>
              </a:rPr>
              <a:t>    </a:t>
            </a:r>
            <a:r>
              <a:rPr lang="en-US" sz="2000" b="1" dirty="0" err="1" smtClean="0">
                <a:latin typeface="Arial Rounded MT Bold" pitchFamily="34" charset="0"/>
              </a:rPr>
              <a:t>Cht</a:t>
            </a:r>
            <a:r>
              <a:rPr lang="cs-CZ" sz="2000" b="1" dirty="0" smtClean="0">
                <a:latin typeface="Arial Rounded MT Bold" pitchFamily="34" charset="0"/>
              </a:rPr>
              <a:t>ě</a:t>
            </a:r>
            <a:r>
              <a:rPr lang="en-US" sz="2000" b="1" dirty="0" smtClean="0">
                <a:latin typeface="Arial Rounded MT Bold" pitchFamily="34" charset="0"/>
              </a:rPr>
              <a:t>l se</a:t>
            </a:r>
            <a:r>
              <a:rPr lang="cs-CZ" sz="2000" b="1" dirty="0" smtClean="0">
                <a:latin typeface="Arial Rounded MT Bold" pitchFamily="34" charset="0"/>
              </a:rPr>
              <a:t> zmocnit  vlády</a:t>
            </a:r>
          </a:p>
          <a:p>
            <a:pPr>
              <a:buBlip>
                <a:blip r:embed="rId3"/>
              </a:buBlip>
            </a:pPr>
            <a:r>
              <a:rPr lang="cs-CZ" sz="2000" b="1" dirty="0" smtClean="0">
                <a:latin typeface="Arial Rounded MT Bold" pitchFamily="34" charset="0"/>
              </a:rPr>
              <a:t>    Nechal  zavraždit bratra Václava</a:t>
            </a:r>
          </a:p>
          <a:p>
            <a:pPr>
              <a:buBlip>
                <a:blip r:embed="rId3"/>
              </a:buBlip>
            </a:pPr>
            <a:r>
              <a:rPr lang="cs-CZ" sz="2000" b="1" dirty="0" smtClean="0">
                <a:latin typeface="Arial Rounded MT Bold" pitchFamily="34" charset="0"/>
              </a:rPr>
              <a:t>    Za jeho vlády – dlouholeté války</a:t>
            </a:r>
          </a:p>
          <a:p>
            <a:pPr>
              <a:buBlip>
                <a:blip r:embed="rId3"/>
              </a:buBlip>
            </a:pPr>
            <a:r>
              <a:rPr lang="cs-CZ" sz="2000" b="1" dirty="0" smtClean="0">
                <a:latin typeface="Arial Rounded MT Bold" pitchFamily="34" charset="0"/>
              </a:rPr>
              <a:t>    Rozšířil své panství na východ od Čech</a:t>
            </a:r>
            <a:endParaRPr lang="cs-CZ" sz="2000" b="1" dirty="0">
              <a:latin typeface="Arial Rounded MT Bold" pitchFamily="34" charset="0"/>
            </a:endParaRPr>
          </a:p>
        </p:txBody>
      </p:sp>
      <p:pic>
        <p:nvPicPr>
          <p:cNvPr id="9" name="Obrázek 8" descr="Josef_Mathauser_-_Setkání_knížete_Václava_s_knížetem_Radslave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692696"/>
            <a:ext cx="2592288" cy="2592288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10" name="Obrázek 9" descr="Boleslav-I-Bohemia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20272" y="4149080"/>
            <a:ext cx="1314450" cy="1971675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11" name="TextovéPole 10"/>
          <p:cNvSpPr txBox="1"/>
          <p:nvPr/>
        </p:nvSpPr>
        <p:spPr>
          <a:xfrm>
            <a:off x="8135888" y="306896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[</a:t>
            </a:r>
            <a:r>
              <a:rPr lang="en-US" i="1" dirty="0" err="1" smtClean="0"/>
              <a:t>Obr</a:t>
            </a:r>
            <a:r>
              <a:rPr lang="en-US" i="1" dirty="0" smtClean="0"/>
              <a:t>. 6]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7740352" y="602128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[</a:t>
            </a:r>
            <a:r>
              <a:rPr lang="en-US" i="1" dirty="0" err="1" smtClean="0"/>
              <a:t>Obr</a:t>
            </a:r>
            <a:r>
              <a:rPr lang="en-US" i="1" dirty="0" smtClean="0"/>
              <a:t>. 7]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dorovný svitek 1"/>
          <p:cNvSpPr/>
          <p:nvPr/>
        </p:nvSpPr>
        <p:spPr>
          <a:xfrm>
            <a:off x="467544" y="260648"/>
            <a:ext cx="4752528" cy="936104"/>
          </a:xfrm>
          <a:prstGeom prst="horizontalScroll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Arial Rounded MT Bold" pitchFamily="34" charset="0"/>
              </a:rPr>
              <a:t>KNÍŽE BOLESLAV  </a:t>
            </a:r>
            <a:r>
              <a:rPr lang="cs-CZ" sz="3200" b="1" dirty="0" err="1" smtClean="0">
                <a:solidFill>
                  <a:schemeClr val="tx1"/>
                </a:solidFill>
                <a:latin typeface="Arial Rounded MT Bold" pitchFamily="34" charset="0"/>
              </a:rPr>
              <a:t>ll</a:t>
            </a:r>
            <a:r>
              <a:rPr lang="cs-CZ" sz="3200" b="1" dirty="0" smtClean="0">
                <a:solidFill>
                  <a:schemeClr val="tx1"/>
                </a:solidFill>
                <a:latin typeface="Arial Rounded MT Bold" pitchFamily="34" charset="0"/>
              </a:rPr>
              <a:t>.</a:t>
            </a:r>
            <a:endParaRPr lang="cs-CZ" sz="3200" b="1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pic>
        <p:nvPicPr>
          <p:cNvPr id="3" name="Obrázek 2" descr="Bolesław_II_Pobożn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620688"/>
            <a:ext cx="1368152" cy="1800200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softEdge rad="127000"/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6" name="TextovéPole 5"/>
          <p:cNvSpPr txBox="1"/>
          <p:nvPr/>
        </p:nvSpPr>
        <p:spPr>
          <a:xfrm>
            <a:off x="251520" y="3861048"/>
            <a:ext cx="3888432" cy="584775"/>
          </a:xfrm>
          <a:prstGeom prst="rect">
            <a:avLst/>
          </a:prstGeom>
          <a:solidFill>
            <a:srgbClr val="FFCCCC"/>
          </a:solidFill>
          <a:ln>
            <a:solidFill>
              <a:schemeClr val="accent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latin typeface="Algerian" pitchFamily="82" charset="0"/>
              </a:rPr>
              <a:t>ROD SLAVNÍKOVCŮ</a:t>
            </a:r>
            <a:endParaRPr lang="cs-CZ" sz="3200" b="1" dirty="0">
              <a:latin typeface="Algerian" pitchFamily="82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11560" y="1124744"/>
            <a:ext cx="5688632" cy="224676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dirty="0" smtClean="0"/>
              <a:t>    </a:t>
            </a:r>
            <a:r>
              <a:rPr lang="cs-CZ" sz="2000" dirty="0" smtClean="0">
                <a:latin typeface="Arial Rounded MT Bold" pitchFamily="34" charset="0"/>
              </a:rPr>
              <a:t>Další vládce z rodu Přemyslovců</a:t>
            </a:r>
          </a:p>
          <a:p>
            <a:pPr>
              <a:buBlip>
                <a:blip r:embed="rId3"/>
              </a:buBlip>
            </a:pPr>
            <a:r>
              <a:rPr lang="cs-CZ" sz="2000" dirty="0" smtClean="0">
                <a:latin typeface="Arial Rounded MT Bold" pitchFamily="34" charset="0"/>
              </a:rPr>
              <a:t>    Syn Boleslava l.</a:t>
            </a:r>
          </a:p>
          <a:p>
            <a:pPr>
              <a:buBlip>
                <a:blip r:embed="rId3"/>
              </a:buBlip>
            </a:pPr>
            <a:r>
              <a:rPr lang="cs-CZ" sz="2000" dirty="0" smtClean="0">
                <a:latin typeface="Arial Rounded MT Bold" pitchFamily="34" charset="0"/>
              </a:rPr>
              <a:t>    Říkalo se mu také Boleslav Pobožný (otec  </a:t>
            </a:r>
          </a:p>
          <a:p>
            <a:r>
              <a:rPr lang="cs-CZ" sz="2000" dirty="0" smtClean="0">
                <a:latin typeface="Arial Rounded MT Bold" pitchFamily="34" charset="0"/>
              </a:rPr>
              <a:t>       sirotků, ochránce vdov a chudých)</a:t>
            </a:r>
          </a:p>
          <a:p>
            <a:pPr>
              <a:buBlip>
                <a:blip r:embed="rId3"/>
              </a:buBlip>
            </a:pPr>
            <a:r>
              <a:rPr lang="cs-CZ" sz="2000" dirty="0" smtClean="0">
                <a:latin typeface="Arial Rounded MT Bold" pitchFamily="34" charset="0"/>
              </a:rPr>
              <a:t>    Měl časté spory s biskupem Vojtěchem</a:t>
            </a:r>
          </a:p>
          <a:p>
            <a:pPr>
              <a:buBlip>
                <a:blip r:embed="rId3"/>
              </a:buBlip>
            </a:pPr>
            <a:r>
              <a:rPr lang="cs-CZ" sz="2000" dirty="0" smtClean="0">
                <a:latin typeface="Arial Rounded MT Bold" pitchFamily="34" charset="0"/>
              </a:rPr>
              <a:t>    Přepadl hradiště </a:t>
            </a:r>
            <a:r>
              <a:rPr lang="cs-CZ" sz="2000" dirty="0" err="1" smtClean="0">
                <a:latin typeface="Arial Rounded MT Bold" pitchFamily="34" charset="0"/>
              </a:rPr>
              <a:t>Slavníkovců</a:t>
            </a:r>
            <a:r>
              <a:rPr lang="cs-CZ" sz="2000" dirty="0" smtClean="0">
                <a:latin typeface="Arial Rounded MT Bold" pitchFamily="34" charset="0"/>
              </a:rPr>
              <a:t>, dobyl ho </a:t>
            </a:r>
          </a:p>
          <a:p>
            <a:r>
              <a:rPr lang="cs-CZ" sz="2000" dirty="0" smtClean="0">
                <a:latin typeface="Arial Rounded MT Bold" pitchFamily="34" charset="0"/>
              </a:rPr>
              <a:t>      a nechal všechny pobít  </a:t>
            </a:r>
            <a:endParaRPr lang="cs-CZ" dirty="0"/>
          </a:p>
        </p:txBody>
      </p:sp>
      <p:sp>
        <p:nvSpPr>
          <p:cNvPr id="9" name="Vodorovný svitek 8"/>
          <p:cNvSpPr/>
          <p:nvPr/>
        </p:nvSpPr>
        <p:spPr>
          <a:xfrm>
            <a:off x="251520" y="4941168"/>
            <a:ext cx="4104456" cy="792088"/>
          </a:xfrm>
          <a:prstGeom prst="horizontalScroll">
            <a:avLst/>
          </a:prstGeom>
          <a:gradFill flip="none" rotWithShape="1">
            <a:gsLst>
              <a:gs pos="0">
                <a:srgbClr val="FFCCCC">
                  <a:shade val="30000"/>
                  <a:satMod val="115000"/>
                </a:srgbClr>
              </a:gs>
              <a:gs pos="50000">
                <a:srgbClr val="FFCCCC">
                  <a:shade val="67500"/>
                  <a:satMod val="115000"/>
                </a:srgbClr>
              </a:gs>
              <a:gs pos="100000">
                <a:srgbClr val="FFCCCC">
                  <a:shade val="100000"/>
                  <a:satMod val="115000"/>
                </a:srgbClr>
              </a:gs>
            </a:gsLst>
            <a:lin ang="2700000" scaled="1"/>
            <a:tileRect/>
          </a:gradFill>
          <a:effectLst>
            <a:glow rad="2286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Algerian" pitchFamily="82" charset="0"/>
              </a:rPr>
              <a:t>BISKUP VOJTĚCH</a:t>
            </a:r>
            <a:endParaRPr lang="cs-CZ" sz="3200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95536" y="5661248"/>
            <a:ext cx="8352928" cy="1015663"/>
          </a:xfrm>
          <a:prstGeom prst="rect">
            <a:avLst/>
          </a:prstGeom>
          <a:gradFill flip="none" rotWithShape="1">
            <a:gsLst>
              <a:gs pos="0">
                <a:srgbClr val="FFCCCC">
                  <a:shade val="30000"/>
                  <a:satMod val="115000"/>
                </a:srgbClr>
              </a:gs>
              <a:gs pos="50000">
                <a:srgbClr val="FFCCCC">
                  <a:shade val="67500"/>
                  <a:satMod val="115000"/>
                </a:srgbClr>
              </a:gs>
              <a:gs pos="100000">
                <a:srgbClr val="FFCCCC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cs-CZ" sz="2000" b="1" dirty="0" smtClean="0">
                <a:latin typeface="Harrington" pitchFamily="82" charset="0"/>
              </a:rPr>
              <a:t>    Pocházel z tohoto rodu</a:t>
            </a:r>
          </a:p>
          <a:p>
            <a:pPr>
              <a:buBlip>
                <a:blip r:embed="rId4"/>
              </a:buBlip>
            </a:pPr>
            <a:r>
              <a:rPr lang="cs-CZ" sz="2000" b="1" dirty="0" smtClean="0">
                <a:latin typeface="Harrington" pitchFamily="82" charset="0"/>
              </a:rPr>
              <a:t>    Byl známý svou vzdělaností a dodržováním  křesťanského učení </a:t>
            </a:r>
          </a:p>
          <a:p>
            <a:pPr>
              <a:buBlip>
                <a:blip r:embed="rId4"/>
              </a:buBlip>
            </a:pPr>
            <a:r>
              <a:rPr lang="cs-CZ" sz="2000" b="1" dirty="0" smtClean="0">
                <a:latin typeface="Harrington" pitchFamily="82" charset="0"/>
              </a:rPr>
              <a:t>    Při přepadení jeho hradiště knížetem Boleslavem II se zachránil</a:t>
            </a:r>
            <a:endParaRPr lang="cs-CZ" sz="2000" b="1" dirty="0">
              <a:latin typeface="Harrington" pitchFamily="82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0" y="4437112"/>
            <a:ext cx="6768752" cy="70788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latin typeface="Harrington" pitchFamily="82" charset="0"/>
              </a:rPr>
              <a:t>    Snažili se vytvořit ve východních Čechách samostatné    </a:t>
            </a:r>
          </a:p>
          <a:p>
            <a:r>
              <a:rPr lang="cs-CZ" sz="2000" b="1" dirty="0" smtClean="0">
                <a:latin typeface="Harrington" pitchFamily="82" charset="0"/>
              </a:rPr>
              <a:t>                                                                                       knížectví</a:t>
            </a:r>
            <a:endParaRPr lang="cs-CZ" sz="2000" dirty="0">
              <a:latin typeface="Harrington" pitchFamily="82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8135888" y="242088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[</a:t>
            </a:r>
            <a:r>
              <a:rPr lang="en-US" i="1" dirty="0" err="1" smtClean="0"/>
              <a:t>Obr</a:t>
            </a:r>
            <a:r>
              <a:rPr lang="en-US" i="1" dirty="0" smtClean="0"/>
              <a:t>. 8]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8244408" y="602128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[</a:t>
            </a:r>
            <a:r>
              <a:rPr lang="en-US" i="1" dirty="0" err="1" smtClean="0"/>
              <a:t>Obr</a:t>
            </a:r>
            <a:r>
              <a:rPr lang="en-US" i="1" dirty="0" smtClean="0"/>
              <a:t>. 9]</a:t>
            </a:r>
          </a:p>
        </p:txBody>
      </p:sp>
      <p:pic>
        <p:nvPicPr>
          <p:cNvPr id="5" name="Obrázek 4" descr="400px-Adalbert_of_Prag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20272" y="3429000"/>
            <a:ext cx="1637928" cy="2520280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 animBg="1"/>
      <p:bldP spid="9" grpId="0" animBg="1"/>
      <p:bldP spid="12" grpId="0" animBg="1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dorovný svitek 2"/>
          <p:cNvSpPr/>
          <p:nvPr/>
        </p:nvSpPr>
        <p:spPr>
          <a:xfrm>
            <a:off x="755576" y="1124744"/>
            <a:ext cx="7488832" cy="864096"/>
          </a:xfrm>
          <a:prstGeom prst="horizontalScroll">
            <a:avLst/>
          </a:prstGeom>
          <a:gradFill flip="none" rotWithShape="1">
            <a:gsLst>
              <a:gs pos="0">
                <a:srgbClr val="CFD94B">
                  <a:shade val="30000"/>
                  <a:satMod val="115000"/>
                </a:srgbClr>
              </a:gs>
              <a:gs pos="50000">
                <a:srgbClr val="CFD94B">
                  <a:shade val="67500"/>
                  <a:satMod val="115000"/>
                </a:srgbClr>
              </a:gs>
              <a:gs pos="100000">
                <a:srgbClr val="CFD94B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chemeClr val="accent1">
                <a:lumMod val="5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Arial Rounded MT Bold" pitchFamily="34" charset="0"/>
              </a:rPr>
              <a:t>KNÍŽE  OLDŘICH       A  BOŽENA</a:t>
            </a:r>
            <a:endParaRPr lang="cs-CZ" sz="3200" b="1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pic>
        <p:nvPicPr>
          <p:cNvPr id="6" name="Obrázek 5" descr="Adolf_Liebscher_-_Kníže_Oldřich_a_Bože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1772816"/>
            <a:ext cx="2808312" cy="4176464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</p:spPr>
      </p:pic>
      <p:sp>
        <p:nvSpPr>
          <p:cNvPr id="7" name="TextovéPole 6"/>
          <p:cNvSpPr txBox="1"/>
          <p:nvPr/>
        </p:nvSpPr>
        <p:spPr>
          <a:xfrm>
            <a:off x="467544" y="2276872"/>
            <a:ext cx="5616624" cy="4093428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000" b="1" dirty="0" smtClean="0">
                <a:latin typeface="Arial Rounded MT Bold" pitchFamily="34" charset="0"/>
              </a:rPr>
              <a:t>   </a:t>
            </a:r>
          </a:p>
          <a:p>
            <a:pPr>
              <a:buBlip>
                <a:blip r:embed="rId3"/>
              </a:buBlip>
            </a:pPr>
            <a:r>
              <a:rPr lang="cs-CZ" sz="2000" b="1" dirty="0" smtClean="0">
                <a:latin typeface="Arial Rounded MT Bold" pitchFamily="34" charset="0"/>
              </a:rPr>
              <a:t>     Jeden  ze  synů  Boleslava  </a:t>
            </a:r>
            <a:r>
              <a:rPr lang="cs-CZ" sz="2000" b="1" dirty="0" err="1" smtClean="0">
                <a:latin typeface="Arial Rounded MT Bold" pitchFamily="34" charset="0"/>
              </a:rPr>
              <a:t>ll</a:t>
            </a:r>
            <a:r>
              <a:rPr lang="cs-CZ" sz="2000" b="1" dirty="0" smtClean="0">
                <a:latin typeface="Arial Rounded MT Bold" pitchFamily="34" charset="0"/>
              </a:rPr>
              <a:t>.</a:t>
            </a:r>
          </a:p>
          <a:p>
            <a:pPr>
              <a:buBlip>
                <a:blip r:embed="rId3"/>
              </a:buBlip>
            </a:pPr>
            <a:r>
              <a:rPr lang="cs-CZ" sz="2000" b="1" dirty="0" smtClean="0">
                <a:latin typeface="Arial Rounded MT Bold" pitchFamily="34" charset="0"/>
              </a:rPr>
              <a:t>     Měl  prudkou  povahu</a:t>
            </a:r>
          </a:p>
          <a:p>
            <a:pPr>
              <a:buBlip>
                <a:blip r:embed="rId3"/>
              </a:buBlip>
            </a:pPr>
            <a:r>
              <a:rPr lang="cs-CZ" sz="2000" b="1" dirty="0" smtClean="0">
                <a:latin typeface="Arial Rounded MT Bold" pitchFamily="34" charset="0"/>
              </a:rPr>
              <a:t>     Věnoval  se  lovu  divoké  zvěře</a:t>
            </a:r>
          </a:p>
          <a:p>
            <a:pPr>
              <a:buBlip>
                <a:blip r:embed="rId3"/>
              </a:buBlip>
            </a:pPr>
            <a:r>
              <a:rPr lang="cs-CZ" sz="2000" b="1" dirty="0" smtClean="0">
                <a:latin typeface="Arial Rounded MT Bold" pitchFamily="34" charset="0"/>
              </a:rPr>
              <a:t>     Po  setkání  s  poustevníkem  nechal </a:t>
            </a:r>
          </a:p>
          <a:p>
            <a:r>
              <a:rPr lang="cs-CZ" sz="2000" b="1" dirty="0" smtClean="0">
                <a:latin typeface="Arial Rounded MT Bold" pitchFamily="34" charset="0"/>
              </a:rPr>
              <a:t>        vybudovat  u  řeky  Sázavy  klášter</a:t>
            </a:r>
          </a:p>
          <a:p>
            <a:pPr>
              <a:buBlip>
                <a:blip r:embed="rId3"/>
              </a:buBlip>
            </a:pPr>
            <a:r>
              <a:rPr lang="cs-CZ" sz="2000" b="1" dirty="0" smtClean="0">
                <a:latin typeface="Arial Rounded MT Bold" pitchFamily="34" charset="0"/>
              </a:rPr>
              <a:t>     Připojil   Moravu  k  Čechám</a:t>
            </a:r>
          </a:p>
          <a:p>
            <a:pPr>
              <a:buBlip>
                <a:blip r:embed="rId3"/>
              </a:buBlip>
            </a:pPr>
            <a:r>
              <a:rPr lang="cs-CZ" sz="2000" b="1" dirty="0" smtClean="0">
                <a:latin typeface="Arial Rounded MT Bold" pitchFamily="34" charset="0"/>
              </a:rPr>
              <a:t>     Na  lovu  potkal  svou  budoucí  ženu </a:t>
            </a:r>
          </a:p>
          <a:p>
            <a:r>
              <a:rPr lang="cs-CZ" sz="2000" b="1" dirty="0" smtClean="0">
                <a:latin typeface="Arial Rounded MT Bold" pitchFamily="34" charset="0"/>
              </a:rPr>
              <a:t>        Boženu</a:t>
            </a:r>
          </a:p>
          <a:p>
            <a:pPr>
              <a:buBlip>
                <a:blip r:embed="rId3"/>
              </a:buBlip>
            </a:pPr>
            <a:r>
              <a:rPr lang="cs-CZ" sz="2000" b="1" dirty="0" smtClean="0">
                <a:latin typeface="Arial Rounded MT Bold" pitchFamily="34" charset="0"/>
              </a:rPr>
              <a:t>     Žili  spolu  na  Pražském  hradě</a:t>
            </a:r>
          </a:p>
          <a:p>
            <a:pPr>
              <a:buBlip>
                <a:blip r:embed="rId3"/>
              </a:buBlip>
            </a:pPr>
            <a:r>
              <a:rPr lang="cs-CZ" sz="2000" b="1" dirty="0" smtClean="0">
                <a:latin typeface="Arial Rounded MT Bold" pitchFamily="34" charset="0"/>
              </a:rPr>
              <a:t>     Narodil  se  jim  syn  Břetislav</a:t>
            </a:r>
          </a:p>
          <a:p>
            <a:pPr>
              <a:buBlip>
                <a:blip r:embed="rId3"/>
              </a:buBlip>
            </a:pPr>
            <a:endParaRPr lang="cs-CZ" sz="2000" b="1" dirty="0" smtClean="0">
              <a:latin typeface="Arial Rounded MT Bold" pitchFamily="34" charset="0"/>
            </a:endParaRPr>
          </a:p>
          <a:p>
            <a:pPr>
              <a:buBlip>
                <a:blip r:embed="rId3"/>
              </a:buBlip>
            </a:pPr>
            <a:endParaRPr lang="cs-CZ" sz="2000" dirty="0">
              <a:latin typeface="Arial Rounded MT Bold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8100392" y="5877272"/>
            <a:ext cx="1043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[</a:t>
            </a:r>
            <a:r>
              <a:rPr lang="en-US" i="1" dirty="0" err="1" smtClean="0"/>
              <a:t>Obr</a:t>
            </a:r>
            <a:r>
              <a:rPr lang="en-US" i="1" dirty="0" smtClean="0"/>
              <a:t>. 10]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1658</TotalTime>
  <Words>923</Words>
  <Application>Microsoft Office PowerPoint</Application>
  <PresentationFormat>Předvádění na obrazovce (4:3)</PresentationFormat>
  <Paragraphs>177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17" baseType="lpstr">
      <vt:lpstr>Tok</vt:lpstr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Andrea Justová</dc:creator>
  <cp:lastModifiedBy>Eva Burešová</cp:lastModifiedBy>
  <cp:revision>153</cp:revision>
  <dcterms:created xsi:type="dcterms:W3CDTF">2014-01-19T19:47:44Z</dcterms:created>
  <dcterms:modified xsi:type="dcterms:W3CDTF">2014-01-30T10:55:10Z</dcterms:modified>
</cp:coreProperties>
</file>