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8" r:id="rId3"/>
    <p:sldId id="259" r:id="rId4"/>
    <p:sldId id="256" r:id="rId5"/>
    <p:sldId id="257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30A68A"/>
    <a:srgbClr val="0EE0F6"/>
    <a:srgbClr val="E4F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69" d="100"/>
          <a:sy n="69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9EE0-A0B3-4DBB-A818-E8BE71CDDE7D}" type="datetimeFigureOut">
              <a:rPr lang="cs-CZ" smtClean="0"/>
              <a:pPr/>
              <a:t>30.1.2014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65EB-8DB2-4D6F-88FF-D955287ADD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www.zs-mozartova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ommons.wikimedia.org/wiki/File:Great_moravia_svatopluk_datailed.png?uselang=cs" TargetMode="External"/><Relationship Id="rId4" Type="http://schemas.openxmlformats.org/officeDocument/2006/relationships/hyperlink" Target="http://www.zs-mozartova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osef_Mathauser_Kn%C3%AD%C5%BEe_Krok_s_dcerami_(Kazi,_Teta,_Libuse).jpg?uselang=cs" TargetMode="External"/><Relationship Id="rId2" Type="http://schemas.openxmlformats.org/officeDocument/2006/relationships/hyperlink" Target="http://commons.wikimedia.org/wiki/File:Slovane_v_pravlasti_81x61m.jpg?uselang=cs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laholice-nazev.gif?uselang=cs" TargetMode="External"/><Relationship Id="rId2" Type="http://schemas.openxmlformats.org/officeDocument/2006/relationships/hyperlink" Target="http://commons.wikimedia.org/wiki/File:Josef_Mathauser_Konstantin_a_Metod%C4%9Bj_p%C5%99i%C5%A1li_na_Velehrad.jpg?uselang=cs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483768" y="548680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76872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4005064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2627784" y="548680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3528" y="2420888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HARNA, J. Obrazy ze starších českých dějin : Alter, 2011. ISBN 978-80-7245-228-6. s. 5-8.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995536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[OBR.1][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cit.2014-01-10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    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:Great_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moravia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svatopluk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datailed.png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5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69269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cit.2014-01-10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 WWW: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http://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commons.wikimedia.org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wiki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File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:Slovane_v_pravlasti_81x61m.jpg?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uselang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2"/>
              </a:rPr>
              <a:t>=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2"/>
              </a:rPr>
              <a:t>cs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cit.2014-01-10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WWW: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http://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commons.wikimedia.org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wiki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/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File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:Josef_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Mathauser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_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Kn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%C3%AD%C5%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BEe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_Krok_s_dcerami_%28Kazi,_Teta,_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Libuse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%29.jpg?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uselang</a:t>
            </a:r>
            <a:r>
              <a:rPr lang="cs-CZ" sz="1600" u="sng" dirty="0" smtClean="0">
                <a:latin typeface="Courier New" pitchFamily="49" charset="0"/>
                <a:cs typeface="Courier New" pitchFamily="49" charset="0"/>
                <a:hlinkClick r:id="rId3"/>
              </a:rPr>
              <a:t>=</a:t>
            </a:r>
            <a:r>
              <a:rPr lang="cs-CZ" sz="1600" u="sng" dirty="0" err="1" smtClean="0">
                <a:latin typeface="Courier New" pitchFamily="49" charset="0"/>
                <a:cs typeface="Courier New" pitchFamily="49" charset="0"/>
                <a:hlinkClick r:id="rId3"/>
              </a:rPr>
              <a:t>cs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cit.2014-01-10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  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WWW:http://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commons.wikimedia.org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wiki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:Zavedeni_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slovanske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_liturgie_na_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velke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morave.jpg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uselang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dirty="0" err="1" smtClean="0"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&gt;.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933056"/>
            <a:ext cx="8352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[OBR.5][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cit.2014-01-10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WWW:http://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:Samo1.jpg&gt;.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4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[OBR.6][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cit.2014-01-10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WWW:http://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commons.wikimedia.org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wiki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/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File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:Great_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moravia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svatopluk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_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datailed.png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?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uselang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=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5536" y="641594"/>
            <a:ext cx="83529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[OBR.7][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cit.2014-01-10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 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:Josef_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Mathauser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_Konstantin_a_Metod%C4%9Bj_p%C5%99i%C5%A1li_na_Velehrad.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jpg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2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[OBR.8</a:t>
            </a:r>
            <a:r>
              <a:rPr kumimoji="0" lang="cs-CZ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][</a:t>
            </a:r>
            <a:r>
              <a:rPr kumimoji="0" lang="cs-CZ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cit.2014-01-10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]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. Dostupný pod licencí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Creative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r>
              <a:rPr kumimoji="0" lang="cs-CZ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Commons</a:t>
            </a: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na  WWW: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http://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commons.wikimedia.org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wiki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/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File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:Hlaholice-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nazev.gif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?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uselang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=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  <a:hlinkClick r:id="rId3"/>
              </a:rPr>
              <a:t>cs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&gt;.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Andrea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Justová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4.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České dějiny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Dávní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Slované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VY_32_INOVACE_35.02.JUS.VL.4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14.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01. 2014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scene3d>
              <a:camera prst="orthographicFront"/>
              <a:lightRig rig="contrasting" dir="t"/>
            </a:scene3d>
            <a:sp3d extrusionH="69850" contourW="31750" prstMaterial="clear">
              <a:bevelT w="38100" h="38100" prst="angle"/>
              <a:bevelB w="38100" h="38100"/>
            </a:sp3d>
          </a:bodyPr>
          <a:lstStyle/>
          <a:p>
            <a:r>
              <a:rPr lang="cs-CZ" sz="6600" b="1" dirty="0" smtClean="0">
                <a:ln w="60325" cmpd="dbl">
                  <a:solidFill>
                    <a:schemeClr val="tx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Forte" pitchFamily="66" charset="0"/>
              </a:rPr>
              <a:t>Dávní</a:t>
            </a:r>
            <a:r>
              <a:rPr lang="cs-CZ" dirty="0" smtClean="0">
                <a:ln w="60325" cmpd="dbl">
                  <a:solidFill>
                    <a:schemeClr val="tx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 </a:t>
            </a:r>
            <a:r>
              <a:rPr lang="cs-CZ" sz="7200" b="1" i="1" dirty="0" smtClean="0">
                <a:ln w="60325" cmpd="dbl">
                  <a:solidFill>
                    <a:schemeClr val="tx1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Forte" pitchFamily="66" charset="0"/>
              </a:rPr>
              <a:t>Slované</a:t>
            </a:r>
            <a:endParaRPr lang="cs-CZ" sz="6000" b="1" i="1" dirty="0">
              <a:ln w="60325" cmpd="dbl">
                <a:solidFill>
                  <a:schemeClr val="tx1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Forte" pitchFamily="66" charset="0"/>
            </a:endParaRPr>
          </a:p>
        </p:txBody>
      </p:sp>
      <p:pic>
        <p:nvPicPr>
          <p:cNvPr id="6" name="Obrázek 5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76872"/>
            <a:ext cx="7560840" cy="42484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00392" y="6381328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1]</a:t>
            </a:r>
          </a:p>
        </p:txBody>
      </p:sp>
    </p:spTree>
  </p:cSld>
  <p:clrMapOvr>
    <a:masterClrMapping/>
  </p:clrMapOvr>
  <p:transition spd="slow" advTm="2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rgbClr val="A50021"/>
                </a:solidFill>
                <a:latin typeface="Forte" pitchFamily="66" charset="0"/>
              </a:rPr>
              <a:t>Staří</a:t>
            </a:r>
            <a:r>
              <a:rPr lang="cs-CZ" dirty="0" smtClean="0"/>
              <a:t> </a:t>
            </a:r>
            <a:r>
              <a:rPr lang="cs-CZ" sz="6000" dirty="0" smtClean="0">
                <a:solidFill>
                  <a:srgbClr val="A50021"/>
                </a:solidFill>
                <a:latin typeface="Forte" pitchFamily="66" charset="0"/>
              </a:rPr>
              <a:t>Slované</a:t>
            </a:r>
            <a:endParaRPr lang="cs-CZ" sz="5400" dirty="0">
              <a:solidFill>
                <a:srgbClr val="A50021"/>
              </a:solidFill>
              <a:latin typeface="Forte" pitchFamily="66" charset="0"/>
            </a:endParaRPr>
          </a:p>
        </p:txBody>
      </p:sp>
      <p:sp>
        <p:nvSpPr>
          <p:cNvPr id="4" name="Obdélník s odříznutým příčným rohem 3"/>
          <p:cNvSpPr/>
          <p:nvPr/>
        </p:nvSpPr>
        <p:spPr>
          <a:xfrm>
            <a:off x="3563888" y="2924944"/>
            <a:ext cx="2088232" cy="108012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A50021"/>
                </a:solidFill>
              </a:rPr>
              <a:t>Trvale osídlili naší zemi</a:t>
            </a:r>
            <a:endParaRPr lang="cs-CZ" sz="2000" b="1" i="1" dirty="0">
              <a:solidFill>
                <a:srgbClr val="A50021"/>
              </a:solidFill>
            </a:endParaRPr>
          </a:p>
        </p:txBody>
      </p:sp>
      <p:sp>
        <p:nvSpPr>
          <p:cNvPr id="5" name="Obdélník s odříznutým příčným rohem 4"/>
          <p:cNvSpPr/>
          <p:nvPr/>
        </p:nvSpPr>
        <p:spPr>
          <a:xfrm>
            <a:off x="6372200" y="4797152"/>
            <a:ext cx="2376264" cy="1368152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A50021"/>
                </a:solidFill>
              </a:rPr>
              <a:t>Začali ji přeměňovat</a:t>
            </a:r>
            <a:endParaRPr lang="cs-CZ" sz="2000" b="1" i="1" dirty="0">
              <a:solidFill>
                <a:srgbClr val="A50021"/>
              </a:solidFill>
            </a:endParaRP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67544" y="1268760"/>
            <a:ext cx="1944216" cy="115212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rgbClr val="A50021"/>
                </a:solidFill>
                <a:cs typeface="Aharoni" pitchFamily="2" charset="-79"/>
              </a:rPr>
              <a:t>První obyvatelé naší země</a:t>
            </a:r>
            <a:endParaRPr lang="cs-CZ" sz="2000" b="1" i="1" dirty="0">
              <a:solidFill>
                <a:srgbClr val="A50021"/>
              </a:solidFill>
              <a:cs typeface="Aharoni" pitchFamily="2" charset="-79"/>
            </a:endParaRPr>
          </a:p>
        </p:txBody>
      </p:sp>
      <p:pic>
        <p:nvPicPr>
          <p:cNvPr id="7" name="Obrázek 6" descr="lkkjkjh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708920"/>
            <a:ext cx="2468984" cy="193206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Obrázek 7" descr="Josef_Mathauser_-_Kníže_Krok_s_dcerami_(Kazi,_Teta,_Libus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09120"/>
            <a:ext cx="2971697" cy="198884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Obrázek 9" descr="800px-Slovane_v_pravlasti_81x61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2468984" cy="194421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051720" y="47971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cs-CZ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91872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cs-CZ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688632" cy="1143000"/>
          </a:xfr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z="5400" dirty="0" smtClean="0"/>
              <a:t>Kupec Sámo</a:t>
            </a:r>
            <a:endParaRPr lang="cs-CZ" sz="5400" dirty="0"/>
          </a:p>
        </p:txBody>
      </p:sp>
      <p:sp>
        <p:nvSpPr>
          <p:cNvPr id="4" name="Obdélník s jedním zakulaceným rohem 3"/>
          <p:cNvSpPr/>
          <p:nvPr/>
        </p:nvSpPr>
        <p:spPr>
          <a:xfrm>
            <a:off x="3779912" y="1628800"/>
            <a:ext cx="4680520" cy="4032448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Přišel za obchodem</a:t>
            </a:r>
          </a:p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Hrozilo porobení divokými kmeny z východu</a:t>
            </a:r>
          </a:p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Zvolen za vůdce</a:t>
            </a:r>
          </a:p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Spojil roztroušené kmeny</a:t>
            </a:r>
          </a:p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=</a:t>
            </a:r>
          </a:p>
          <a:p>
            <a:pPr algn="ctr"/>
            <a:r>
              <a:rPr lang="cs-CZ" sz="2400" b="1" dirty="0" smtClean="0">
                <a:solidFill>
                  <a:srgbClr val="000000"/>
                </a:solidFill>
                <a:latin typeface="+mj-lt"/>
              </a:rPr>
              <a:t>Vítězství pod jeho vedením</a:t>
            </a:r>
            <a:endParaRPr lang="cs-CZ" sz="2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43608" y="59492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rial Black" pitchFamily="34" charset="0"/>
              </a:rPr>
              <a:t>VZNIK SÁMOVY ŘÍŠE</a:t>
            </a:r>
            <a:endParaRPr lang="cs-CZ" sz="36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5" name="Obrázek 4" descr="Sam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2304256" cy="2520280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ovéPole 5"/>
          <p:cNvSpPr txBox="1"/>
          <p:nvPr/>
        </p:nvSpPr>
        <p:spPr>
          <a:xfrm>
            <a:off x="2123728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800" dirty="0" smtClean="0"/>
              <a:t>Velkomoravská říše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2048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VZNIK :</a:t>
            </a:r>
            <a:endParaRPr lang="cs-CZ" sz="2800" b="1" u="sng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3284984"/>
            <a:ext cx="648072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cs-CZ" sz="2400" b="1" dirty="0" smtClean="0">
                <a:solidFill>
                  <a:srgbClr val="30A68A"/>
                </a:solidFill>
                <a:latin typeface="Arial Black" pitchFamily="34" charset="0"/>
              </a:rPr>
              <a:t>Počátkem 9. století</a:t>
            </a:r>
          </a:p>
          <a:p>
            <a:endParaRPr lang="cs-CZ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cs-CZ" sz="2400" b="1" dirty="0" smtClean="0">
                <a:solidFill>
                  <a:srgbClr val="30A68A"/>
                </a:solidFill>
                <a:latin typeface="Arial Black" pitchFamily="34" charset="0"/>
              </a:rPr>
              <a:t>První opravdový stát</a:t>
            </a: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Blip>
                <a:blip r:embed="rId2"/>
              </a:buBlip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</a:t>
            </a:r>
            <a:r>
              <a:rPr lang="cs-CZ" sz="2400" b="1" dirty="0" smtClean="0">
                <a:solidFill>
                  <a:srgbClr val="30A68A"/>
                </a:solidFill>
                <a:latin typeface="Arial Black" pitchFamily="34" charset="0"/>
              </a:rPr>
              <a:t>Vláda knížat z rodu  MOJMÍROVCŮ</a:t>
            </a:r>
          </a:p>
          <a:p>
            <a:pPr>
              <a:buFont typeface="Arial" pitchFamily="34" charset="0"/>
              <a:buChar char="•"/>
            </a:pP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551723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STAVĚLI          opevněné dvorce</a:t>
            </a:r>
          </a:p>
          <a:p>
            <a:endParaRPr lang="cs-CZ" sz="20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rozsáhlá hradiště</a:t>
            </a:r>
            <a:endParaRPr lang="cs-CZ" sz="2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2339752" y="623731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267744" y="566124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800px-Great_moravia_svatopluk_datai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067944" cy="1512168"/>
          </a:xfrm>
          <a:prstGeom prst="rect">
            <a:avLst/>
          </a:prstGeo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ovéPole 8"/>
          <p:cNvSpPr txBox="1"/>
          <p:nvPr/>
        </p:nvSpPr>
        <p:spPr>
          <a:xfrm>
            <a:off x="7991872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A kdo obýval tato města?</a:t>
            </a:r>
            <a:endParaRPr lang="cs-CZ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772816"/>
            <a:ext cx="748883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latin typeface="Castellar" pitchFamily="18" charset="0"/>
              </a:rPr>
              <a:t>bojovníci   a   Řemeslníci</a:t>
            </a:r>
            <a:endParaRPr lang="cs-CZ" sz="3600" b="1" dirty="0">
              <a:solidFill>
                <a:schemeClr val="accent3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068960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3">
                    <a:lumMod val="75000"/>
                  </a:schemeClr>
                </a:solidFill>
                <a:latin typeface="Castellar" pitchFamily="18" charset="0"/>
              </a:rPr>
              <a:t>ŘEMESLA</a:t>
            </a:r>
          </a:p>
          <a:p>
            <a:r>
              <a:rPr lang="cs-CZ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              </a:t>
            </a:r>
          </a:p>
          <a:p>
            <a:endParaRPr lang="cs-CZ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cs-CZ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587727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accent6">
                    <a:lumMod val="50000"/>
                  </a:schemeClr>
                </a:solidFill>
                <a:latin typeface="Castellar" pitchFamily="18" charset="0"/>
              </a:rPr>
              <a:t>ROZVOJ OBCHODU</a:t>
            </a:r>
            <a:endParaRPr lang="cs-CZ" sz="2800" b="1" u="sng" dirty="0">
              <a:solidFill>
                <a:schemeClr val="accent6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51920" y="30689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Kristen ITC" pitchFamily="66" charset="0"/>
              </a:rPr>
              <a:t>hrnčířství</a:t>
            </a:r>
            <a:endParaRPr lang="cs-CZ" dirty="0">
              <a:latin typeface="Kristen ITC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51920" y="36450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Kristen ITC" pitchFamily="66" charset="0"/>
              </a:rPr>
              <a:t>kovářství</a:t>
            </a:r>
            <a:endParaRPr lang="cs-CZ" dirty="0">
              <a:latin typeface="Kristen ITC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51920" y="414908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Kristen ITC" pitchFamily="66" charset="0"/>
              </a:rPr>
              <a:t>hutnictví</a:t>
            </a:r>
            <a:endParaRPr lang="cs-CZ" dirty="0">
              <a:latin typeface="Kristen ITC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51920" y="47251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Kristen ITC" pitchFamily="66" charset="0"/>
              </a:rPr>
              <a:t>výroba zbraní</a:t>
            </a:r>
            <a:endParaRPr lang="cs-CZ" dirty="0">
              <a:latin typeface="Kristen ITC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1920" y="522920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  <a:latin typeface="Kristen ITC" pitchFamily="66" charset="0"/>
              </a:rPr>
              <a:t>výroba šperků</a:t>
            </a:r>
            <a:endParaRPr lang="cs-CZ" dirty="0">
              <a:latin typeface="Kristen ITC" pitchFamily="66" charset="0"/>
            </a:endParaRPr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Šíření nového náboženství</a:t>
            </a:r>
            <a:endParaRPr lang="cs-CZ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Šipka doprava se zářezem 4"/>
          <p:cNvSpPr/>
          <p:nvPr/>
        </p:nvSpPr>
        <p:spPr>
          <a:xfrm>
            <a:off x="3059832" y="2060848"/>
            <a:ext cx="864096" cy="2686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1560" y="31409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Rounded MT Bold" pitchFamily="34" charset="0"/>
              </a:rPr>
              <a:t>KŘESŤANSKOU VÍRU </a:t>
            </a:r>
            <a:r>
              <a:rPr lang="cs-CZ" sz="2800" dirty="0" smtClean="0">
                <a:solidFill>
                  <a:srgbClr val="00B0F0"/>
                </a:solidFill>
              </a:rPr>
              <a:t>        </a:t>
            </a:r>
            <a:endParaRPr lang="cs-CZ" sz="2800" dirty="0">
              <a:solidFill>
                <a:srgbClr val="00B0F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36096" y="314096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+mj-lt"/>
              </a:rPr>
              <a:t>šířili </a:t>
            </a:r>
            <a:r>
              <a:rPr lang="cs-CZ" sz="2400" b="1" dirty="0" smtClean="0">
                <a:solidFill>
                  <a:srgbClr val="002060"/>
                </a:solidFill>
              </a:rPr>
              <a:t>         KNĚŽÍ</a:t>
            </a:r>
            <a:r>
              <a:rPr lang="cs-CZ" sz="2400" b="1" dirty="0" smtClean="0">
                <a:solidFill>
                  <a:srgbClr val="00B0F0"/>
                </a:solidFill>
              </a:rPr>
              <a:t>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8" name="Vývojový diagram: děrná páska 7"/>
          <p:cNvSpPr/>
          <p:nvPr/>
        </p:nvSpPr>
        <p:spPr>
          <a:xfrm>
            <a:off x="683568" y="1556792"/>
            <a:ext cx="2232248" cy="1152128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POHANÉ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(NEVĚŘÍCÍ)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Vývojový diagram: děrná páska 9"/>
          <p:cNvSpPr/>
          <p:nvPr/>
        </p:nvSpPr>
        <p:spPr>
          <a:xfrm>
            <a:off x="4139952" y="1556792"/>
            <a:ext cx="4464496" cy="1080120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KŘESŤANÉ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(VÍRA V KŘESŤANSKÉHO BOHA)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>
            <a:off x="4644008" y="3356992"/>
            <a:ext cx="792088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7cípá hvězda 13"/>
          <p:cNvSpPr/>
          <p:nvPr/>
        </p:nvSpPr>
        <p:spPr>
          <a:xfrm>
            <a:off x="6660232" y="2924944"/>
            <a:ext cx="1728192" cy="914400"/>
          </a:xfrm>
          <a:prstGeom prst="star7">
            <a:avLst>
              <a:gd name="adj" fmla="val 36041"/>
              <a:gd name="hf" fmla="val 102572"/>
              <a:gd name="vf" fmla="val 10521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55576" y="4149081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chemeClr val="tx2">
                    <a:lumMod val="50000"/>
                  </a:schemeClr>
                </a:solidFill>
              </a:rPr>
              <a:t>KNĚŽÍ</a:t>
            </a:r>
            <a:endParaRPr lang="cs-CZ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800" b="1" u="sng" dirty="0">
              <a:solidFill>
                <a:srgbClr val="FFC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83768" y="4221088"/>
            <a:ext cx="63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Vzdělaní lidé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 Přinášeli nové poznatky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 Šířili vzdělání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 Pocházeli z pokročilejších zemí Evropy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 Mluvili nesrozumitelným jazykem</a:t>
            </a:r>
            <a:endParaRPr lang="cs-C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  <p:bldP spid="10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A5002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Jokerman" pitchFamily="82" charset="0"/>
              </a:rPr>
              <a:t>KONSTANTIN A METODĚJ</a:t>
            </a:r>
            <a:endParaRPr lang="cs-CZ" dirty="0">
              <a:solidFill>
                <a:schemeClr val="tx2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9888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Věrozvěsti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56490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Na Moravu je povolal kníže Rastislav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314096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Pocházeli z okolí Soluně (dnešní Řecko)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37170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Znali slovanský jazyk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36510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Vymysleli slovanské písmo   </a:t>
            </a:r>
            <a:endParaRPr lang="cs-CZ" dirty="0"/>
          </a:p>
        </p:txBody>
      </p:sp>
      <p:sp>
        <p:nvSpPr>
          <p:cNvPr id="9" name="Vodorovný svitek 8"/>
          <p:cNvSpPr/>
          <p:nvPr/>
        </p:nvSpPr>
        <p:spPr>
          <a:xfrm>
            <a:off x="5580112" y="4005064"/>
            <a:ext cx="2304256" cy="1008112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u="sng" dirty="0" smtClean="0">
                <a:solidFill>
                  <a:schemeClr val="tx2">
                    <a:lumMod val="50000"/>
                  </a:schemeClr>
                </a:solidFill>
              </a:rPr>
              <a:t>HLAHOLICI</a:t>
            </a:r>
            <a:endParaRPr lang="cs-CZ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 flipH="1">
            <a:off x="683568" y="5013176"/>
            <a:ext cx="607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dirty="0" smtClean="0"/>
              <a:t>      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Přeložili bibli do slovanského jazyka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83568" y="566124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     Po smrti prohlášeni za svaté</a:t>
            </a:r>
            <a:endParaRPr lang="cs-C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Obrázek 10" descr="Josef_Mathauser_-_Konstantin_a_Metoděj_přišli_na_Velehr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2160240" cy="2736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Obrázek 11" descr="Hlaholice-nazev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661248"/>
            <a:ext cx="1857375" cy="32385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8244408" y="4077072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7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919864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cs-CZ" dirty="0" smtClean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</p:txBody>
      </p:sp>
    </p:spTree>
  </p:cSld>
  <p:clrMapOvr>
    <a:masterClrMapping/>
  </p:clrMapOvr>
  <p:transition spd="slow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 animBg="1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1">
      <a:dk1>
        <a:srgbClr val="FFFFFF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470</Words>
  <Application>Microsoft Office PowerPoint</Application>
  <PresentationFormat>Předvádění na obrazovce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Vrchol</vt:lpstr>
      <vt:lpstr>Motiv sady Office</vt:lpstr>
      <vt:lpstr>Snímek 1</vt:lpstr>
      <vt:lpstr>Snímek 2</vt:lpstr>
      <vt:lpstr>Dávní  Slované</vt:lpstr>
      <vt:lpstr>Staří Slované</vt:lpstr>
      <vt:lpstr>Kupec Sámo</vt:lpstr>
      <vt:lpstr>Velkomoravská říše</vt:lpstr>
      <vt:lpstr>A kdo obýval tato města?</vt:lpstr>
      <vt:lpstr>Šíření nového náboženství</vt:lpstr>
      <vt:lpstr>KONSTANTIN A METODĚJ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 Justová</dc:creator>
  <cp:lastModifiedBy>Andrea Justová</cp:lastModifiedBy>
  <cp:revision>102</cp:revision>
  <dcterms:created xsi:type="dcterms:W3CDTF">2014-01-14T09:38:22Z</dcterms:created>
  <dcterms:modified xsi:type="dcterms:W3CDTF">2014-01-30T00:19:06Z</dcterms:modified>
</cp:coreProperties>
</file>