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3" r:id="rId3"/>
    <p:sldId id="256" r:id="rId4"/>
    <p:sldId id="271" r:id="rId5"/>
    <p:sldId id="258" r:id="rId6"/>
    <p:sldId id="257" r:id="rId7"/>
    <p:sldId id="261" r:id="rId8"/>
    <p:sldId id="262" r:id="rId9"/>
    <p:sldId id="263" r:id="rId10"/>
    <p:sldId id="259" r:id="rId11"/>
    <p:sldId id="279" r:id="rId12"/>
    <p:sldId id="260" r:id="rId13"/>
    <p:sldId id="264" r:id="rId14"/>
    <p:sldId id="265" r:id="rId15"/>
    <p:sldId id="266" r:id="rId16"/>
    <p:sldId id="267" r:id="rId17"/>
    <p:sldId id="277" r:id="rId18"/>
    <p:sldId id="268" r:id="rId19"/>
    <p:sldId id="281" r:id="rId20"/>
    <p:sldId id="270" r:id="rId21"/>
    <p:sldId id="275" r:id="rId22"/>
    <p:sldId id="276" r:id="rId23"/>
    <p:sldId id="273" r:id="rId24"/>
    <p:sldId id="272" r:id="rId25"/>
    <p:sldId id="274" r:id="rId26"/>
    <p:sldId id="278" r:id="rId27"/>
    <p:sldId id="280" r:id="rId28"/>
    <p:sldId id="28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91D9633-A6B6-474B-A96F-EA8449E6E463}">
          <p14:sldIdLst>
            <p14:sldId id="282"/>
            <p14:sldId id="283"/>
            <p14:sldId id="256"/>
            <p14:sldId id="271"/>
            <p14:sldId id="258"/>
            <p14:sldId id="257"/>
            <p14:sldId id="261"/>
            <p14:sldId id="262"/>
            <p14:sldId id="263"/>
            <p14:sldId id="259"/>
            <p14:sldId id="279"/>
            <p14:sldId id="260"/>
            <p14:sldId id="264"/>
            <p14:sldId id="265"/>
            <p14:sldId id="266"/>
            <p14:sldId id="267"/>
            <p14:sldId id="277"/>
            <p14:sldId id="268"/>
            <p14:sldId id="281"/>
            <p14:sldId id="270"/>
            <p14:sldId id="275"/>
            <p14:sldId id="276"/>
            <p14:sldId id="273"/>
            <p14:sldId id="272"/>
            <p14:sldId id="274"/>
          </p14:sldIdLst>
        </p14:section>
        <p14:section name="Oddíl bez názvu" id="{74FD119A-CA38-461A-B3E5-C2B7DC67B569}">
          <p14:sldIdLst>
            <p14:sldId id="278"/>
            <p14:sldId id="28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43F"/>
    <a:srgbClr val="FF0066"/>
    <a:srgbClr val="18C010"/>
    <a:srgbClr val="FF3399"/>
    <a:srgbClr val="500F08"/>
    <a:srgbClr val="106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305B-3B5B-4236-BCF1-6BB260821F0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2E248-1946-4EAE-B2FF-C7E3B95C7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56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E248-1946-4EAE-B2FF-C7E3B95C71E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9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E248-1946-4EAE-B2FF-C7E3B95C71E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9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4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89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9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32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92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00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1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8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021A-DAB7-4C6C-AB66-BA0C2331FF60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7597-77E9-403C-B72A-CAF390E7D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2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48.jpeg"/><Relationship Id="rId5" Type="http://schemas.openxmlformats.org/officeDocument/2006/relationships/image" Target="../media/image42.wmf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itate.net/zitat_1131.html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EIGENSCHAFTEN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578853" y="1763190"/>
            <a:ext cx="23762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nett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22800" y="2564904"/>
            <a:ext cx="3433005" cy="6029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sympathisch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56661" y="3429000"/>
            <a:ext cx="3399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energisch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037958" y="4221088"/>
            <a:ext cx="288032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sportlich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107782" y="5057022"/>
            <a:ext cx="288032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praktisch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250366" y="5969906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jung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36415" y="5969906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alt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490726" y="183743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frech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076056" y="2657729"/>
            <a:ext cx="324119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unsympathisch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997083" y="3501008"/>
            <a:ext cx="3399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unenergisch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256495" y="4223709"/>
            <a:ext cx="288032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unsportlich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167178" y="5057022"/>
            <a:ext cx="288032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unpraktisch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-51262" y="1124943"/>
            <a:ext cx="1598476" cy="142497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Minus 16"/>
          <p:cNvSpPr/>
          <p:nvPr/>
        </p:nvSpPr>
        <p:spPr>
          <a:xfrm>
            <a:off x="6830258" y="817968"/>
            <a:ext cx="1565969" cy="1368152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0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0" y="1418006"/>
            <a:ext cx="698243" cy="111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60070" y="1845941"/>
            <a:ext cx="33991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die</a:t>
            </a:r>
            <a:r>
              <a:rPr lang="cs-CZ" sz="3200" b="1" dirty="0" smtClean="0">
                <a:solidFill>
                  <a:srgbClr val="0070C0"/>
                </a:solidFill>
              </a:rPr>
              <a:t> Figur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3138" y="3993261"/>
            <a:ext cx="3433005" cy="6029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die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Augen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37707" y="5341587"/>
            <a:ext cx="3399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die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Haare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09148" y="2904555"/>
            <a:ext cx="33991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die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Körpergröße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322283" y="1760381"/>
            <a:ext cx="1224136" cy="7705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913094" y="2807296"/>
            <a:ext cx="1224136" cy="7705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3447145" y="3909450"/>
            <a:ext cx="1224136" cy="7705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3496223" y="5322574"/>
            <a:ext cx="1224136" cy="7705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5083868" y="1773933"/>
            <a:ext cx="3736604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7030A0"/>
                </a:solidFill>
              </a:rPr>
              <a:t>dünn</a:t>
            </a:r>
            <a:r>
              <a:rPr lang="cs-CZ" sz="4000" dirty="0" smtClean="0">
                <a:solidFill>
                  <a:srgbClr val="7030A0"/>
                </a:solidFill>
              </a:rPr>
              <a:t>, </a:t>
            </a:r>
            <a:r>
              <a:rPr lang="cs-CZ" sz="4000" dirty="0" err="1" smtClean="0">
                <a:solidFill>
                  <a:srgbClr val="7030A0"/>
                </a:solidFill>
              </a:rPr>
              <a:t>dick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23" name="Vývojový diagram: alternativní postup 22"/>
          <p:cNvSpPr/>
          <p:nvPr/>
        </p:nvSpPr>
        <p:spPr>
          <a:xfrm>
            <a:off x="5138984" y="2868551"/>
            <a:ext cx="3736604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1,65 cm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24" name="Vývojový diagram: postup 23"/>
          <p:cNvSpPr/>
          <p:nvPr/>
        </p:nvSpPr>
        <p:spPr>
          <a:xfrm>
            <a:off x="6732240" y="2422005"/>
            <a:ext cx="2053612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tx1"/>
                </a:solidFill>
              </a:rPr>
              <a:t>die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Komma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5" name="Šipka doprava 24"/>
          <p:cNvSpPr/>
          <p:nvPr/>
        </p:nvSpPr>
        <p:spPr>
          <a:xfrm rot="7353412">
            <a:off x="6327187" y="2638003"/>
            <a:ext cx="537648" cy="5018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alternativní postup 25"/>
          <p:cNvSpPr/>
          <p:nvPr/>
        </p:nvSpPr>
        <p:spPr>
          <a:xfrm>
            <a:off x="4932040" y="3789040"/>
            <a:ext cx="3943548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7030A0"/>
                </a:solidFill>
              </a:rPr>
              <a:t>blau</a:t>
            </a:r>
            <a:r>
              <a:rPr lang="cs-CZ" sz="4000" dirty="0" smtClean="0">
                <a:solidFill>
                  <a:srgbClr val="7030A0"/>
                </a:solidFill>
              </a:rPr>
              <a:t>, </a:t>
            </a:r>
            <a:r>
              <a:rPr lang="cs-CZ" sz="4000" dirty="0" err="1" smtClean="0">
                <a:solidFill>
                  <a:srgbClr val="7030A0"/>
                </a:solidFill>
              </a:rPr>
              <a:t>grün</a:t>
            </a:r>
            <a:r>
              <a:rPr lang="cs-CZ" sz="4000" dirty="0" smtClean="0">
                <a:solidFill>
                  <a:srgbClr val="7030A0"/>
                </a:solidFill>
              </a:rPr>
              <a:t>, braun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27" name="Vývojový diagram: alternativní postup 26"/>
          <p:cNvSpPr/>
          <p:nvPr/>
        </p:nvSpPr>
        <p:spPr>
          <a:xfrm>
            <a:off x="4917330" y="6093296"/>
            <a:ext cx="3943548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7030A0"/>
                </a:solidFill>
              </a:rPr>
              <a:t>glatt</a:t>
            </a:r>
            <a:r>
              <a:rPr lang="cs-CZ" sz="4000" dirty="0" smtClean="0">
                <a:solidFill>
                  <a:srgbClr val="7030A0"/>
                </a:solidFill>
              </a:rPr>
              <a:t>, </a:t>
            </a:r>
            <a:r>
              <a:rPr lang="cs-CZ" sz="4000" dirty="0" err="1" smtClean="0">
                <a:solidFill>
                  <a:srgbClr val="7030A0"/>
                </a:solidFill>
              </a:rPr>
              <a:t>lockig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28" name="Vývojový diagram: alternativní postup 27"/>
          <p:cNvSpPr/>
          <p:nvPr/>
        </p:nvSpPr>
        <p:spPr>
          <a:xfrm>
            <a:off x="4917330" y="5373216"/>
            <a:ext cx="3943548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kurz, </a:t>
            </a:r>
            <a:r>
              <a:rPr lang="cs-CZ" sz="4000" dirty="0" err="1" smtClean="0">
                <a:solidFill>
                  <a:srgbClr val="7030A0"/>
                </a:solidFill>
              </a:rPr>
              <a:t>lang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29" name="Vývojový diagram: alternativní postup 28"/>
          <p:cNvSpPr/>
          <p:nvPr/>
        </p:nvSpPr>
        <p:spPr>
          <a:xfrm>
            <a:off x="3496223" y="4653136"/>
            <a:ext cx="5322175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braun, </a:t>
            </a:r>
            <a:r>
              <a:rPr lang="cs-CZ" sz="4000" dirty="0" err="1" smtClean="0">
                <a:solidFill>
                  <a:srgbClr val="7030A0"/>
                </a:solidFill>
              </a:rPr>
              <a:t>schwarz</a:t>
            </a:r>
            <a:r>
              <a:rPr lang="cs-CZ" sz="4000" smtClean="0">
                <a:solidFill>
                  <a:srgbClr val="7030A0"/>
                </a:solidFill>
              </a:rPr>
              <a:t>, blond</a:t>
            </a:r>
            <a:endParaRPr lang="cs-CZ" sz="4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94Q7K3JI\MC9002812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978"/>
            <a:ext cx="1406316" cy="7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2WD72609\MC9003966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" y="4925052"/>
            <a:ext cx="1258881" cy="14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O07Z9WPO\MC9000888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" y="2449029"/>
            <a:ext cx="949818" cy="13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WIE SIEHT DEIN FREUND AUS?</a:t>
            </a:r>
            <a:endParaRPr lang="cs-CZ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DAS SIND MEINE FREUNDE…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cs-CZ" dirty="0">
                <a:solidFill>
                  <a:srgbClr val="50143F"/>
                </a:solidFill>
              </a:rPr>
              <a:t>Mein </a:t>
            </a:r>
            <a:r>
              <a:rPr lang="cs-CZ" dirty="0" err="1">
                <a:solidFill>
                  <a:srgbClr val="50143F"/>
                </a:solidFill>
              </a:rPr>
              <a:t>Freund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smtClean="0">
                <a:solidFill>
                  <a:srgbClr val="50143F"/>
                </a:solidFill>
              </a:rPr>
              <a:t>Peter </a:t>
            </a:r>
            <a:r>
              <a:rPr lang="cs-CZ" dirty="0" err="1">
                <a:solidFill>
                  <a:srgbClr val="50143F"/>
                </a:solidFill>
              </a:rPr>
              <a:t>wohnt</a:t>
            </a:r>
            <a:r>
              <a:rPr lang="cs-CZ" dirty="0">
                <a:solidFill>
                  <a:srgbClr val="50143F"/>
                </a:solidFill>
              </a:rPr>
              <a:t> in </a:t>
            </a:r>
            <a:r>
              <a:rPr lang="cs-CZ" dirty="0" err="1" smtClean="0">
                <a:solidFill>
                  <a:srgbClr val="50143F"/>
                </a:solidFill>
              </a:rPr>
              <a:t>Brünn</a:t>
            </a:r>
            <a:r>
              <a:rPr lang="cs-CZ" dirty="0" smtClean="0">
                <a:solidFill>
                  <a:srgbClr val="50143F"/>
                </a:solidFill>
              </a:rPr>
              <a:t>. </a:t>
            </a:r>
            <a:r>
              <a:rPr lang="cs-CZ" dirty="0">
                <a:solidFill>
                  <a:srgbClr val="50143F"/>
                </a:solidFill>
              </a:rPr>
              <a:t>Er </a:t>
            </a:r>
            <a:r>
              <a:rPr lang="cs-CZ" dirty="0" err="1">
                <a:solidFill>
                  <a:srgbClr val="50143F"/>
                </a:solidFill>
              </a:rPr>
              <a:t>ist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dreizehn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>
                <a:solidFill>
                  <a:srgbClr val="50143F"/>
                </a:solidFill>
              </a:rPr>
              <a:t>Jahre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smtClean="0">
                <a:solidFill>
                  <a:srgbClr val="50143F"/>
                </a:solidFill>
              </a:rPr>
              <a:t>alt. </a:t>
            </a:r>
            <a:r>
              <a:rPr lang="cs-CZ" dirty="0" err="1" smtClean="0">
                <a:solidFill>
                  <a:srgbClr val="50143F"/>
                </a:solidFill>
              </a:rPr>
              <a:t>Seine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Familie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ist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groß</a:t>
            </a:r>
            <a:r>
              <a:rPr lang="cs-CZ" dirty="0" smtClean="0">
                <a:solidFill>
                  <a:srgbClr val="50143F"/>
                </a:solidFill>
              </a:rPr>
              <a:t>. Er </a:t>
            </a:r>
            <a:r>
              <a:rPr lang="cs-CZ" dirty="0" err="1" smtClean="0">
                <a:solidFill>
                  <a:srgbClr val="50143F"/>
                </a:solidFill>
              </a:rPr>
              <a:t>hat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zwei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Brüder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und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eine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Schwester</a:t>
            </a:r>
            <a:r>
              <a:rPr lang="cs-CZ" dirty="0" smtClean="0">
                <a:solidFill>
                  <a:srgbClr val="50143F"/>
                </a:solidFill>
              </a:rPr>
              <a:t>. Er </a:t>
            </a:r>
            <a:r>
              <a:rPr lang="cs-CZ" dirty="0" err="1" smtClean="0">
                <a:solidFill>
                  <a:srgbClr val="50143F"/>
                </a:solidFill>
              </a:rPr>
              <a:t>mag</a:t>
            </a:r>
            <a:r>
              <a:rPr lang="cs-CZ" dirty="0" smtClean="0">
                <a:solidFill>
                  <a:srgbClr val="50143F"/>
                </a:solidFill>
              </a:rPr>
              <a:t> Pizza. Er </a:t>
            </a:r>
            <a:r>
              <a:rPr lang="cs-CZ" dirty="0" err="1" smtClean="0">
                <a:solidFill>
                  <a:srgbClr val="50143F"/>
                </a:solidFill>
              </a:rPr>
              <a:t>spielt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gern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Computerspiele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>
                <a:solidFill>
                  <a:srgbClr val="50143F"/>
                </a:solidFill>
              </a:rPr>
              <a:t>und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Tennis</a:t>
            </a:r>
            <a:r>
              <a:rPr lang="cs-CZ" dirty="0">
                <a:solidFill>
                  <a:srgbClr val="50143F"/>
                </a:solidFill>
              </a:rPr>
              <a:t>. </a:t>
            </a:r>
            <a:r>
              <a:rPr lang="cs-CZ" dirty="0" err="1" smtClean="0">
                <a:solidFill>
                  <a:srgbClr val="50143F"/>
                </a:solidFill>
              </a:rPr>
              <a:t>Zu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Hause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hat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er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eine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Schildkröte</a:t>
            </a:r>
            <a:r>
              <a:rPr lang="cs-CZ" dirty="0" smtClean="0">
                <a:solidFill>
                  <a:srgbClr val="50143F"/>
                </a:solidFill>
              </a:rPr>
              <a:t> Žofka.</a:t>
            </a:r>
          </a:p>
          <a:p>
            <a:pPr marL="0" indent="0" algn="just">
              <a:buFont typeface="Arial" charset="0"/>
              <a:buNone/>
              <a:defRPr/>
            </a:pPr>
            <a:endParaRPr lang="cs-CZ" dirty="0">
              <a:solidFill>
                <a:srgbClr val="50143F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cs-CZ" dirty="0" err="1">
                <a:solidFill>
                  <a:srgbClr val="50143F"/>
                </a:solidFill>
              </a:rPr>
              <a:t>Meine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err="1">
                <a:solidFill>
                  <a:srgbClr val="50143F"/>
                </a:solidFill>
              </a:rPr>
              <a:t>Freundin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smtClean="0">
                <a:solidFill>
                  <a:srgbClr val="50143F"/>
                </a:solidFill>
              </a:rPr>
              <a:t>Erika </a:t>
            </a:r>
            <a:r>
              <a:rPr lang="cs-CZ" dirty="0" err="1">
                <a:solidFill>
                  <a:srgbClr val="50143F"/>
                </a:solidFill>
              </a:rPr>
              <a:t>wohnt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smtClean="0">
                <a:solidFill>
                  <a:srgbClr val="50143F"/>
                </a:solidFill>
              </a:rPr>
              <a:t>in </a:t>
            </a:r>
            <a:r>
              <a:rPr lang="cs-CZ" dirty="0" err="1" smtClean="0">
                <a:solidFill>
                  <a:srgbClr val="50143F"/>
                </a:solidFill>
              </a:rPr>
              <a:t>Olmütz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wie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ich</a:t>
            </a:r>
            <a:r>
              <a:rPr lang="cs-CZ" dirty="0" smtClean="0">
                <a:solidFill>
                  <a:srgbClr val="50143F"/>
                </a:solidFill>
              </a:rPr>
              <a:t>.  </a:t>
            </a:r>
            <a:r>
              <a:rPr lang="cs-CZ" dirty="0" err="1">
                <a:solidFill>
                  <a:srgbClr val="50143F"/>
                </a:solidFill>
              </a:rPr>
              <a:t>Ihre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err="1">
                <a:solidFill>
                  <a:srgbClr val="50143F"/>
                </a:solidFill>
              </a:rPr>
              <a:t>Lieblingsfarbe</a:t>
            </a:r>
            <a:r>
              <a:rPr lang="cs-CZ" dirty="0">
                <a:solidFill>
                  <a:srgbClr val="50143F"/>
                </a:solidFill>
              </a:rPr>
              <a:t> </a:t>
            </a:r>
            <a:r>
              <a:rPr lang="cs-CZ" dirty="0" err="1">
                <a:solidFill>
                  <a:srgbClr val="50143F"/>
                </a:solidFill>
              </a:rPr>
              <a:t>ist</a:t>
            </a:r>
            <a:r>
              <a:rPr lang="cs-CZ" dirty="0">
                <a:solidFill>
                  <a:srgbClr val="50143F"/>
                </a:solidFill>
              </a:rPr>
              <a:t> rot. </a:t>
            </a:r>
            <a:r>
              <a:rPr lang="cs-CZ" dirty="0" err="1" smtClean="0">
                <a:solidFill>
                  <a:srgbClr val="50143F"/>
                </a:solidFill>
              </a:rPr>
              <a:t>Erikas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Hund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heißt</a:t>
            </a:r>
            <a:r>
              <a:rPr lang="cs-CZ" dirty="0" smtClean="0">
                <a:solidFill>
                  <a:srgbClr val="50143F"/>
                </a:solidFill>
              </a:rPr>
              <a:t> Ben. Er </a:t>
            </a:r>
            <a:r>
              <a:rPr lang="cs-CZ" dirty="0" err="1" smtClean="0">
                <a:solidFill>
                  <a:srgbClr val="50143F"/>
                </a:solidFill>
              </a:rPr>
              <a:t>ist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noch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klein</a:t>
            </a:r>
            <a:r>
              <a:rPr lang="cs-CZ" dirty="0" smtClean="0">
                <a:solidFill>
                  <a:srgbClr val="50143F"/>
                </a:solidFill>
              </a:rPr>
              <a:t>. Erika </a:t>
            </a:r>
            <a:r>
              <a:rPr lang="cs-CZ" dirty="0" err="1" smtClean="0">
                <a:solidFill>
                  <a:srgbClr val="50143F"/>
                </a:solidFill>
              </a:rPr>
              <a:t>mag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Musik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und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sie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spielt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Klavier</a:t>
            </a:r>
            <a:r>
              <a:rPr lang="cs-CZ" dirty="0" smtClean="0">
                <a:solidFill>
                  <a:srgbClr val="50143F"/>
                </a:solidFill>
              </a:rPr>
              <a:t>. </a:t>
            </a:r>
            <a:r>
              <a:rPr lang="cs-CZ" dirty="0" err="1" smtClean="0">
                <a:solidFill>
                  <a:srgbClr val="50143F"/>
                </a:solidFill>
              </a:rPr>
              <a:t>Sie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mag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nicht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Fußball</a:t>
            </a:r>
            <a:r>
              <a:rPr lang="cs-CZ" dirty="0" smtClean="0">
                <a:solidFill>
                  <a:srgbClr val="50143F"/>
                </a:solidFill>
              </a:rPr>
              <a:t>, </a:t>
            </a:r>
            <a:r>
              <a:rPr lang="cs-CZ" dirty="0" err="1" smtClean="0">
                <a:solidFill>
                  <a:srgbClr val="50143F"/>
                </a:solidFill>
              </a:rPr>
              <a:t>aber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sie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tanzt</a:t>
            </a:r>
            <a:r>
              <a:rPr lang="cs-CZ" dirty="0" smtClean="0">
                <a:solidFill>
                  <a:srgbClr val="50143F"/>
                </a:solidFill>
              </a:rPr>
              <a:t> </a:t>
            </a:r>
            <a:r>
              <a:rPr lang="cs-CZ" dirty="0" err="1" smtClean="0">
                <a:solidFill>
                  <a:srgbClr val="50143F"/>
                </a:solidFill>
              </a:rPr>
              <a:t>gern</a:t>
            </a:r>
            <a:r>
              <a:rPr lang="cs-CZ" dirty="0" smtClean="0">
                <a:solidFill>
                  <a:srgbClr val="50143F"/>
                </a:solidFill>
              </a:rPr>
              <a:t>.</a:t>
            </a:r>
            <a:endParaRPr lang="cs-CZ" dirty="0">
              <a:solidFill>
                <a:srgbClr val="50143F"/>
              </a:solidFill>
            </a:endParaRPr>
          </a:p>
          <a:p>
            <a:endParaRPr lang="cs-CZ" dirty="0"/>
          </a:p>
        </p:txBody>
      </p:sp>
      <p:pic>
        <p:nvPicPr>
          <p:cNvPr id="6146" name="Picture 2" descr="C:\Users\Jechova\AppData\Local\Microsoft\Windows\Temporary Internet Files\Content.IE5\94Q7K3JI\MC900441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K3CCHJF5\MC9004417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5919"/>
            <a:ext cx="1515616" cy="15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O07Z9WPO\MP9004485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66" y="3442581"/>
            <a:ext cx="776990" cy="11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I7UWRE7K\MC9001509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41961"/>
            <a:ext cx="1090527" cy="8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4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FRAGEN ZU DEM TEXT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1259632" y="1484784"/>
            <a:ext cx="6045797" cy="720080"/>
          </a:xfrm>
          <a:prstGeom prst="wedgeRoundRectCallout">
            <a:avLst>
              <a:gd name="adj1" fmla="val -48558"/>
              <a:gd name="adj2" fmla="val 8093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106610"/>
                </a:solidFill>
              </a:rPr>
              <a:t>Wie</a:t>
            </a:r>
            <a:r>
              <a:rPr lang="cs-CZ" sz="3600" b="1" dirty="0" smtClean="0">
                <a:solidFill>
                  <a:srgbClr val="106610"/>
                </a:solidFill>
              </a:rPr>
              <a:t> alt </a:t>
            </a:r>
            <a:r>
              <a:rPr lang="cs-CZ" sz="3600" b="1" dirty="0" err="1" smtClean="0">
                <a:solidFill>
                  <a:srgbClr val="106610"/>
                </a:solidFill>
              </a:rPr>
              <a:t>ist</a:t>
            </a:r>
            <a:r>
              <a:rPr lang="cs-CZ" sz="3600" b="1" dirty="0" smtClean="0">
                <a:solidFill>
                  <a:srgbClr val="106610"/>
                </a:solidFill>
              </a:rPr>
              <a:t> Peter?</a:t>
            </a:r>
            <a:endParaRPr lang="cs-CZ" sz="3600" b="1" dirty="0">
              <a:solidFill>
                <a:srgbClr val="106610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549527" y="2504595"/>
            <a:ext cx="7848872" cy="720080"/>
          </a:xfrm>
          <a:prstGeom prst="wedgeRoundRectCallout">
            <a:avLst>
              <a:gd name="adj1" fmla="val -46952"/>
              <a:gd name="adj2" fmla="val 8502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2060"/>
                </a:solidFill>
              </a:rPr>
              <a:t>Ist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die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Familie</a:t>
            </a:r>
            <a:r>
              <a:rPr lang="cs-CZ" sz="3200" b="1" dirty="0" smtClean="0">
                <a:solidFill>
                  <a:srgbClr val="002060"/>
                </a:solidFill>
              </a:rPr>
              <a:t> von Peter </a:t>
            </a:r>
            <a:r>
              <a:rPr lang="cs-CZ" sz="3200" b="1" dirty="0" err="1" smtClean="0">
                <a:solidFill>
                  <a:srgbClr val="002060"/>
                </a:solidFill>
              </a:rPr>
              <a:t>groß</a:t>
            </a:r>
            <a:r>
              <a:rPr lang="cs-CZ" sz="3200" b="1" dirty="0" smtClean="0">
                <a:solidFill>
                  <a:srgbClr val="002060"/>
                </a:solidFill>
              </a:rPr>
              <a:t> oder </a:t>
            </a:r>
            <a:r>
              <a:rPr lang="cs-CZ" sz="3200" b="1" dirty="0" err="1" smtClean="0">
                <a:solidFill>
                  <a:srgbClr val="002060"/>
                </a:solidFill>
              </a:rPr>
              <a:t>klein</a:t>
            </a:r>
            <a:r>
              <a:rPr lang="cs-CZ" sz="3200" b="1" dirty="0" smtClean="0">
                <a:solidFill>
                  <a:srgbClr val="002060"/>
                </a:solidFill>
              </a:rPr>
              <a:t>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549527" y="3652624"/>
            <a:ext cx="4176464" cy="720080"/>
          </a:xfrm>
          <a:prstGeom prst="wedgeRoundRectCallout">
            <a:avLst>
              <a:gd name="adj1" fmla="val -58767"/>
              <a:gd name="adj2" fmla="val 7683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Was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spielt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Peter?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5004048" y="3429000"/>
            <a:ext cx="3886994" cy="720080"/>
          </a:xfrm>
          <a:prstGeom prst="wedgeRoundRectCallout">
            <a:avLst>
              <a:gd name="adj1" fmla="val -59963"/>
              <a:gd name="adj2" fmla="val 686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0F08"/>
                </a:solidFill>
              </a:rPr>
              <a:t>Welches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Tier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hat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er</a:t>
            </a:r>
            <a:r>
              <a:rPr lang="cs-CZ" sz="3200" b="1" dirty="0" smtClean="0">
                <a:solidFill>
                  <a:srgbClr val="500F08"/>
                </a:solidFill>
              </a:rPr>
              <a:t>?</a:t>
            </a:r>
            <a:endParaRPr lang="cs-CZ" sz="3200" b="1" dirty="0">
              <a:solidFill>
                <a:srgbClr val="500F08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979712" y="5771961"/>
            <a:ext cx="6048672" cy="720080"/>
          </a:xfrm>
          <a:prstGeom prst="wedgeRoundRectCallout">
            <a:avLst>
              <a:gd name="adj1" fmla="val -49913"/>
              <a:gd name="adj2" fmla="val 8502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Welche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Lieblingsfarbe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hat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Erika?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733493" y="4812950"/>
            <a:ext cx="3232468" cy="720080"/>
          </a:xfrm>
          <a:prstGeom prst="wedgeRoundRectCallout">
            <a:avLst>
              <a:gd name="adj1" fmla="val -51143"/>
              <a:gd name="adj2" fmla="val 8646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143F"/>
                </a:solidFill>
              </a:rPr>
              <a:t>Was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mag</a:t>
            </a:r>
            <a:r>
              <a:rPr lang="cs-CZ" sz="3200" b="1" dirty="0" smtClean="0">
                <a:solidFill>
                  <a:srgbClr val="50143F"/>
                </a:solidFill>
              </a:rPr>
              <a:t> Erika?</a:t>
            </a:r>
            <a:endParaRPr lang="cs-CZ" sz="3200" b="1" dirty="0">
              <a:solidFill>
                <a:srgbClr val="50143F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4496524" y="4649442"/>
            <a:ext cx="4202493" cy="720080"/>
          </a:xfrm>
          <a:prstGeom prst="wedgeRoundRectCallout">
            <a:avLst>
              <a:gd name="adj1" fmla="val -51143"/>
              <a:gd name="adj2" fmla="val 86463"/>
              <a:gd name="adj3" fmla="val 16667"/>
            </a:avLst>
          </a:prstGeom>
          <a:solidFill>
            <a:srgbClr val="FF3399"/>
          </a:solidFill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143F"/>
                </a:solidFill>
              </a:rPr>
              <a:t>Wo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wohnt</a:t>
            </a:r>
            <a:r>
              <a:rPr lang="cs-CZ" sz="3200" b="1" dirty="0" smtClean="0">
                <a:solidFill>
                  <a:srgbClr val="50143F"/>
                </a:solidFill>
              </a:rPr>
              <a:t> Erika?</a:t>
            </a:r>
            <a:endParaRPr lang="cs-CZ" sz="3200" b="1" dirty="0">
              <a:solidFill>
                <a:srgbClr val="501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BESCHREIBUNG MEINES FREUNDES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Mein </a:t>
            </a:r>
            <a:r>
              <a:rPr lang="cs-CZ" dirty="0" err="1" smtClean="0">
                <a:solidFill>
                  <a:srgbClr val="002060"/>
                </a:solidFill>
              </a:rPr>
              <a:t>Freund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heißt</a:t>
            </a:r>
            <a:r>
              <a:rPr lang="cs-CZ" dirty="0" smtClean="0">
                <a:solidFill>
                  <a:srgbClr val="002060"/>
                </a:solidFill>
              </a:rPr>
              <a:t> Dominik. Er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13 </a:t>
            </a:r>
            <a:r>
              <a:rPr lang="cs-CZ" dirty="0" err="1" smtClean="0">
                <a:solidFill>
                  <a:srgbClr val="002060"/>
                </a:solidFill>
              </a:rPr>
              <a:t>Jahre</a:t>
            </a:r>
            <a:r>
              <a:rPr lang="cs-CZ" dirty="0" smtClean="0">
                <a:solidFill>
                  <a:srgbClr val="002060"/>
                </a:solidFill>
              </a:rPr>
              <a:t> alt. Er </a:t>
            </a:r>
            <a:r>
              <a:rPr lang="cs-CZ" dirty="0" err="1" smtClean="0">
                <a:solidFill>
                  <a:srgbClr val="002060"/>
                </a:solidFill>
              </a:rPr>
              <a:t>wohnt</a:t>
            </a:r>
            <a:r>
              <a:rPr lang="cs-CZ" dirty="0" smtClean="0">
                <a:solidFill>
                  <a:srgbClr val="002060"/>
                </a:solidFill>
              </a:rPr>
              <a:t> in </a:t>
            </a:r>
            <a:r>
              <a:rPr lang="cs-CZ" dirty="0" err="1" smtClean="0">
                <a:solidFill>
                  <a:srgbClr val="002060"/>
                </a:solidFill>
              </a:rPr>
              <a:t>Olmütz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Seine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Familie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nicht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groß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hat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einen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jüngeren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Bruder</a:t>
            </a:r>
            <a:r>
              <a:rPr lang="cs-CZ" dirty="0" smtClean="0">
                <a:solidFill>
                  <a:srgbClr val="002060"/>
                </a:solidFill>
              </a:rPr>
              <a:t> Peter. Dominik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groß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dünn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hat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schwarze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Haare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dunkelbraune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Augen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Seine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Lieblingsfarbe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blau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sehr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nett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symathisch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lacht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gern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mag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Englisch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Mathematik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Am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liebsten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spielt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er</a:t>
            </a:r>
            <a:r>
              <a:rPr lang="cs-CZ" dirty="0" smtClean="0">
                <a:solidFill>
                  <a:srgbClr val="002060"/>
                </a:solidFill>
              </a:rPr>
              <a:t> Baseball.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Hause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hat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eine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Katze</a:t>
            </a:r>
            <a:r>
              <a:rPr lang="cs-CZ" dirty="0" smtClean="0">
                <a:solidFill>
                  <a:srgbClr val="002060"/>
                </a:solidFill>
              </a:rPr>
              <a:t> Micka.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Sie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weiß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Milch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Dominik </a:t>
            </a:r>
            <a:r>
              <a:rPr lang="cs-CZ" dirty="0" err="1" smtClean="0">
                <a:solidFill>
                  <a:srgbClr val="002060"/>
                </a:solidFill>
              </a:rPr>
              <a:t>spielt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auch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Gitarre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singt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gern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89H2E1PT\MC9004258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93608"/>
            <a:ext cx="2349872" cy="1903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BILDE DIE SÄTZE!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478785" y="2492896"/>
            <a:ext cx="2160240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50143F"/>
                </a:solidFill>
              </a:rPr>
              <a:t>klein</a:t>
            </a:r>
            <a:endParaRPr lang="cs-CZ" sz="4000" dirty="0">
              <a:solidFill>
                <a:srgbClr val="50143F"/>
              </a:solidFill>
            </a:endParaRP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2960927" y="2249508"/>
            <a:ext cx="2160240" cy="720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18C010"/>
                </a:solidFill>
              </a:rPr>
              <a:t>14 </a:t>
            </a:r>
            <a:r>
              <a:rPr lang="cs-CZ" sz="4000" dirty="0" err="1" smtClean="0">
                <a:solidFill>
                  <a:srgbClr val="18C010"/>
                </a:solidFill>
              </a:rPr>
              <a:t>Jahre</a:t>
            </a:r>
            <a:endParaRPr lang="cs-CZ" sz="4000" dirty="0">
              <a:solidFill>
                <a:srgbClr val="18C010"/>
              </a:solidFill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251520" y="3789040"/>
            <a:ext cx="2395278" cy="7200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freundlich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059832" y="3273551"/>
            <a:ext cx="2160240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accent6">
                    <a:lumMod val="75000"/>
                  </a:schemeClr>
                </a:solidFill>
              </a:rPr>
              <a:t>lustig</a:t>
            </a: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6163949" y="2643369"/>
            <a:ext cx="2160240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dünn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5796136" y="3677398"/>
            <a:ext cx="3096344" cy="72008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braune </a:t>
            </a:r>
            <a:r>
              <a:rPr lang="cs-CZ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Haare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522094" y="4941168"/>
            <a:ext cx="2160240" cy="720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18C010"/>
                </a:solidFill>
              </a:rPr>
              <a:t>Musik</a:t>
            </a:r>
            <a:endParaRPr lang="cs-CZ" sz="4000" dirty="0">
              <a:solidFill>
                <a:srgbClr val="18C010"/>
              </a:solidFill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1259632" y="5902045"/>
            <a:ext cx="2160240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7030A0"/>
                </a:solidFill>
              </a:rPr>
              <a:t>Banane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2960927" y="4433776"/>
            <a:ext cx="3078129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66"/>
                </a:solidFill>
              </a:rPr>
              <a:t>grüne</a:t>
            </a:r>
            <a:r>
              <a:rPr lang="cs-CZ" sz="4000" dirty="0" smtClean="0">
                <a:solidFill>
                  <a:srgbClr val="FF0066"/>
                </a:solidFill>
              </a:rPr>
              <a:t> </a:t>
            </a:r>
            <a:r>
              <a:rPr lang="cs-CZ" sz="4000" dirty="0" err="1" smtClean="0">
                <a:solidFill>
                  <a:srgbClr val="FF0066"/>
                </a:solidFill>
              </a:rPr>
              <a:t>Augen</a:t>
            </a:r>
            <a:endParaRPr lang="cs-CZ" sz="4000" dirty="0">
              <a:solidFill>
                <a:srgbClr val="FF0066"/>
              </a:solidFill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3635896" y="5513897"/>
            <a:ext cx="2528053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002060"/>
                </a:solidFill>
              </a:rPr>
              <a:t>Basketball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6336644" y="4941168"/>
            <a:ext cx="2520280" cy="10834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Hund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Monty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251520" y="4755919"/>
            <a:ext cx="799238" cy="71248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Minus 15"/>
          <p:cNvSpPr/>
          <p:nvPr/>
        </p:nvSpPr>
        <p:spPr>
          <a:xfrm>
            <a:off x="651138" y="5612803"/>
            <a:ext cx="992985" cy="1098864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alternativní postup 16"/>
          <p:cNvSpPr/>
          <p:nvPr/>
        </p:nvSpPr>
        <p:spPr>
          <a:xfrm>
            <a:off x="5184516" y="1318147"/>
            <a:ext cx="3672408" cy="9361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66"/>
                </a:solidFill>
              </a:rPr>
              <a:t>Geburtsdatum</a:t>
            </a:r>
            <a:endParaRPr lang="cs-CZ" sz="4000" dirty="0" smtClean="0">
              <a:solidFill>
                <a:srgbClr val="FF0066"/>
              </a:solidFill>
            </a:endParaRPr>
          </a:p>
          <a:p>
            <a:pPr algn="ctr"/>
            <a:r>
              <a:rPr lang="cs-CZ" sz="4000" dirty="0" smtClean="0">
                <a:solidFill>
                  <a:srgbClr val="FF0066"/>
                </a:solidFill>
              </a:rPr>
              <a:t>15. 3. 2000</a:t>
            </a:r>
            <a:endParaRPr lang="cs-CZ" sz="4000" dirty="0">
              <a:solidFill>
                <a:srgbClr val="FF0066"/>
              </a:solidFill>
            </a:endParaRPr>
          </a:p>
        </p:txBody>
      </p:sp>
      <p:sp>
        <p:nvSpPr>
          <p:cNvPr id="18" name="Obláček 17"/>
          <p:cNvSpPr/>
          <p:nvPr/>
        </p:nvSpPr>
        <p:spPr>
          <a:xfrm>
            <a:off x="334769" y="1198824"/>
            <a:ext cx="3301127" cy="117474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PAVEL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DIE POSSESSIVPRONOMEN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611560" y="1772816"/>
            <a:ext cx="3528392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50143F"/>
                </a:solidFill>
              </a:rPr>
              <a:t>mein(e) = moje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9" name="Vývojový diagram: alternativní postup 18"/>
          <p:cNvSpPr/>
          <p:nvPr/>
        </p:nvSpPr>
        <p:spPr>
          <a:xfrm>
            <a:off x="611561" y="2704708"/>
            <a:ext cx="3528392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dein</a:t>
            </a:r>
            <a:r>
              <a:rPr lang="cs-CZ" sz="4000" b="1" dirty="0" smtClean="0">
                <a:solidFill>
                  <a:srgbClr val="50143F"/>
                </a:solidFill>
              </a:rPr>
              <a:t>(e) = tvoje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0" name="Vývojový diagram: alternativní postup 19"/>
          <p:cNvSpPr/>
          <p:nvPr/>
        </p:nvSpPr>
        <p:spPr>
          <a:xfrm>
            <a:off x="611561" y="3573016"/>
            <a:ext cx="3528391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sein</a:t>
            </a:r>
            <a:r>
              <a:rPr lang="cs-CZ" sz="4000" b="1" dirty="0" smtClean="0">
                <a:solidFill>
                  <a:srgbClr val="50143F"/>
                </a:solidFill>
              </a:rPr>
              <a:t>(e) = jeho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1" name="Vývojový diagram: alternativní postup 20"/>
          <p:cNvSpPr/>
          <p:nvPr/>
        </p:nvSpPr>
        <p:spPr>
          <a:xfrm>
            <a:off x="611562" y="4437112"/>
            <a:ext cx="3528392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ihr</a:t>
            </a:r>
            <a:r>
              <a:rPr lang="cs-CZ" sz="4000" b="1" dirty="0" smtClean="0">
                <a:solidFill>
                  <a:srgbClr val="50143F"/>
                </a:solidFill>
              </a:rPr>
              <a:t>(e) = její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611562" y="5373216"/>
            <a:ext cx="3528392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sein</a:t>
            </a:r>
            <a:r>
              <a:rPr lang="cs-CZ" sz="4000" b="1" dirty="0" smtClean="0">
                <a:solidFill>
                  <a:srgbClr val="50143F"/>
                </a:solidFill>
              </a:rPr>
              <a:t>(e) = jeho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3" name="Vývojový diagram: alternativní postup 22"/>
          <p:cNvSpPr/>
          <p:nvPr/>
        </p:nvSpPr>
        <p:spPr>
          <a:xfrm>
            <a:off x="4716016" y="1772816"/>
            <a:ext cx="38164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unser</a:t>
            </a:r>
            <a:r>
              <a:rPr lang="cs-CZ" sz="4000" b="1" dirty="0" smtClean="0">
                <a:solidFill>
                  <a:srgbClr val="50143F"/>
                </a:solidFill>
              </a:rPr>
              <a:t>(e) = naše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4" name="Vývojový diagram: alternativní postup 23"/>
          <p:cNvSpPr/>
          <p:nvPr/>
        </p:nvSpPr>
        <p:spPr>
          <a:xfrm>
            <a:off x="4716017" y="2708920"/>
            <a:ext cx="38164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50143F"/>
                </a:solidFill>
              </a:rPr>
              <a:t>eur(e) = vaše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5" name="Vývojový diagram: alternativní postup 24"/>
          <p:cNvSpPr/>
          <p:nvPr/>
        </p:nvSpPr>
        <p:spPr>
          <a:xfrm>
            <a:off x="4716016" y="3645024"/>
            <a:ext cx="3816425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ihr</a:t>
            </a:r>
            <a:r>
              <a:rPr lang="cs-CZ" sz="4000" b="1" dirty="0" smtClean="0">
                <a:solidFill>
                  <a:srgbClr val="50143F"/>
                </a:solidFill>
              </a:rPr>
              <a:t>(e) = jejich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6" name="Vývojový diagram: alternativní postup 25"/>
          <p:cNvSpPr/>
          <p:nvPr/>
        </p:nvSpPr>
        <p:spPr>
          <a:xfrm>
            <a:off x="4716017" y="4509120"/>
            <a:ext cx="3816423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Ihr</a:t>
            </a:r>
            <a:r>
              <a:rPr lang="cs-CZ" sz="4000" b="1" dirty="0" smtClean="0">
                <a:solidFill>
                  <a:srgbClr val="50143F"/>
                </a:solidFill>
              </a:rPr>
              <a:t>(e) = Vaše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27" name="Vývojový diagram: alternativní postup 26"/>
          <p:cNvSpPr/>
          <p:nvPr/>
        </p:nvSpPr>
        <p:spPr>
          <a:xfrm>
            <a:off x="5436096" y="5409220"/>
            <a:ext cx="2763201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vykání</a:t>
            </a:r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4572000" y="5373216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84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218" y="188640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66"/>
                </a:solidFill>
              </a:rPr>
              <a:t>DIE ÜBUNG - DIE POSSESSIVPRONOMEN</a:t>
            </a:r>
            <a:endParaRPr lang="cs-CZ" sz="3600" b="1" dirty="0">
              <a:solidFill>
                <a:srgbClr val="FF0066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323529" y="1772816"/>
            <a:ext cx="4104455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ich</a:t>
            </a:r>
            <a:r>
              <a:rPr lang="cs-CZ" sz="4000" b="1" dirty="0" smtClean="0">
                <a:solidFill>
                  <a:srgbClr val="50143F"/>
                </a:solidFill>
              </a:rPr>
              <a:t>              Vater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323529" y="2636912"/>
            <a:ext cx="4104455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du</a:t>
            </a:r>
            <a:r>
              <a:rPr lang="cs-CZ" sz="4000" b="1" dirty="0" smtClean="0">
                <a:solidFill>
                  <a:srgbClr val="50143F"/>
                </a:solidFill>
              </a:rPr>
              <a:t>         </a:t>
            </a:r>
            <a:r>
              <a:rPr lang="cs-CZ" sz="4000" b="1" dirty="0">
                <a:solidFill>
                  <a:srgbClr val="50143F"/>
                </a:solidFill>
              </a:rPr>
              <a:t> </a:t>
            </a:r>
            <a:r>
              <a:rPr lang="cs-CZ" sz="4000" b="1" dirty="0" smtClean="0">
                <a:solidFill>
                  <a:srgbClr val="50143F"/>
                </a:solidFill>
              </a:rPr>
              <a:t> </a:t>
            </a:r>
            <a:r>
              <a:rPr lang="cs-CZ" sz="4000" b="1" dirty="0" err="1" smtClean="0">
                <a:solidFill>
                  <a:srgbClr val="50143F"/>
                </a:solidFill>
              </a:rPr>
              <a:t>Mutter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323529" y="3501008"/>
            <a:ext cx="4104455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er</a:t>
            </a:r>
            <a:r>
              <a:rPr lang="cs-CZ" sz="4000" b="1" dirty="0" smtClean="0">
                <a:solidFill>
                  <a:srgbClr val="50143F"/>
                </a:solidFill>
              </a:rPr>
              <a:t>   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Bruder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23529" y="4365104"/>
            <a:ext cx="4104455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sie</a:t>
            </a:r>
            <a:r>
              <a:rPr lang="cs-CZ" sz="4000" b="1" dirty="0" smtClean="0">
                <a:solidFill>
                  <a:srgbClr val="50143F"/>
                </a:solidFill>
              </a:rPr>
              <a:t> 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Hund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323529" y="5301208"/>
            <a:ext cx="4104456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sie</a:t>
            </a:r>
            <a:r>
              <a:rPr lang="cs-CZ" sz="4000" b="1" dirty="0" smtClean="0">
                <a:solidFill>
                  <a:srgbClr val="50143F"/>
                </a:solidFill>
              </a:rPr>
              <a:t> (</a:t>
            </a:r>
            <a:r>
              <a:rPr lang="cs-CZ" sz="4000" b="1" dirty="0" err="1" smtClean="0">
                <a:solidFill>
                  <a:srgbClr val="50143F"/>
                </a:solidFill>
              </a:rPr>
              <a:t>Pl</a:t>
            </a:r>
            <a:r>
              <a:rPr lang="cs-CZ" sz="4000" b="1" dirty="0" smtClean="0">
                <a:solidFill>
                  <a:srgbClr val="50143F"/>
                </a:solidFill>
              </a:rPr>
              <a:t>.)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Onkel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4856624" y="1772816"/>
            <a:ext cx="38164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ihr</a:t>
            </a:r>
            <a:r>
              <a:rPr lang="cs-CZ" sz="4000" b="1" dirty="0" smtClean="0">
                <a:solidFill>
                  <a:srgbClr val="50143F"/>
                </a:solidFill>
              </a:rPr>
              <a:t>  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Kinder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4880042" y="2636912"/>
            <a:ext cx="38164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wir</a:t>
            </a:r>
            <a:r>
              <a:rPr lang="cs-CZ" sz="4000" b="1" dirty="0" smtClean="0">
                <a:solidFill>
                  <a:srgbClr val="50143F"/>
                </a:solidFill>
              </a:rPr>
              <a:t>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Freunde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4839265" y="3501008"/>
            <a:ext cx="38164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ich</a:t>
            </a:r>
            <a:r>
              <a:rPr lang="cs-CZ" sz="4000" b="1" dirty="0" smtClean="0">
                <a:solidFill>
                  <a:srgbClr val="50143F"/>
                </a:solidFill>
              </a:rPr>
              <a:t>     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Katze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4839264" y="4365104"/>
            <a:ext cx="3981207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er</a:t>
            </a:r>
            <a:r>
              <a:rPr lang="cs-CZ" sz="4000" b="1" dirty="0" smtClean="0">
                <a:solidFill>
                  <a:srgbClr val="50143F"/>
                </a:solidFill>
              </a:rPr>
              <a:t>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Schwester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4816703" y="5301627"/>
            <a:ext cx="4003767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50143F"/>
                </a:solidFill>
              </a:rPr>
              <a:t>du</a:t>
            </a:r>
            <a:r>
              <a:rPr lang="cs-CZ" sz="4000" b="1" dirty="0" smtClean="0">
                <a:solidFill>
                  <a:srgbClr val="50143F"/>
                </a:solidFill>
              </a:rPr>
              <a:t>              </a:t>
            </a:r>
            <a:r>
              <a:rPr lang="cs-CZ" sz="4000" b="1" dirty="0" err="1" smtClean="0">
                <a:solidFill>
                  <a:srgbClr val="50143F"/>
                </a:solidFill>
              </a:rPr>
              <a:t>Tante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1691680" y="1808820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1511661" y="2708920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1664061" y="3616966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1691680" y="4437112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123728" y="5301208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5998347" y="1844824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900740" y="2672916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5976320" y="3538593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5597634" y="4401108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050529" y="5299494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alternativní postup 23"/>
          <p:cNvSpPr/>
          <p:nvPr/>
        </p:nvSpPr>
        <p:spPr>
          <a:xfrm>
            <a:off x="1186501" y="1124744"/>
            <a:ext cx="6985899" cy="6480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i="1" dirty="0" err="1" smtClean="0">
                <a:solidFill>
                  <a:srgbClr val="0070C0"/>
                </a:solidFill>
              </a:rPr>
              <a:t>Beispiel</a:t>
            </a:r>
            <a:r>
              <a:rPr lang="cs-CZ" sz="3200" b="1" i="1" dirty="0" smtClean="0">
                <a:solidFill>
                  <a:srgbClr val="0070C0"/>
                </a:solidFill>
              </a:rPr>
              <a:t>: </a:t>
            </a:r>
            <a:r>
              <a:rPr lang="cs-CZ" sz="3200" b="1" i="1" dirty="0" err="1" smtClean="0">
                <a:solidFill>
                  <a:srgbClr val="0070C0"/>
                </a:solidFill>
              </a:rPr>
              <a:t>du</a:t>
            </a:r>
            <a:r>
              <a:rPr lang="cs-CZ" sz="3200" b="1" i="1" dirty="0" smtClean="0">
                <a:solidFill>
                  <a:srgbClr val="0070C0"/>
                </a:solidFill>
              </a:rPr>
              <a:t>             </a:t>
            </a:r>
            <a:r>
              <a:rPr lang="cs-CZ" sz="3200" b="1" i="1" dirty="0" err="1" smtClean="0">
                <a:solidFill>
                  <a:srgbClr val="0070C0"/>
                </a:solidFill>
              </a:rPr>
              <a:t>Nichte</a:t>
            </a:r>
            <a:r>
              <a:rPr lang="cs-CZ" sz="3200" b="1" i="1" dirty="0" smtClean="0">
                <a:solidFill>
                  <a:srgbClr val="0070C0"/>
                </a:solidFill>
              </a:rPr>
              <a:t> = </a:t>
            </a:r>
            <a:r>
              <a:rPr lang="cs-CZ" sz="3200" b="1" i="1" dirty="0" err="1" smtClean="0">
                <a:solidFill>
                  <a:srgbClr val="0070C0"/>
                </a:solidFill>
              </a:rPr>
              <a:t>deine</a:t>
            </a:r>
            <a:r>
              <a:rPr lang="cs-CZ" sz="3200" b="1" i="1" dirty="0" smtClean="0">
                <a:solidFill>
                  <a:srgbClr val="0070C0"/>
                </a:solidFill>
              </a:rPr>
              <a:t> </a:t>
            </a:r>
            <a:r>
              <a:rPr lang="cs-CZ" sz="3200" b="1" i="1" dirty="0" err="1" smtClean="0">
                <a:solidFill>
                  <a:srgbClr val="0070C0"/>
                </a:solidFill>
              </a:rPr>
              <a:t>Nichte</a:t>
            </a:r>
            <a:r>
              <a:rPr lang="cs-CZ" sz="3200" b="1" i="1" dirty="0" smtClean="0">
                <a:solidFill>
                  <a:srgbClr val="0070C0"/>
                </a:solidFill>
              </a:rPr>
              <a:t> </a:t>
            </a:r>
            <a:endParaRPr lang="cs-CZ" sz="3200" b="1" i="1" dirty="0">
              <a:solidFill>
                <a:srgbClr val="0070C0"/>
              </a:solidFill>
            </a:endParaRPr>
          </a:p>
        </p:txBody>
      </p:sp>
      <p:sp>
        <p:nvSpPr>
          <p:cNvPr id="25" name="Šipka doprava 24"/>
          <p:cNvSpPr/>
          <p:nvPr/>
        </p:nvSpPr>
        <p:spPr>
          <a:xfrm>
            <a:off x="3419872" y="1124744"/>
            <a:ext cx="864096" cy="648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SPIELEN = HRÁT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(PRAVIDELNÉ SLOVESO)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/>
              <a:t> </a:t>
            </a:r>
            <a:r>
              <a:rPr lang="cs-CZ" sz="3200" dirty="0" err="1" smtClean="0"/>
              <a:t>spiel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spiel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spiel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spiele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spiel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spiele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94Q7K3JI\MP9004465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16632"/>
            <a:ext cx="1457891" cy="1440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MACHEN = DĚLAT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(PRAVIDELNÉ SLOVESO)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/>
              <a:t> </a:t>
            </a:r>
            <a:r>
              <a:rPr lang="cs-CZ" sz="3200" dirty="0" err="1" smtClean="0"/>
              <a:t>mach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mach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mach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mache</a:t>
            </a:r>
            <a:r>
              <a:rPr lang="cs-CZ" sz="3200" b="1" dirty="0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mach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mache</a:t>
            </a:r>
            <a:r>
              <a:rPr lang="cs-CZ" sz="3200" b="1" dirty="0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05992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Mein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Freund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;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Beschreibung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der Person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VY_32_INOVACE_33.17.JEC.NJ.7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07.</a:t>
                      </a:r>
                      <a:r>
                        <a:rPr lang="cs-CZ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03. </a:t>
                      </a:r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4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MÖGEN = MÍT RÁD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(NEPRAVIDELNÉ SLOVESO)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900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429000"/>
            <a:ext cx="3960440" cy="9324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50912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12877"/>
            <a:ext cx="3960440" cy="900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429000"/>
            <a:ext cx="3960440" cy="9822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581128"/>
            <a:ext cx="3960440" cy="922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/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mag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573016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mag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4653136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b="1" dirty="0" err="1" smtClean="0">
                <a:solidFill>
                  <a:srgbClr val="FF0066"/>
                </a:solidFill>
              </a:rPr>
              <a:t>mag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492896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möge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573016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mög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4725144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möge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89H2E1PT\MC900282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10" y="406797"/>
            <a:ext cx="61130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89H2E1PT\MC900282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3" y="4595180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láček 19"/>
          <p:cNvSpPr/>
          <p:nvPr/>
        </p:nvSpPr>
        <p:spPr>
          <a:xfrm>
            <a:off x="191618" y="5589240"/>
            <a:ext cx="4740422" cy="101241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Was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magst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du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21" name="Obláček 20"/>
          <p:cNvSpPr/>
          <p:nvPr/>
        </p:nvSpPr>
        <p:spPr>
          <a:xfrm>
            <a:off x="4067944" y="5296153"/>
            <a:ext cx="5011703" cy="101241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Was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magst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du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nicht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O07Z9WPO\MC9003015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5" y="233969"/>
            <a:ext cx="1426852" cy="12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spiel</a:t>
            </a:r>
            <a:r>
              <a:rPr lang="cs-CZ" dirty="0" smtClean="0"/>
              <a:t>__ </a:t>
            </a:r>
            <a:r>
              <a:rPr lang="cs-CZ" dirty="0" err="1" smtClean="0"/>
              <a:t>mit</a:t>
            </a:r>
            <a:r>
              <a:rPr lang="cs-CZ" dirty="0" smtClean="0"/>
              <a:t> Lego.</a:t>
            </a:r>
          </a:p>
          <a:p>
            <a:pPr marL="0" indent="0">
              <a:buNone/>
            </a:pPr>
            <a:r>
              <a:rPr lang="cs-CZ" dirty="0" smtClean="0"/>
              <a:t>Mein </a:t>
            </a:r>
            <a:r>
              <a:rPr lang="cs-CZ" dirty="0" err="1" smtClean="0"/>
              <a:t>Bruder</a:t>
            </a:r>
            <a:r>
              <a:rPr lang="cs-CZ" dirty="0" smtClean="0"/>
              <a:t> </a:t>
            </a:r>
            <a:r>
              <a:rPr lang="cs-CZ" dirty="0" err="1" smtClean="0"/>
              <a:t>spiel</a:t>
            </a:r>
            <a:r>
              <a:rPr lang="cs-CZ" dirty="0" smtClean="0"/>
              <a:t>__ </a:t>
            </a:r>
            <a:r>
              <a:rPr lang="cs-CZ" dirty="0" err="1" smtClean="0"/>
              <a:t>gern</a:t>
            </a:r>
            <a:r>
              <a:rPr lang="cs-CZ" dirty="0" smtClean="0"/>
              <a:t> </a:t>
            </a:r>
            <a:r>
              <a:rPr lang="cs-CZ" dirty="0" err="1" smtClean="0"/>
              <a:t>Tennis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Meine</a:t>
            </a:r>
            <a:r>
              <a:rPr lang="cs-CZ" dirty="0" smtClean="0"/>
              <a:t> </a:t>
            </a:r>
            <a:r>
              <a:rPr lang="cs-CZ" dirty="0" err="1" smtClean="0"/>
              <a:t>Schwester</a:t>
            </a:r>
            <a:r>
              <a:rPr lang="cs-CZ" dirty="0" smtClean="0"/>
              <a:t> </a:t>
            </a:r>
            <a:r>
              <a:rPr lang="cs-CZ" dirty="0" err="1" smtClean="0"/>
              <a:t>spiel</a:t>
            </a:r>
            <a:r>
              <a:rPr lang="cs-CZ" dirty="0" smtClean="0"/>
              <a:t>__ </a:t>
            </a:r>
            <a:r>
              <a:rPr lang="cs-CZ" dirty="0" err="1" smtClean="0"/>
              <a:t>Gitarre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Die </a:t>
            </a:r>
            <a:r>
              <a:rPr lang="cs-CZ" dirty="0" err="1" smtClean="0"/>
              <a:t>Freunde</a:t>
            </a:r>
            <a:r>
              <a:rPr lang="cs-CZ" dirty="0" smtClean="0"/>
              <a:t> von Martin </a:t>
            </a:r>
            <a:r>
              <a:rPr lang="cs-CZ" dirty="0" err="1" smtClean="0"/>
              <a:t>spiele</a:t>
            </a:r>
            <a:r>
              <a:rPr lang="cs-CZ" dirty="0" smtClean="0"/>
              <a:t>__ jeden 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Computerspiele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Spiel</a:t>
            </a:r>
            <a:r>
              <a:rPr lang="cs-CZ" dirty="0" smtClean="0"/>
              <a:t>__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gern</a:t>
            </a:r>
            <a:r>
              <a:rPr lang="cs-CZ" dirty="0" smtClean="0"/>
              <a:t> </a:t>
            </a:r>
            <a:r>
              <a:rPr lang="cs-CZ" dirty="0" err="1" smtClean="0"/>
              <a:t>Fußball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Die </a:t>
            </a:r>
            <a:r>
              <a:rPr lang="cs-CZ" dirty="0" err="1" smtClean="0"/>
              <a:t>Kinder</a:t>
            </a:r>
            <a:r>
              <a:rPr lang="cs-CZ" dirty="0" smtClean="0"/>
              <a:t> </a:t>
            </a:r>
            <a:r>
              <a:rPr lang="cs-CZ" dirty="0" err="1" smtClean="0"/>
              <a:t>spiele</a:t>
            </a:r>
            <a:r>
              <a:rPr lang="cs-CZ" dirty="0" smtClean="0"/>
              <a:t>__ </a:t>
            </a:r>
            <a:r>
              <a:rPr lang="cs-CZ" dirty="0" err="1" smtClean="0"/>
              <a:t>Karten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Schach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Meine</a:t>
            </a:r>
            <a:r>
              <a:rPr lang="cs-CZ" dirty="0" smtClean="0"/>
              <a:t> </a:t>
            </a:r>
            <a:r>
              <a:rPr lang="cs-CZ" dirty="0" err="1" smtClean="0"/>
              <a:t>Tante</a:t>
            </a:r>
            <a:r>
              <a:rPr lang="cs-CZ" dirty="0" smtClean="0"/>
              <a:t> </a:t>
            </a:r>
            <a:r>
              <a:rPr lang="cs-CZ" dirty="0" err="1" smtClean="0"/>
              <a:t>spiel</a:t>
            </a:r>
            <a:r>
              <a:rPr lang="cs-CZ" dirty="0" smtClean="0"/>
              <a:t>__ </a:t>
            </a:r>
            <a:r>
              <a:rPr lang="cs-CZ" dirty="0" err="1" smtClean="0"/>
              <a:t>Klavier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Frau</a:t>
            </a:r>
            <a:r>
              <a:rPr lang="cs-CZ" dirty="0" smtClean="0"/>
              <a:t> Nováková, </a:t>
            </a:r>
            <a:r>
              <a:rPr lang="cs-CZ" dirty="0" err="1" smtClean="0"/>
              <a:t>spiele</a:t>
            </a:r>
            <a:r>
              <a:rPr lang="cs-CZ" dirty="0" smtClean="0"/>
              <a:t>__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Schach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SPIELEN = HRÁT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ERGÄNZE!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89H2E1PT\MC9004375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56" y="1556792"/>
            <a:ext cx="22925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EML1AHVC\MC9004415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16"/>
            <a:ext cx="156955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SPAA2J0A\MC900431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9484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chova\AppData\Local\Microsoft\Windows\Temporary Internet Files\Content.IE5\K3CCHJF5\MP9004422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410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PŘIVLASTŇOVÁNÍ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1835696" y="1693414"/>
            <a:ext cx="3078129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50143F"/>
                </a:solidFill>
              </a:rPr>
              <a:t>Erika</a:t>
            </a:r>
            <a:endParaRPr lang="cs-CZ" sz="4000" b="1" dirty="0">
              <a:solidFill>
                <a:srgbClr val="50143F"/>
              </a:solidFill>
            </a:endParaRP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395536" y="2636912"/>
            <a:ext cx="6336704" cy="10834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Das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ist</a:t>
            </a:r>
            <a:r>
              <a:rPr lang="cs-CZ" sz="4000" dirty="0" smtClean="0">
                <a:solidFill>
                  <a:srgbClr val="0070C0"/>
                </a:solidFill>
              </a:rPr>
              <a:t> der </a:t>
            </a:r>
            <a:r>
              <a:rPr lang="cs-CZ" sz="4000" dirty="0" err="1" smtClean="0">
                <a:solidFill>
                  <a:srgbClr val="0070C0"/>
                </a:solidFill>
              </a:rPr>
              <a:t>Freund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FF0066"/>
                </a:solidFill>
              </a:rPr>
              <a:t>von</a:t>
            </a:r>
            <a:r>
              <a:rPr lang="cs-CZ" sz="4000" dirty="0" smtClean="0">
                <a:solidFill>
                  <a:srgbClr val="0070C0"/>
                </a:solidFill>
              </a:rPr>
              <a:t> Erika.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395536" y="3872767"/>
            <a:ext cx="6336704" cy="10834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Das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ist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Erika</a:t>
            </a:r>
            <a:r>
              <a:rPr lang="cs-CZ" sz="4000" b="1" dirty="0" err="1" smtClean="0">
                <a:solidFill>
                  <a:srgbClr val="FF0066"/>
                </a:solidFill>
              </a:rPr>
              <a:t>s</a:t>
            </a:r>
            <a:r>
              <a:rPr lang="cs-CZ" sz="4000" b="1" dirty="0" smtClean="0">
                <a:solidFill>
                  <a:srgbClr val="FF0066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Freund</a:t>
            </a:r>
            <a:r>
              <a:rPr lang="cs-CZ" sz="4000" dirty="0" smtClean="0">
                <a:solidFill>
                  <a:srgbClr val="0070C0"/>
                </a:solidFill>
              </a:rPr>
              <a:t>.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95536" y="5153857"/>
            <a:ext cx="6336704" cy="10834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0070C0"/>
                </a:solidFill>
              </a:rPr>
              <a:t>Das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ist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b="1" dirty="0" err="1" smtClean="0">
                <a:solidFill>
                  <a:srgbClr val="FF0066"/>
                </a:solidFill>
              </a:rPr>
              <a:t>ihr</a:t>
            </a:r>
            <a:r>
              <a:rPr lang="cs-CZ" sz="4000" b="1" dirty="0" smtClean="0">
                <a:solidFill>
                  <a:srgbClr val="FF0066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Freund</a:t>
            </a:r>
            <a:r>
              <a:rPr lang="cs-CZ" sz="4000" dirty="0" smtClean="0">
                <a:solidFill>
                  <a:srgbClr val="0070C0"/>
                </a:solidFill>
              </a:rPr>
              <a:t>.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6646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0066"/>
                </a:solidFill>
              </a:rPr>
              <a:t>GERN = RÁD/A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 smtClean="0">
                <a:solidFill>
                  <a:srgbClr val="002060"/>
                </a:solidFill>
              </a:rPr>
              <a:t>Ich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800" b="1" dirty="0" err="1">
                <a:solidFill>
                  <a:srgbClr val="002060"/>
                </a:solidFill>
              </a:rPr>
              <a:t>mache</a:t>
            </a:r>
            <a:r>
              <a:rPr lang="cs-CZ" altLang="cs-CZ" sz="2800" b="1" dirty="0">
                <a:solidFill>
                  <a:srgbClr val="002060"/>
                </a:solidFill>
              </a:rPr>
              <a:t> </a:t>
            </a:r>
            <a:r>
              <a:rPr lang="cs-CZ" altLang="cs-CZ" sz="2800" b="1" dirty="0" err="1">
                <a:solidFill>
                  <a:srgbClr val="002060"/>
                </a:solidFill>
              </a:rPr>
              <a:t>gern</a:t>
            </a:r>
            <a:r>
              <a:rPr lang="cs-CZ" altLang="cs-CZ" sz="2800" b="1" dirty="0">
                <a:solidFill>
                  <a:srgbClr val="002060"/>
                </a:solidFill>
              </a:rPr>
              <a:t> Judo. </a:t>
            </a:r>
            <a:endParaRPr lang="cs-CZ" altLang="cs-CZ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002060"/>
                </a:solidFill>
              </a:rPr>
              <a:t>Ráda </a:t>
            </a:r>
            <a:r>
              <a:rPr lang="cs-CZ" altLang="cs-CZ" sz="2800" b="1" dirty="0">
                <a:solidFill>
                  <a:srgbClr val="002060"/>
                </a:solidFill>
              </a:rPr>
              <a:t>dělám judo.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FF0066"/>
                </a:solidFill>
              </a:rPr>
              <a:t>Was</a:t>
            </a:r>
            <a:r>
              <a:rPr lang="cs-CZ" altLang="cs-CZ" sz="2800" b="1" dirty="0">
                <a:solidFill>
                  <a:srgbClr val="FF0066"/>
                </a:solidFill>
              </a:rPr>
              <a:t> </a:t>
            </a:r>
            <a:r>
              <a:rPr lang="cs-CZ" altLang="cs-CZ" sz="2800" b="1" dirty="0" err="1">
                <a:solidFill>
                  <a:srgbClr val="FF0066"/>
                </a:solidFill>
              </a:rPr>
              <a:t>machst</a:t>
            </a:r>
            <a:r>
              <a:rPr lang="cs-CZ" altLang="cs-CZ" sz="2800" b="1" dirty="0">
                <a:solidFill>
                  <a:srgbClr val="FF0066"/>
                </a:solidFill>
              </a:rPr>
              <a:t> </a:t>
            </a:r>
            <a:r>
              <a:rPr lang="cs-CZ" altLang="cs-CZ" sz="2800" b="1" dirty="0" err="1">
                <a:solidFill>
                  <a:srgbClr val="FF0066"/>
                </a:solidFill>
              </a:rPr>
              <a:t>du</a:t>
            </a:r>
            <a:r>
              <a:rPr lang="cs-CZ" altLang="cs-CZ" sz="2800" b="1" dirty="0">
                <a:solidFill>
                  <a:srgbClr val="FF0066"/>
                </a:solidFill>
              </a:rPr>
              <a:t> </a:t>
            </a:r>
            <a:r>
              <a:rPr lang="cs-CZ" altLang="cs-CZ" sz="2800" b="1" dirty="0" err="1">
                <a:solidFill>
                  <a:srgbClr val="FF0066"/>
                </a:solidFill>
              </a:rPr>
              <a:t>gern</a:t>
            </a:r>
            <a:r>
              <a:rPr lang="cs-CZ" altLang="cs-CZ" sz="2800" b="1" dirty="0">
                <a:solidFill>
                  <a:srgbClr val="FF0066"/>
                </a:solidFill>
              </a:rPr>
              <a:t>? </a:t>
            </a:r>
            <a:endParaRPr lang="cs-CZ" altLang="cs-CZ" sz="2800" b="1" dirty="0" smtClean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FF0066"/>
                </a:solidFill>
              </a:rPr>
              <a:t>Co </a:t>
            </a:r>
            <a:r>
              <a:rPr lang="cs-CZ" altLang="cs-CZ" sz="2800" b="1" dirty="0">
                <a:solidFill>
                  <a:srgbClr val="FF0066"/>
                </a:solidFill>
              </a:rPr>
              <a:t>děláš rád/a?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18C010"/>
                </a:solidFill>
              </a:rPr>
              <a:t>Ich</a:t>
            </a:r>
            <a:r>
              <a:rPr lang="cs-CZ" altLang="cs-CZ" sz="2800" b="1" dirty="0">
                <a:solidFill>
                  <a:srgbClr val="18C01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18C010"/>
                </a:solidFill>
              </a:rPr>
              <a:t>höre</a:t>
            </a:r>
            <a:r>
              <a:rPr lang="cs-CZ" altLang="cs-CZ" sz="2800" b="1" dirty="0" smtClean="0">
                <a:solidFill>
                  <a:srgbClr val="18C010"/>
                </a:solidFill>
              </a:rPr>
              <a:t> </a:t>
            </a:r>
            <a:r>
              <a:rPr lang="cs-CZ" altLang="cs-CZ" sz="2800" b="1" dirty="0" err="1">
                <a:solidFill>
                  <a:srgbClr val="18C010"/>
                </a:solidFill>
              </a:rPr>
              <a:t>gern</a:t>
            </a:r>
            <a:r>
              <a:rPr lang="cs-CZ" altLang="cs-CZ" sz="2800" b="1" dirty="0">
                <a:solidFill>
                  <a:srgbClr val="18C010"/>
                </a:solidFill>
              </a:rPr>
              <a:t> </a:t>
            </a:r>
            <a:r>
              <a:rPr lang="cs-CZ" altLang="cs-CZ" sz="2800" b="1" dirty="0" err="1">
                <a:solidFill>
                  <a:srgbClr val="18C010"/>
                </a:solidFill>
              </a:rPr>
              <a:t>Musik</a:t>
            </a:r>
            <a:r>
              <a:rPr lang="cs-CZ" altLang="cs-CZ" sz="2800" b="1" dirty="0">
                <a:solidFill>
                  <a:srgbClr val="18C010"/>
                </a:solidFill>
              </a:rPr>
              <a:t>. </a:t>
            </a:r>
            <a:endParaRPr lang="cs-CZ" altLang="cs-CZ" sz="2800" b="1" dirty="0" smtClean="0">
              <a:solidFill>
                <a:srgbClr val="18C01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18C010"/>
                </a:solidFill>
              </a:rPr>
              <a:t>Ráda poslouchám </a:t>
            </a:r>
            <a:r>
              <a:rPr lang="cs-CZ" altLang="cs-CZ" sz="2800" b="1" dirty="0">
                <a:solidFill>
                  <a:srgbClr val="18C010"/>
                </a:solidFill>
              </a:rPr>
              <a:t>hudbu.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Ich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mache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nicht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gern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Hausaufgaben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Nerad/a dělám domácí úkoly.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50143F"/>
                </a:solidFill>
              </a:rPr>
              <a:t>Ich</a:t>
            </a:r>
            <a:r>
              <a:rPr lang="cs-CZ" altLang="cs-CZ" sz="2800" b="1" dirty="0">
                <a:solidFill>
                  <a:srgbClr val="50143F"/>
                </a:solidFill>
              </a:rPr>
              <a:t> </a:t>
            </a:r>
            <a:r>
              <a:rPr lang="cs-CZ" altLang="cs-CZ" sz="2800" b="1" dirty="0" err="1">
                <a:solidFill>
                  <a:srgbClr val="50143F"/>
                </a:solidFill>
              </a:rPr>
              <a:t>spiele</a:t>
            </a:r>
            <a:r>
              <a:rPr lang="cs-CZ" altLang="cs-CZ" sz="2800" b="1" dirty="0">
                <a:solidFill>
                  <a:srgbClr val="50143F"/>
                </a:solidFill>
              </a:rPr>
              <a:t> </a:t>
            </a:r>
            <a:r>
              <a:rPr lang="cs-CZ" altLang="cs-CZ" sz="2800" b="1" dirty="0" err="1">
                <a:solidFill>
                  <a:srgbClr val="50143F"/>
                </a:solidFill>
              </a:rPr>
              <a:t>gern</a:t>
            </a:r>
            <a:r>
              <a:rPr lang="cs-CZ" altLang="cs-CZ" sz="2800" b="1" dirty="0">
                <a:solidFill>
                  <a:srgbClr val="50143F"/>
                </a:solidFill>
              </a:rPr>
              <a:t> </a:t>
            </a:r>
            <a:r>
              <a:rPr lang="cs-CZ" altLang="cs-CZ" sz="2800" b="1" dirty="0" err="1">
                <a:solidFill>
                  <a:srgbClr val="50143F"/>
                </a:solidFill>
              </a:rPr>
              <a:t>Fu</a:t>
            </a:r>
            <a:r>
              <a:rPr lang="en-US" altLang="cs-CZ" sz="2800" b="1" dirty="0">
                <a:solidFill>
                  <a:srgbClr val="50143F"/>
                </a:solidFill>
              </a:rPr>
              <a:t>ß</a:t>
            </a:r>
            <a:r>
              <a:rPr lang="cs-CZ" altLang="cs-CZ" sz="2800" b="1" dirty="0" err="1">
                <a:solidFill>
                  <a:srgbClr val="50143F"/>
                </a:solidFill>
              </a:rPr>
              <a:t>ball</a:t>
            </a:r>
            <a:r>
              <a:rPr lang="cs-CZ" altLang="cs-CZ" sz="2800" b="1" dirty="0">
                <a:solidFill>
                  <a:srgbClr val="50143F"/>
                </a:solidFill>
              </a:rPr>
              <a:t>. </a:t>
            </a:r>
            <a:endParaRPr lang="cs-CZ" altLang="cs-CZ" sz="2800" b="1" dirty="0" smtClean="0">
              <a:solidFill>
                <a:srgbClr val="50143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50143F"/>
                </a:solidFill>
              </a:rPr>
              <a:t>Rád </a:t>
            </a:r>
            <a:r>
              <a:rPr lang="cs-CZ" altLang="cs-CZ" sz="2800" b="1" dirty="0">
                <a:solidFill>
                  <a:srgbClr val="50143F"/>
                </a:solidFill>
              </a:rPr>
              <a:t>hraju fotbal.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00B0F0"/>
                </a:solidFill>
              </a:rPr>
              <a:t>Aber</a:t>
            </a:r>
            <a:r>
              <a:rPr lang="cs-CZ" altLang="cs-CZ" sz="2800" b="1" dirty="0">
                <a:solidFill>
                  <a:srgbClr val="00B0F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00B0F0"/>
                </a:solidFill>
              </a:rPr>
              <a:t>ich</a:t>
            </a:r>
            <a:r>
              <a:rPr lang="cs-CZ" altLang="cs-CZ" sz="2800" b="1" dirty="0" smtClean="0">
                <a:solidFill>
                  <a:srgbClr val="00B0F0"/>
                </a:solidFill>
              </a:rPr>
              <a:t> </a:t>
            </a:r>
            <a:r>
              <a:rPr lang="cs-CZ" altLang="cs-CZ" sz="2800" b="1" dirty="0" err="1">
                <a:solidFill>
                  <a:srgbClr val="00B0F0"/>
                </a:solidFill>
              </a:rPr>
              <a:t>spiele</a:t>
            </a:r>
            <a:r>
              <a:rPr lang="cs-CZ" altLang="cs-CZ" sz="2800" b="1" dirty="0">
                <a:solidFill>
                  <a:srgbClr val="00B0F0"/>
                </a:solidFill>
              </a:rPr>
              <a:t> </a:t>
            </a:r>
            <a:r>
              <a:rPr lang="cs-CZ" altLang="cs-CZ" sz="2800" b="1" dirty="0" err="1">
                <a:solidFill>
                  <a:srgbClr val="00B0F0"/>
                </a:solidFill>
              </a:rPr>
              <a:t>nicht</a:t>
            </a:r>
            <a:r>
              <a:rPr lang="cs-CZ" altLang="cs-CZ" sz="2800" b="1" dirty="0">
                <a:solidFill>
                  <a:srgbClr val="00B0F0"/>
                </a:solidFill>
              </a:rPr>
              <a:t> </a:t>
            </a:r>
            <a:r>
              <a:rPr lang="cs-CZ" altLang="cs-CZ" sz="2800" b="1" dirty="0" err="1">
                <a:solidFill>
                  <a:srgbClr val="00B0F0"/>
                </a:solidFill>
              </a:rPr>
              <a:t>gern</a:t>
            </a:r>
            <a:r>
              <a:rPr lang="cs-CZ" altLang="cs-CZ" sz="2800" b="1" dirty="0">
                <a:solidFill>
                  <a:srgbClr val="00B0F0"/>
                </a:solidFill>
              </a:rPr>
              <a:t> </a:t>
            </a:r>
            <a:r>
              <a:rPr lang="cs-CZ" altLang="cs-CZ" sz="2800" b="1" dirty="0" err="1">
                <a:solidFill>
                  <a:srgbClr val="00B0F0"/>
                </a:solidFill>
              </a:rPr>
              <a:t>Tennis</a:t>
            </a:r>
            <a:r>
              <a:rPr lang="cs-CZ" altLang="cs-CZ" sz="2800" b="1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00B0F0"/>
                </a:solidFill>
              </a:rPr>
              <a:t>Ale nerad hraju tenis.</a:t>
            </a:r>
            <a:endParaRPr lang="en-US" altLang="cs-CZ" sz="2800" b="1" dirty="0">
              <a:solidFill>
                <a:srgbClr val="00B0F0"/>
              </a:solidFill>
            </a:endParaRPr>
          </a:p>
          <a:p>
            <a:pPr marL="0" indent="0">
              <a:buFontTx/>
              <a:buNone/>
            </a:pPr>
            <a:endParaRPr lang="cs-CZ" altLang="cs-CZ" sz="2800" dirty="0" smtClean="0"/>
          </a:p>
        </p:txBody>
      </p:sp>
      <p:pic>
        <p:nvPicPr>
          <p:cNvPr id="2050" name="Picture 2" descr="C:\Users\Jechova\AppData\Local\Microsoft\Windows\Temporary Internet Files\Content.IE5\9RXIUNQD\MC900358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506999" cy="309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O07Z9WPO\MC9004417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76" y="14847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62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0066"/>
                </a:solidFill>
              </a:rPr>
              <a:t>AM LIEBSTEN = NEJRADĚJI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altLang="cs-CZ" sz="2800" dirty="0" err="1" smtClean="0"/>
              <a:t>Am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liebsten</a:t>
            </a:r>
            <a:r>
              <a:rPr lang="cs-CZ" altLang="cs-CZ" sz="2800" dirty="0" smtClean="0"/>
              <a:t> </a:t>
            </a:r>
            <a:r>
              <a:rPr lang="cs-CZ" altLang="cs-CZ" sz="2800" b="1" dirty="0" err="1" smtClean="0">
                <a:solidFill>
                  <a:srgbClr val="18C010"/>
                </a:solidFill>
              </a:rPr>
              <a:t>spiele</a:t>
            </a:r>
            <a:r>
              <a:rPr lang="cs-CZ" altLang="cs-CZ" sz="2800" dirty="0" smtClean="0"/>
              <a:t> </a:t>
            </a:r>
            <a:r>
              <a:rPr lang="cs-CZ" altLang="cs-CZ" sz="2800" b="1" dirty="0" err="1" smtClean="0">
                <a:solidFill>
                  <a:srgbClr val="3333CC"/>
                </a:solidFill>
              </a:rPr>
              <a:t>ich</a:t>
            </a:r>
            <a:r>
              <a:rPr lang="cs-CZ" altLang="cs-CZ" sz="2800" dirty="0" smtClean="0"/>
              <a:t> Basketball.</a:t>
            </a:r>
          </a:p>
          <a:p>
            <a:pPr marL="0" indent="0">
              <a:buFontTx/>
              <a:buNone/>
            </a:pPr>
            <a:r>
              <a:rPr lang="cs-CZ" altLang="cs-CZ" sz="2800" dirty="0" smtClean="0"/>
              <a:t>Nejraději hraju basketbal.</a:t>
            </a:r>
          </a:p>
          <a:p>
            <a:pPr marL="0" indent="0">
              <a:buFontTx/>
              <a:buNone/>
            </a:pPr>
            <a:r>
              <a:rPr lang="cs-CZ" altLang="cs-CZ" sz="2800" dirty="0" err="1" smtClean="0"/>
              <a:t>Am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liebsten</a:t>
            </a:r>
            <a:r>
              <a:rPr lang="cs-CZ" altLang="cs-CZ" sz="2800" dirty="0" smtClean="0"/>
              <a:t> </a:t>
            </a:r>
            <a:r>
              <a:rPr lang="cs-CZ" altLang="cs-CZ" sz="2800" b="1" dirty="0" err="1" smtClean="0">
                <a:solidFill>
                  <a:srgbClr val="18C010"/>
                </a:solidFill>
              </a:rPr>
              <a:t>habe</a:t>
            </a:r>
            <a:r>
              <a:rPr lang="cs-CZ" altLang="cs-CZ" sz="2800" dirty="0" smtClean="0"/>
              <a:t> </a:t>
            </a:r>
            <a:r>
              <a:rPr lang="cs-CZ" altLang="cs-CZ" sz="2800" b="1" dirty="0" err="1" smtClean="0">
                <a:solidFill>
                  <a:srgbClr val="3333CC"/>
                </a:solidFill>
              </a:rPr>
              <a:t>ich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meine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Katze</a:t>
            </a:r>
            <a:r>
              <a:rPr lang="cs-CZ" altLang="cs-CZ" sz="2800" dirty="0" smtClean="0"/>
              <a:t>.</a:t>
            </a:r>
          </a:p>
          <a:p>
            <a:pPr marL="0" indent="0">
              <a:buFontTx/>
              <a:buNone/>
            </a:pPr>
            <a:r>
              <a:rPr lang="cs-CZ" altLang="cs-CZ" sz="2800" dirty="0" smtClean="0"/>
              <a:t>Nejraději mám svou kočku.</a:t>
            </a:r>
          </a:p>
          <a:p>
            <a:pPr marL="0" indent="0">
              <a:buFontTx/>
              <a:buNone/>
            </a:pPr>
            <a:r>
              <a:rPr lang="cs-CZ" altLang="cs-CZ" sz="2800" dirty="0" err="1" smtClean="0"/>
              <a:t>Am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liebsten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spielt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Fußball</a:t>
            </a:r>
            <a:r>
              <a:rPr lang="cs-CZ" altLang="cs-CZ" sz="2800" dirty="0" smtClean="0"/>
              <a:t>.</a:t>
            </a:r>
          </a:p>
          <a:p>
            <a:pPr marL="0" indent="0">
              <a:buFontTx/>
              <a:buNone/>
            </a:pPr>
            <a:r>
              <a:rPr lang="cs-CZ" altLang="cs-CZ" sz="2800" dirty="0" smtClean="0"/>
              <a:t>Nejraději hraje fotbal.</a:t>
            </a:r>
          </a:p>
          <a:p>
            <a:pPr marL="0" indent="0">
              <a:buFontTx/>
              <a:buNone/>
            </a:pPr>
            <a:endParaRPr lang="cs-CZ" altLang="cs-CZ" sz="2800" dirty="0" smtClean="0"/>
          </a:p>
          <a:p>
            <a:pPr marL="0" indent="0">
              <a:buFontTx/>
              <a:buNone/>
            </a:pPr>
            <a:r>
              <a:rPr lang="cs-CZ" altLang="cs-CZ" sz="2800" dirty="0" smtClean="0"/>
              <a:t>	Po </a:t>
            </a:r>
            <a:r>
              <a:rPr lang="cs-CZ" altLang="cs-CZ" sz="2800" dirty="0" smtClean="0">
                <a:solidFill>
                  <a:srgbClr val="FF3399"/>
                </a:solidFill>
              </a:rPr>
              <a:t>„</a:t>
            </a:r>
            <a:r>
              <a:rPr lang="cs-CZ" altLang="cs-CZ" sz="2800" b="1" i="1" dirty="0" err="1" smtClean="0">
                <a:solidFill>
                  <a:srgbClr val="FF3399"/>
                </a:solidFill>
              </a:rPr>
              <a:t>am</a:t>
            </a:r>
            <a:r>
              <a:rPr lang="cs-CZ" altLang="cs-CZ" sz="2800" b="1" i="1" dirty="0" smtClean="0">
                <a:solidFill>
                  <a:srgbClr val="FF3399"/>
                </a:solidFill>
              </a:rPr>
              <a:t> </a:t>
            </a:r>
            <a:r>
              <a:rPr lang="cs-CZ" altLang="cs-CZ" sz="2800" b="1" i="1" dirty="0" err="1" smtClean="0">
                <a:solidFill>
                  <a:srgbClr val="FF3399"/>
                </a:solidFill>
              </a:rPr>
              <a:t>liebsten</a:t>
            </a:r>
            <a:r>
              <a:rPr lang="cs-CZ" altLang="cs-CZ" sz="2800" b="1" i="1" dirty="0" smtClean="0">
                <a:solidFill>
                  <a:srgbClr val="FF3399"/>
                </a:solidFill>
              </a:rPr>
              <a:t>“ </a:t>
            </a:r>
            <a:r>
              <a:rPr lang="cs-CZ" altLang="cs-CZ" sz="2800" dirty="0" smtClean="0"/>
              <a:t> stojí  </a:t>
            </a:r>
            <a:r>
              <a:rPr lang="cs-CZ" altLang="cs-CZ" sz="2800" b="1" dirty="0" smtClean="0"/>
              <a:t> VŽDY  </a:t>
            </a:r>
            <a:r>
              <a:rPr lang="cs-CZ" altLang="cs-CZ" sz="2800" dirty="0" smtClean="0"/>
              <a:t>nejdříve  sloveso 	(přísudek), pak podmět a poté následuje zbytek 	věty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          nepřímý pořádek slov.</a:t>
            </a:r>
          </a:p>
        </p:txBody>
      </p:sp>
      <p:pic>
        <p:nvPicPr>
          <p:cNvPr id="4" name="Picture 3" descr="C:\Users\Jechova\AppData\Local\Microsoft\Windows\Temporary Internet Files\Content.IE5\89H2E1PT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" y="5027782"/>
            <a:ext cx="864096" cy="1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2243389" y="6107902"/>
            <a:ext cx="720080" cy="4466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O07Z9WPO\MC9004345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05" y="3299365"/>
            <a:ext cx="2016224" cy="13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C90044127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71" y="1624088"/>
            <a:ext cx="3028346" cy="30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01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Jechova\AppData\Local\Microsoft\Windows\Temporary Internet Files\Content.IE5\I7UWRE7K\MP9004223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64" y="3158150"/>
            <a:ext cx="1487266" cy="21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SPAA2J0A\MP9004483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00" y="1682045"/>
            <a:ext cx="1193716" cy="7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50143F"/>
                </a:solidFill>
              </a:rPr>
              <a:t>BESCHREIBE DIE PERSON!</a:t>
            </a:r>
            <a:endParaRPr lang="cs-CZ" b="1" dirty="0">
              <a:solidFill>
                <a:srgbClr val="50143F"/>
              </a:solidFill>
            </a:endParaRPr>
          </a:p>
        </p:txBody>
      </p:sp>
      <p:pic>
        <p:nvPicPr>
          <p:cNvPr id="3075" name="Picture 3" descr="C:\Users\Jechova\AppData\Local\Microsoft\Windows\Temporary Internet Files\Content.IE5\9RXIUNQD\MC9004406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215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F4DZTQ4Z\MC90044065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640182"/>
            <a:ext cx="25028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2591780" y="1702763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17317501">
            <a:off x="1214469" y="2344080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15797229">
            <a:off x="1150899" y="3403669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 rot="13241828">
            <a:off x="1653295" y="4236897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 rot="10243379">
            <a:off x="2810858" y="4558152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 rot="2450310">
            <a:off x="3495431" y="2205027"/>
            <a:ext cx="864096" cy="10081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 rot="16200000">
            <a:off x="5369091" y="4054096"/>
            <a:ext cx="864096" cy="10081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 rot="5635737">
            <a:off x="8077478" y="3396266"/>
            <a:ext cx="864096" cy="10081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 descr="C:\Users\Jechova\AppData\Local\Microsoft\Windows\Temporary Internet Files\Content.IE5\I7UWRE7K\MC9001998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848"/>
            <a:ext cx="1051930" cy="14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SPAA2J0A\MP9004485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1" y="4911641"/>
            <a:ext cx="956906" cy="14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O07Z9WPO\MC90043984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" y="1702763"/>
            <a:ext cx="1394094" cy="11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echova\AppData\Local\Microsoft\Windows\Temporary Internet Files\Content.IE5\I7UWRE7K\MC90042838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9" y="5404834"/>
            <a:ext cx="1247330" cy="12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echova\AppData\Local\Microsoft\Windows\Temporary Internet Files\Content.IE5\9RXIUNQD\MC900441780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13" y="1217267"/>
            <a:ext cx="1422915" cy="14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Jechova\AppData\Local\Microsoft\Windows\Temporary Internet Files\Content.IE5\9RXIUNQD\MP90040493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84" y="5554038"/>
            <a:ext cx="1560059" cy="11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nahoru 16"/>
          <p:cNvSpPr/>
          <p:nvPr/>
        </p:nvSpPr>
        <p:spPr>
          <a:xfrm rot="9446894">
            <a:off x="6976570" y="4909135"/>
            <a:ext cx="864096" cy="10081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4" name="Picture 12" descr="C:\Users\Jechova\AppData\Local\Microsoft\Windows\Temporary Internet Files\Content.IE5\004Y94IT\MC900440653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23" y="1307871"/>
            <a:ext cx="1241706" cy="12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Vývojový diagram: alternativní postup 26"/>
          <p:cNvSpPr/>
          <p:nvPr/>
        </p:nvSpPr>
        <p:spPr>
          <a:xfrm>
            <a:off x="6362612" y="1407728"/>
            <a:ext cx="1461474" cy="6374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Bruder</a:t>
            </a:r>
            <a:r>
              <a:rPr lang="cs-CZ" sz="2400" b="1" dirty="0" smtClean="0">
                <a:solidFill>
                  <a:srgbClr val="0070C0"/>
                </a:solidFill>
              </a:rPr>
              <a:t> Peter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3087" name="Picture 15" descr="C:\Users\Jechova\AppData\Local\Microsoft\Windows\Temporary Internet Files\Content.IE5\O07Z9WPO\MC900441307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23" y="3633369"/>
            <a:ext cx="1920669" cy="192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Jechova\AppData\Local\Microsoft\Windows\Temporary Internet Files\Content.IE5\EML1AHVC\MC90005468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32569"/>
            <a:ext cx="1206517" cy="12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 nahoru 14"/>
          <p:cNvSpPr/>
          <p:nvPr/>
        </p:nvSpPr>
        <p:spPr>
          <a:xfrm rot="17049689">
            <a:off x="5437793" y="2812978"/>
            <a:ext cx="864096" cy="10081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3930614" y="4077072"/>
            <a:ext cx="1703887" cy="1337006"/>
          </a:xfrm>
          <a:prstGeom prst="mathMultiply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Násobení 34"/>
          <p:cNvSpPr/>
          <p:nvPr/>
        </p:nvSpPr>
        <p:spPr>
          <a:xfrm>
            <a:off x="1383261" y="1260221"/>
            <a:ext cx="1703887" cy="1337006"/>
          </a:xfrm>
          <a:prstGeom prst="mathMultiply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Násobení 35"/>
          <p:cNvSpPr/>
          <p:nvPr/>
        </p:nvSpPr>
        <p:spPr>
          <a:xfrm>
            <a:off x="2312370" y="5414078"/>
            <a:ext cx="1703887" cy="1337006"/>
          </a:xfrm>
          <a:prstGeom prst="mathMultiply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ývojový diagram: alternativní postup 36"/>
          <p:cNvSpPr/>
          <p:nvPr/>
        </p:nvSpPr>
        <p:spPr>
          <a:xfrm>
            <a:off x="4143536" y="5751162"/>
            <a:ext cx="2931517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Bilde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Sätze</a:t>
            </a:r>
            <a:r>
              <a:rPr lang="cs-CZ" sz="3200" b="1" dirty="0" smtClean="0">
                <a:solidFill>
                  <a:srgbClr val="7030A0"/>
                </a:solidFill>
              </a:rPr>
              <a:t>!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4" name="Šipka nahoru 13"/>
          <p:cNvSpPr/>
          <p:nvPr/>
        </p:nvSpPr>
        <p:spPr>
          <a:xfrm rot="1954503">
            <a:off x="6909536" y="2011036"/>
            <a:ext cx="864096" cy="10081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4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7" grpId="0" animBg="1"/>
      <p:bldP spid="15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BEANTWORTE DIE FRAGEN!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1259632" y="1484784"/>
            <a:ext cx="6552728" cy="720080"/>
          </a:xfrm>
          <a:prstGeom prst="wedgeRoundRectCallout">
            <a:avLst>
              <a:gd name="adj1" fmla="val -48558"/>
              <a:gd name="adj2" fmla="val 8093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106610"/>
                </a:solidFill>
              </a:rPr>
              <a:t>Was</a:t>
            </a:r>
            <a:r>
              <a:rPr lang="cs-CZ" sz="3600" b="1" dirty="0" smtClean="0">
                <a:solidFill>
                  <a:srgbClr val="106610"/>
                </a:solidFill>
              </a:rPr>
              <a:t> </a:t>
            </a:r>
            <a:r>
              <a:rPr lang="cs-CZ" sz="3600" b="1" dirty="0" err="1" smtClean="0">
                <a:solidFill>
                  <a:srgbClr val="106610"/>
                </a:solidFill>
              </a:rPr>
              <a:t>macht</a:t>
            </a:r>
            <a:r>
              <a:rPr lang="cs-CZ" sz="3600" b="1" dirty="0" smtClean="0">
                <a:solidFill>
                  <a:srgbClr val="106610"/>
                </a:solidFill>
              </a:rPr>
              <a:t> </a:t>
            </a:r>
            <a:r>
              <a:rPr lang="cs-CZ" sz="3600" b="1" dirty="0" err="1" smtClean="0">
                <a:solidFill>
                  <a:srgbClr val="106610"/>
                </a:solidFill>
              </a:rPr>
              <a:t>dein</a:t>
            </a:r>
            <a:r>
              <a:rPr lang="cs-CZ" sz="3600" b="1" dirty="0" smtClean="0">
                <a:solidFill>
                  <a:srgbClr val="106610"/>
                </a:solidFill>
              </a:rPr>
              <a:t> </a:t>
            </a:r>
            <a:r>
              <a:rPr lang="cs-CZ" sz="3600" b="1" dirty="0" err="1" smtClean="0">
                <a:solidFill>
                  <a:srgbClr val="106610"/>
                </a:solidFill>
              </a:rPr>
              <a:t>Freund</a:t>
            </a:r>
            <a:r>
              <a:rPr lang="cs-CZ" sz="3600" b="1" dirty="0" smtClean="0">
                <a:solidFill>
                  <a:srgbClr val="106610"/>
                </a:solidFill>
              </a:rPr>
              <a:t> </a:t>
            </a:r>
            <a:r>
              <a:rPr lang="cs-CZ" sz="3600" b="1" dirty="0" err="1" smtClean="0">
                <a:solidFill>
                  <a:srgbClr val="106610"/>
                </a:solidFill>
              </a:rPr>
              <a:t>gern</a:t>
            </a:r>
            <a:r>
              <a:rPr lang="cs-CZ" sz="3600" b="1" dirty="0" smtClean="0">
                <a:solidFill>
                  <a:srgbClr val="106610"/>
                </a:solidFill>
              </a:rPr>
              <a:t>?</a:t>
            </a:r>
            <a:endParaRPr lang="cs-CZ" sz="3600" b="1" dirty="0">
              <a:solidFill>
                <a:srgbClr val="106610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837559" y="2504595"/>
            <a:ext cx="7478857" cy="720080"/>
          </a:xfrm>
          <a:prstGeom prst="wedgeRoundRectCallout">
            <a:avLst>
              <a:gd name="adj1" fmla="val -46952"/>
              <a:gd name="adj2" fmla="val 8502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2060"/>
                </a:solidFill>
              </a:rPr>
              <a:t>Was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macht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dein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Freund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am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 err="1" smtClean="0">
                <a:solidFill>
                  <a:srgbClr val="002060"/>
                </a:solidFill>
              </a:rPr>
              <a:t>liebsten</a:t>
            </a:r>
            <a:r>
              <a:rPr lang="cs-CZ" sz="3200" b="1" dirty="0" smtClean="0">
                <a:solidFill>
                  <a:srgbClr val="002060"/>
                </a:solidFill>
              </a:rPr>
              <a:t>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395536" y="3652624"/>
            <a:ext cx="4330455" cy="720080"/>
          </a:xfrm>
          <a:prstGeom prst="wedgeRoundRectCallout">
            <a:avLst>
              <a:gd name="adj1" fmla="val -58767"/>
              <a:gd name="adj2" fmla="val 7683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Was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spielt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dein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Freund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825466" y="3429000"/>
            <a:ext cx="4139022" cy="720080"/>
          </a:xfrm>
          <a:prstGeom prst="wedgeRoundRectCallout">
            <a:avLst>
              <a:gd name="adj1" fmla="val -59963"/>
              <a:gd name="adj2" fmla="val 686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0F08"/>
                </a:solidFill>
              </a:rPr>
              <a:t>Was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mag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dein</a:t>
            </a:r>
            <a:r>
              <a:rPr lang="cs-CZ" sz="3200" b="1" dirty="0" smtClean="0">
                <a:solidFill>
                  <a:srgbClr val="500F08"/>
                </a:solidFill>
              </a:rPr>
              <a:t> </a:t>
            </a:r>
            <a:r>
              <a:rPr lang="cs-CZ" sz="3200" b="1" dirty="0" err="1" smtClean="0">
                <a:solidFill>
                  <a:srgbClr val="500F08"/>
                </a:solidFill>
              </a:rPr>
              <a:t>Freund</a:t>
            </a:r>
            <a:r>
              <a:rPr lang="cs-CZ" sz="3200" b="1" dirty="0" smtClean="0">
                <a:solidFill>
                  <a:srgbClr val="500F08"/>
                </a:solidFill>
              </a:rPr>
              <a:t>?</a:t>
            </a:r>
            <a:endParaRPr lang="cs-CZ" sz="3200" b="1" dirty="0">
              <a:solidFill>
                <a:srgbClr val="500F08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971600" y="5771961"/>
            <a:ext cx="7560840" cy="720080"/>
          </a:xfrm>
          <a:prstGeom prst="wedgeRoundRectCallout">
            <a:avLst>
              <a:gd name="adj1" fmla="val -49913"/>
              <a:gd name="adj2" fmla="val 8502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Hat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er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einen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Bruder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oder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eine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Schwester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395536" y="4725144"/>
            <a:ext cx="3570425" cy="720080"/>
          </a:xfrm>
          <a:prstGeom prst="wedgeRoundRectCallout">
            <a:avLst>
              <a:gd name="adj1" fmla="val -51143"/>
              <a:gd name="adj2" fmla="val 8646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143F"/>
                </a:solidFill>
              </a:rPr>
              <a:t>Was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mag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er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nicht</a:t>
            </a:r>
            <a:r>
              <a:rPr lang="cs-CZ" sz="3200" b="1" dirty="0" smtClean="0">
                <a:solidFill>
                  <a:srgbClr val="50143F"/>
                </a:solidFill>
              </a:rPr>
              <a:t>?</a:t>
            </a:r>
            <a:endParaRPr lang="cs-CZ" sz="3200" b="1" dirty="0">
              <a:solidFill>
                <a:srgbClr val="50143F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4355976" y="4649442"/>
            <a:ext cx="4343041" cy="720080"/>
          </a:xfrm>
          <a:prstGeom prst="wedgeRoundRectCallout">
            <a:avLst>
              <a:gd name="adj1" fmla="val -51143"/>
              <a:gd name="adj2" fmla="val 86463"/>
              <a:gd name="adj3" fmla="val 16667"/>
            </a:avLst>
          </a:prstGeom>
          <a:solidFill>
            <a:srgbClr val="FF3399"/>
          </a:solidFill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50143F"/>
                </a:solidFill>
              </a:rPr>
              <a:t>Was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spielt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er</a:t>
            </a:r>
            <a:r>
              <a:rPr lang="cs-CZ" sz="3200" b="1" dirty="0" smtClean="0">
                <a:solidFill>
                  <a:srgbClr val="50143F"/>
                </a:solidFill>
              </a:rPr>
              <a:t> </a:t>
            </a:r>
            <a:r>
              <a:rPr lang="cs-CZ" sz="3200" b="1" dirty="0" err="1" smtClean="0">
                <a:solidFill>
                  <a:srgbClr val="50143F"/>
                </a:solidFill>
              </a:rPr>
              <a:t>gern</a:t>
            </a:r>
            <a:r>
              <a:rPr lang="cs-CZ" sz="3200" b="1" dirty="0" smtClean="0">
                <a:solidFill>
                  <a:srgbClr val="50143F"/>
                </a:solidFill>
              </a:rPr>
              <a:t>?</a:t>
            </a:r>
            <a:endParaRPr lang="cs-CZ" sz="3200" b="1" dirty="0">
              <a:solidFill>
                <a:srgbClr val="501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echova\AppData\Local\Microsoft\Windows\Temporary Internet Files\Content.IE5\9RXIUNQD\MP9004244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4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" y="1724266"/>
            <a:ext cx="1338639" cy="4267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5" name="Obláček 4"/>
          <p:cNvSpPr/>
          <p:nvPr/>
        </p:nvSpPr>
        <p:spPr>
          <a:xfrm>
            <a:off x="1115616" y="-23837"/>
            <a:ext cx="7560839" cy="3881809"/>
          </a:xfrm>
          <a:prstGeom prst="cloudCallout">
            <a:avLst>
              <a:gd name="adj1" fmla="val -31757"/>
              <a:gd name="adj2" fmla="val 72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50143F"/>
                </a:solidFill>
              </a:rPr>
              <a:t>JETZT KANNST DU SCHON DEINEN FREUND ODER DEINE FREUNDIN BESCHREIBEN.</a:t>
            </a:r>
          </a:p>
        </p:txBody>
      </p:sp>
    </p:spTree>
    <p:extLst>
      <p:ext uri="{BB962C8B-B14F-4D97-AF65-F5344CB8AC3E}">
        <p14:creationId xmlns:p14="http://schemas.microsoft.com/office/powerpoint/2010/main" val="424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33-40.</a:t>
            </a:r>
            <a:endParaRPr lang="cs-CZ" sz="1600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O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26-32.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O07Z9WPO\MP9004422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8" y="-1035496"/>
            <a:ext cx="9156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512" y="5415359"/>
            <a:ext cx="9180512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MEIN FREUND;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BESCHREIBUNG DER PERSON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F4DZTQ4Z\MC9003358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6" y="5633864"/>
            <a:ext cx="11707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echova\AppData\Local\Microsoft\Windows\Temporary Internet Files\Content.IE5\F4DZTQ4Z\MC9003358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71" y="5582235"/>
            <a:ext cx="11707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89H2E1PT\MC900406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7525"/>
            <a:ext cx="19812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vojový diagram: postup 6"/>
          <p:cNvSpPr/>
          <p:nvPr/>
        </p:nvSpPr>
        <p:spPr>
          <a:xfrm>
            <a:off x="694656" y="1196752"/>
            <a:ext cx="7776864" cy="446449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i="1" dirty="0" smtClean="0">
                <a:solidFill>
                  <a:srgbClr val="50143F"/>
                </a:solidFill>
              </a:rPr>
              <a:t>„Der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Freund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ist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einer</a:t>
            </a:r>
            <a:r>
              <a:rPr lang="cs-CZ" sz="4400" b="1" i="1" dirty="0" smtClean="0">
                <a:solidFill>
                  <a:srgbClr val="50143F"/>
                </a:solidFill>
              </a:rPr>
              <a:t>, der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alles</a:t>
            </a:r>
            <a:r>
              <a:rPr lang="cs-CZ" sz="4400" b="1" i="1" dirty="0" smtClean="0">
                <a:solidFill>
                  <a:srgbClr val="50143F"/>
                </a:solidFill>
              </a:rPr>
              <a:t> von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dir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weiß</a:t>
            </a:r>
            <a:r>
              <a:rPr lang="cs-CZ" sz="4400" b="1" i="1" dirty="0" smtClean="0">
                <a:solidFill>
                  <a:srgbClr val="50143F"/>
                </a:solidFill>
              </a:rPr>
              <a:t>,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und</a:t>
            </a:r>
            <a:r>
              <a:rPr lang="cs-CZ" sz="4400" b="1" i="1" dirty="0" smtClean="0">
                <a:solidFill>
                  <a:srgbClr val="50143F"/>
                </a:solidFill>
              </a:rPr>
              <a:t> der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dich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trotzdem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liebt</a:t>
            </a:r>
            <a:r>
              <a:rPr lang="cs-CZ" sz="4400" b="1" i="1" dirty="0" smtClean="0">
                <a:solidFill>
                  <a:srgbClr val="50143F"/>
                </a:solidFill>
              </a:rPr>
              <a:t>.“</a:t>
            </a:r>
          </a:p>
          <a:p>
            <a:pPr algn="ctr"/>
            <a:endParaRPr lang="cs-CZ" sz="4400" b="1" i="1" dirty="0">
              <a:solidFill>
                <a:srgbClr val="50143F"/>
              </a:solidFill>
            </a:endParaRPr>
          </a:p>
          <a:p>
            <a:pPr algn="ctr"/>
            <a:r>
              <a:rPr lang="cs-CZ" sz="4400" b="1" i="1" dirty="0" smtClean="0">
                <a:solidFill>
                  <a:srgbClr val="50143F"/>
                </a:solidFill>
              </a:rPr>
              <a:t>                         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Elbert</a:t>
            </a:r>
            <a:r>
              <a:rPr lang="cs-CZ" sz="4400" b="1" i="1" dirty="0" smtClean="0">
                <a:solidFill>
                  <a:srgbClr val="50143F"/>
                </a:solidFill>
              </a:rPr>
              <a:t> </a:t>
            </a:r>
            <a:r>
              <a:rPr lang="cs-CZ" sz="4400" b="1" i="1" dirty="0" err="1" smtClean="0">
                <a:solidFill>
                  <a:srgbClr val="50143F"/>
                </a:solidFill>
              </a:rPr>
              <a:t>Hubbard</a:t>
            </a:r>
            <a:endParaRPr lang="cs-CZ" sz="4400" b="1" i="1" dirty="0">
              <a:solidFill>
                <a:srgbClr val="50143F"/>
              </a:solidFill>
            </a:endParaRPr>
          </a:p>
        </p:txBody>
      </p:sp>
      <p:pic>
        <p:nvPicPr>
          <p:cNvPr id="1030" name="Picture 6" descr="C:\Users\Jechova\AppData\Local\Microsoft\Windows\Temporary Internet Files\Content.IE5\94Q7K3JI\MC9000233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3969" y="-1306333"/>
            <a:ext cx="6957392" cy="93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6300" y="414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/x/detail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287838"/>
            <a:ext cx="1333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/x/book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878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echova\AppData\Local\Microsoft\Windows\Temporary Internet Files\Content.IE5\9RXIUNQD\MC900335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81" y="2776319"/>
            <a:ext cx="1119434" cy="11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NXQE1PS2\MP9004484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79" y="3361570"/>
            <a:ext cx="3181775" cy="24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547664" y="5301208"/>
            <a:ext cx="622477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Freunden</a:t>
            </a:r>
            <a:r>
              <a:rPr lang="cs-CZ" altLang="cs-CZ" sz="3200" b="1" dirty="0" smtClean="0">
                <a:solidFill>
                  <a:schemeClr val="accent6">
                    <a:lumMod val="75000"/>
                  </a:schemeClr>
                </a:solidFill>
              </a:rPr>
              <a:t> = kamarádi, přátelé</a:t>
            </a: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I7UWRE7K\MP9002626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79" y="968532"/>
            <a:ext cx="3175696" cy="21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065253" y="2852936"/>
            <a:ext cx="670718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Freundin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= kamarádka, přítelkyně</a:t>
            </a: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907704" y="476672"/>
            <a:ext cx="5472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smtClean="0">
                <a:solidFill>
                  <a:srgbClr val="0070C0"/>
                </a:solidFill>
              </a:rPr>
              <a:t>der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Freund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= kamarád, přítel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508104" y="4541759"/>
            <a:ext cx="345638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altLang="cs-CZ" sz="32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Bande = parta</a:t>
            </a: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64088" y="3451103"/>
            <a:ext cx="36004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Kameradin</a:t>
            </a:r>
            <a:endParaRPr lang="cs-CZ" altLang="cs-CZ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688124" y="1124744"/>
            <a:ext cx="295232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smtClean="0">
                <a:solidFill>
                  <a:srgbClr val="0070C0"/>
                </a:solidFill>
              </a:rPr>
              <a:t>der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Kamerad</a:t>
            </a:r>
            <a:endParaRPr lang="cs-CZ" altLang="cs-CZ" sz="3200" b="1" dirty="0" smtClean="0">
              <a:solidFill>
                <a:srgbClr val="0070C0"/>
              </a:solidFill>
            </a:endParaRP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985549" y="5949280"/>
            <a:ext cx="3349005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Kameraden</a:t>
            </a:r>
            <a:endParaRPr lang="cs-CZ" altLang="cs-CZ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30907" y="3739135"/>
            <a:ext cx="2448272" cy="9687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beste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cs-CZ" alt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reundin</a:t>
            </a:r>
            <a:endParaRPr lang="cs-CZ" altLang="cs-CZ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79512" y="1412776"/>
            <a:ext cx="3168352" cy="6090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smtClean="0">
                <a:solidFill>
                  <a:srgbClr val="0070C0"/>
                </a:solidFill>
              </a:rPr>
              <a:t>der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beste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Freund</a:t>
            </a:r>
            <a:endParaRPr lang="cs-CZ" altLang="cs-CZ" sz="3200" b="1" dirty="0" smtClean="0">
              <a:solidFill>
                <a:srgbClr val="0070C0"/>
              </a:solidFill>
            </a:endParaRPr>
          </a:p>
          <a:p>
            <a:pPr algn="ctr"/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b="1" dirty="0" err="1" smtClean="0">
                <a:solidFill>
                  <a:srgbClr val="7030A0"/>
                </a:solidFill>
              </a:rPr>
              <a:t>Das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7030A0"/>
                </a:solidFill>
              </a:rPr>
              <a:t>ist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 mein </a:t>
            </a:r>
            <a:r>
              <a:rPr lang="cs-CZ" altLang="cs-CZ" sz="3200" b="1" dirty="0" err="1" smtClean="0">
                <a:solidFill>
                  <a:srgbClr val="7030A0"/>
                </a:solidFill>
              </a:rPr>
              <a:t>Freund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. To je můj kamarád.</a:t>
            </a:r>
          </a:p>
          <a:p>
            <a:pPr algn="ctr"/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539552" y="3068960"/>
            <a:ext cx="82296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200" dirty="0" smtClean="0"/>
          </a:p>
          <a:p>
            <a:pPr>
              <a:tabLst>
                <a:tab pos="3317875" algn="l"/>
              </a:tabLst>
            </a:pPr>
            <a:r>
              <a:rPr lang="cs-CZ" altLang="cs-CZ" sz="4300" b="1" dirty="0" err="1" smtClean="0">
                <a:solidFill>
                  <a:srgbClr val="FF0066"/>
                </a:solidFill>
              </a:rPr>
              <a:t>Das</a:t>
            </a:r>
            <a:r>
              <a:rPr lang="cs-CZ" altLang="cs-CZ" sz="4300" b="1" dirty="0" smtClean="0">
                <a:solidFill>
                  <a:srgbClr val="FF0066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FF0066"/>
                </a:solidFill>
              </a:rPr>
              <a:t>ist</a:t>
            </a:r>
            <a:r>
              <a:rPr lang="cs-CZ" altLang="cs-CZ" sz="4300" b="1" dirty="0" smtClean="0">
                <a:solidFill>
                  <a:srgbClr val="FF0066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FF0066"/>
                </a:solidFill>
              </a:rPr>
              <a:t>meine</a:t>
            </a:r>
            <a:r>
              <a:rPr lang="cs-CZ" altLang="cs-CZ" sz="4300" b="1" dirty="0" smtClean="0">
                <a:solidFill>
                  <a:srgbClr val="FF0066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FF0066"/>
                </a:solidFill>
              </a:rPr>
              <a:t>Freundin</a:t>
            </a:r>
            <a:r>
              <a:rPr lang="cs-CZ" altLang="cs-CZ" sz="4300" b="1" dirty="0" smtClean="0">
                <a:solidFill>
                  <a:srgbClr val="FF0066"/>
                </a:solidFill>
              </a:rPr>
              <a:t>.</a:t>
            </a:r>
          </a:p>
          <a:p>
            <a:pPr>
              <a:tabLst>
                <a:tab pos="3317875" algn="l"/>
              </a:tabLst>
            </a:pPr>
            <a:endParaRPr lang="cs-CZ" sz="4300" b="1" dirty="0">
              <a:solidFill>
                <a:srgbClr val="7030A0"/>
              </a:solidFill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18864" y="4077072"/>
            <a:ext cx="822960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200" dirty="0" smtClean="0"/>
          </a:p>
          <a:p>
            <a:r>
              <a:rPr lang="cs-CZ" altLang="cs-CZ" sz="4300" b="1" dirty="0" err="1" smtClean="0">
                <a:solidFill>
                  <a:srgbClr val="7030A0"/>
                </a:solidFill>
              </a:rPr>
              <a:t>Das</a:t>
            </a:r>
            <a:r>
              <a:rPr lang="cs-CZ" altLang="cs-CZ" sz="43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7030A0"/>
                </a:solidFill>
              </a:rPr>
              <a:t>sind</a:t>
            </a:r>
            <a:r>
              <a:rPr lang="cs-CZ" altLang="cs-CZ" sz="43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7030A0"/>
                </a:solidFill>
              </a:rPr>
              <a:t>meine</a:t>
            </a:r>
            <a:r>
              <a:rPr lang="cs-CZ" altLang="cs-CZ" sz="43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7030A0"/>
                </a:solidFill>
              </a:rPr>
              <a:t>Freunde</a:t>
            </a:r>
            <a:r>
              <a:rPr lang="cs-CZ" altLang="cs-CZ" sz="4300" b="1" dirty="0" smtClean="0">
                <a:solidFill>
                  <a:srgbClr val="7030A0"/>
                </a:solidFill>
              </a:rPr>
              <a:t>.</a:t>
            </a:r>
          </a:p>
          <a:p>
            <a:endParaRPr lang="cs-CZ" sz="4300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912606" y="332656"/>
            <a:ext cx="720080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4800" b="1" dirty="0" smtClean="0">
                <a:solidFill>
                  <a:srgbClr val="0070C0"/>
                </a:solidFill>
              </a:rPr>
              <a:t>WICHTIG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004Y94IT\MC900442128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0620"/>
            <a:ext cx="1616199" cy="1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chova\AppData\Local\Microsoft\Windows\Temporary Internet Files\Content.IE5\004Y94IT\MC900442128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620"/>
            <a:ext cx="1616199" cy="1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3"/>
          <p:cNvSpPr txBox="1">
            <a:spLocks/>
          </p:cNvSpPr>
          <p:nvPr/>
        </p:nvSpPr>
        <p:spPr>
          <a:xfrm>
            <a:off x="558605" y="5157192"/>
            <a:ext cx="82296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200" dirty="0" smtClean="0"/>
          </a:p>
          <a:p>
            <a:r>
              <a:rPr lang="cs-CZ" altLang="cs-CZ" sz="4300" b="1" dirty="0" err="1" smtClean="0">
                <a:solidFill>
                  <a:srgbClr val="18C010"/>
                </a:solidFill>
              </a:rPr>
              <a:t>Das</a:t>
            </a:r>
            <a:r>
              <a:rPr lang="cs-CZ" altLang="cs-CZ" sz="4300" b="1" dirty="0" smtClean="0">
                <a:solidFill>
                  <a:srgbClr val="18C010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18C010"/>
                </a:solidFill>
              </a:rPr>
              <a:t>ist</a:t>
            </a:r>
            <a:r>
              <a:rPr lang="cs-CZ" altLang="cs-CZ" sz="4300" b="1" dirty="0" smtClean="0">
                <a:solidFill>
                  <a:srgbClr val="18C010"/>
                </a:solidFill>
              </a:rPr>
              <a:t> </a:t>
            </a:r>
            <a:r>
              <a:rPr lang="cs-CZ" altLang="cs-CZ" sz="4300" b="1" dirty="0" err="1" smtClean="0">
                <a:solidFill>
                  <a:srgbClr val="18C010"/>
                </a:solidFill>
              </a:rPr>
              <a:t>meine</a:t>
            </a:r>
            <a:r>
              <a:rPr lang="cs-CZ" altLang="cs-CZ" sz="4300" b="1" dirty="0" smtClean="0">
                <a:solidFill>
                  <a:srgbClr val="18C010"/>
                </a:solidFill>
              </a:rPr>
              <a:t> Bande.</a:t>
            </a:r>
          </a:p>
          <a:p>
            <a:endParaRPr lang="cs-CZ" sz="43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Jechova\AppData\Local\Microsoft\Windows\Temporary Internet Files\Content.IE5\I7UWRE7K\MC9004324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49" y="5383507"/>
            <a:ext cx="20478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I7UWRE7K\MC9004246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9613"/>
            <a:ext cx="18129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MEIN FREUND DANIEL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154675" y="1340768"/>
            <a:ext cx="5065397" cy="506005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Name</a:t>
            </a:r>
            <a:r>
              <a:rPr lang="cs-CZ" sz="2400" b="1" dirty="0" smtClean="0">
                <a:solidFill>
                  <a:srgbClr val="0070C0"/>
                </a:solidFill>
              </a:rPr>
              <a:t>: Daniel</a:t>
            </a: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Familienname</a:t>
            </a:r>
            <a:r>
              <a:rPr lang="cs-CZ" sz="2400" b="1" dirty="0" smtClean="0">
                <a:solidFill>
                  <a:srgbClr val="0070C0"/>
                </a:solidFill>
              </a:rPr>
              <a:t>: Novák</a:t>
            </a: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Familie</a:t>
            </a:r>
            <a:r>
              <a:rPr lang="cs-CZ" sz="2400" b="1" dirty="0" smtClean="0">
                <a:solidFill>
                  <a:srgbClr val="0070C0"/>
                </a:solidFill>
              </a:rPr>
              <a:t>: </a:t>
            </a:r>
            <a:r>
              <a:rPr lang="cs-CZ" sz="2400" b="1" dirty="0" err="1" smtClean="0">
                <a:solidFill>
                  <a:srgbClr val="0070C0"/>
                </a:solidFill>
              </a:rPr>
              <a:t>groß</a:t>
            </a:r>
            <a:r>
              <a:rPr lang="cs-CZ" sz="2400" b="1" dirty="0" smtClean="0">
                <a:solidFill>
                  <a:srgbClr val="0070C0"/>
                </a:solidFill>
              </a:rPr>
              <a:t> (3 </a:t>
            </a:r>
            <a:r>
              <a:rPr lang="cs-CZ" sz="2400" b="1" dirty="0" err="1" smtClean="0">
                <a:solidFill>
                  <a:srgbClr val="0070C0"/>
                </a:solidFill>
              </a:rPr>
              <a:t>Geschwister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Wohnort</a:t>
            </a:r>
            <a:r>
              <a:rPr lang="cs-CZ" sz="2400" b="1" dirty="0" smtClean="0">
                <a:solidFill>
                  <a:srgbClr val="0070C0"/>
                </a:solidFill>
              </a:rPr>
              <a:t>: </a:t>
            </a:r>
            <a:r>
              <a:rPr lang="cs-CZ" sz="2400" b="1" dirty="0" err="1" smtClean="0">
                <a:solidFill>
                  <a:srgbClr val="0070C0"/>
                </a:solidFill>
              </a:rPr>
              <a:t>Olmütz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Geburtstag</a:t>
            </a:r>
            <a:r>
              <a:rPr lang="cs-CZ" sz="2400" b="1" dirty="0" smtClean="0">
                <a:solidFill>
                  <a:srgbClr val="0070C0"/>
                </a:solidFill>
              </a:rPr>
              <a:t>: 12. 3. 2001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Alter: 13 </a:t>
            </a:r>
            <a:r>
              <a:rPr lang="cs-CZ" sz="2400" b="1" dirty="0" err="1" smtClean="0">
                <a:solidFill>
                  <a:srgbClr val="0070C0"/>
                </a:solidFill>
              </a:rPr>
              <a:t>Jahre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Körpergröße</a:t>
            </a:r>
            <a:r>
              <a:rPr lang="cs-CZ" sz="2400" b="1" dirty="0" smtClean="0">
                <a:solidFill>
                  <a:srgbClr val="0070C0"/>
                </a:solidFill>
              </a:rPr>
              <a:t>: 1,65 cm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Figur: </a:t>
            </a:r>
            <a:r>
              <a:rPr lang="cs-CZ" sz="2400" b="1" dirty="0" err="1" smtClean="0">
                <a:solidFill>
                  <a:srgbClr val="0070C0"/>
                </a:solidFill>
              </a:rPr>
              <a:t>dünn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Haare</a:t>
            </a:r>
            <a:r>
              <a:rPr lang="cs-CZ" sz="2400" b="1" dirty="0" smtClean="0">
                <a:solidFill>
                  <a:srgbClr val="0070C0"/>
                </a:solidFill>
              </a:rPr>
              <a:t>: kurz, braun</a:t>
            </a: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Augen</a:t>
            </a:r>
            <a:r>
              <a:rPr lang="cs-CZ" sz="2400" b="1" dirty="0" smtClean="0">
                <a:solidFill>
                  <a:srgbClr val="0070C0"/>
                </a:solidFill>
              </a:rPr>
              <a:t>: braun</a:t>
            </a: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Hobbys</a:t>
            </a:r>
            <a:r>
              <a:rPr lang="cs-CZ" sz="2400" b="1" dirty="0" smtClean="0">
                <a:solidFill>
                  <a:srgbClr val="0070C0"/>
                </a:solidFill>
              </a:rPr>
              <a:t>: </a:t>
            </a:r>
            <a:r>
              <a:rPr lang="cs-CZ" sz="2400" b="1" dirty="0" err="1" smtClean="0">
                <a:solidFill>
                  <a:srgbClr val="0070C0"/>
                </a:solidFill>
              </a:rPr>
              <a:t>Fußball</a:t>
            </a:r>
            <a:r>
              <a:rPr lang="cs-CZ" sz="2400" b="1" dirty="0" smtClean="0">
                <a:solidFill>
                  <a:srgbClr val="0070C0"/>
                </a:solidFill>
              </a:rPr>
              <a:t>, </a:t>
            </a:r>
            <a:r>
              <a:rPr lang="cs-CZ" sz="2400" b="1" dirty="0" err="1" smtClean="0">
                <a:solidFill>
                  <a:srgbClr val="0070C0"/>
                </a:solidFill>
              </a:rPr>
              <a:t>Schach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</a:rPr>
              <a:t>Haustiere</a:t>
            </a:r>
            <a:r>
              <a:rPr lang="cs-CZ" sz="2400" dirty="0" smtClean="0">
                <a:solidFill>
                  <a:srgbClr val="00B0F0"/>
                </a:solidFill>
              </a:rPr>
              <a:t>: </a:t>
            </a:r>
            <a:r>
              <a:rPr lang="cs-CZ" sz="2400" b="1" dirty="0" err="1" smtClean="0">
                <a:solidFill>
                  <a:srgbClr val="0070C0"/>
                </a:solidFill>
              </a:rPr>
              <a:t>Hund</a:t>
            </a:r>
            <a:r>
              <a:rPr lang="cs-CZ" sz="2400" b="1" dirty="0" smtClean="0">
                <a:solidFill>
                  <a:srgbClr val="0070C0"/>
                </a:solidFill>
              </a:rPr>
              <a:t> Alex </a:t>
            </a:r>
            <a:r>
              <a:rPr lang="cs-CZ" sz="2400" b="1" dirty="0" err="1" smtClean="0">
                <a:solidFill>
                  <a:srgbClr val="0070C0"/>
                </a:solidFill>
              </a:rPr>
              <a:t>und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Hamster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Kubik</a:t>
            </a:r>
          </a:p>
          <a:p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O07Z9WPO\MP9004276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73594"/>
            <a:ext cx="1415323" cy="14264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89H2E1PT\MP9004222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0300"/>
            <a:ext cx="3528392" cy="4575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MEINE FREUNDIN MICHAELA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154675" y="1720300"/>
            <a:ext cx="5065397" cy="46805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Name</a:t>
            </a:r>
            <a:r>
              <a:rPr lang="cs-CZ" sz="2400" b="1" dirty="0" smtClean="0">
                <a:solidFill>
                  <a:srgbClr val="FF0066"/>
                </a:solidFill>
              </a:rPr>
              <a:t>: Michaela</a:t>
            </a: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Familienname</a:t>
            </a:r>
            <a:r>
              <a:rPr lang="cs-CZ" sz="2400" b="1" dirty="0" smtClean="0">
                <a:solidFill>
                  <a:srgbClr val="FF0066"/>
                </a:solidFill>
              </a:rPr>
              <a:t>: Malíková</a:t>
            </a: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Familie</a:t>
            </a:r>
            <a:r>
              <a:rPr lang="cs-CZ" sz="2400" b="1" dirty="0" smtClean="0">
                <a:solidFill>
                  <a:srgbClr val="FF0066"/>
                </a:solidFill>
              </a:rPr>
              <a:t>: </a:t>
            </a:r>
            <a:r>
              <a:rPr lang="cs-CZ" sz="2400" b="1" dirty="0" err="1" smtClean="0">
                <a:solidFill>
                  <a:srgbClr val="FF0066"/>
                </a:solidFill>
              </a:rPr>
              <a:t>klein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Wohnort</a:t>
            </a:r>
            <a:r>
              <a:rPr lang="cs-CZ" sz="2400" b="1" dirty="0" smtClean="0">
                <a:solidFill>
                  <a:srgbClr val="FF0066"/>
                </a:solidFill>
              </a:rPr>
              <a:t>: </a:t>
            </a:r>
            <a:r>
              <a:rPr lang="cs-CZ" sz="2400" b="1" dirty="0" err="1" smtClean="0">
                <a:solidFill>
                  <a:srgbClr val="FF0066"/>
                </a:solidFill>
              </a:rPr>
              <a:t>Olmütz</a:t>
            </a:r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Geburtstag</a:t>
            </a:r>
            <a:r>
              <a:rPr lang="cs-CZ" sz="2400" b="1" dirty="0" smtClean="0">
                <a:solidFill>
                  <a:srgbClr val="FF0066"/>
                </a:solidFill>
              </a:rPr>
              <a:t>: 12. 2. 2001</a:t>
            </a:r>
          </a:p>
          <a:p>
            <a:r>
              <a:rPr lang="cs-CZ" sz="2400" b="1" dirty="0" smtClean="0">
                <a:solidFill>
                  <a:srgbClr val="FF0066"/>
                </a:solidFill>
              </a:rPr>
              <a:t>Alter: 13 </a:t>
            </a:r>
            <a:r>
              <a:rPr lang="cs-CZ" sz="2400" b="1" dirty="0" err="1" smtClean="0">
                <a:solidFill>
                  <a:srgbClr val="FF0066"/>
                </a:solidFill>
              </a:rPr>
              <a:t>Jahre</a:t>
            </a:r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Körpergröße</a:t>
            </a:r>
            <a:r>
              <a:rPr lang="cs-CZ" sz="2400" b="1" dirty="0" smtClean="0">
                <a:solidFill>
                  <a:srgbClr val="FF0066"/>
                </a:solidFill>
              </a:rPr>
              <a:t>: 1,60 cm</a:t>
            </a:r>
          </a:p>
          <a:p>
            <a:r>
              <a:rPr lang="cs-CZ" sz="2400" b="1" dirty="0" smtClean="0">
                <a:solidFill>
                  <a:srgbClr val="FF0066"/>
                </a:solidFill>
              </a:rPr>
              <a:t>Figur: </a:t>
            </a:r>
            <a:r>
              <a:rPr lang="cs-CZ" sz="2400" b="1" dirty="0" err="1" smtClean="0">
                <a:solidFill>
                  <a:srgbClr val="FF0066"/>
                </a:solidFill>
              </a:rPr>
              <a:t>dünn</a:t>
            </a:r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Haare</a:t>
            </a:r>
            <a:r>
              <a:rPr lang="cs-CZ" sz="2400" b="1" dirty="0" smtClean="0">
                <a:solidFill>
                  <a:srgbClr val="FF0066"/>
                </a:solidFill>
              </a:rPr>
              <a:t>: </a:t>
            </a:r>
            <a:r>
              <a:rPr lang="cs-CZ" sz="2400" b="1" dirty="0" err="1" smtClean="0">
                <a:solidFill>
                  <a:srgbClr val="FF0066"/>
                </a:solidFill>
              </a:rPr>
              <a:t>lang</a:t>
            </a:r>
            <a:r>
              <a:rPr lang="cs-CZ" sz="2400" b="1" dirty="0" smtClean="0">
                <a:solidFill>
                  <a:srgbClr val="FF0066"/>
                </a:solidFill>
              </a:rPr>
              <a:t>, braun</a:t>
            </a: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Augen</a:t>
            </a:r>
            <a:r>
              <a:rPr lang="cs-CZ" sz="2400" b="1" dirty="0" smtClean="0">
                <a:solidFill>
                  <a:srgbClr val="FF0066"/>
                </a:solidFill>
              </a:rPr>
              <a:t>: braun</a:t>
            </a: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Hobbys</a:t>
            </a:r>
            <a:r>
              <a:rPr lang="cs-CZ" sz="2400" b="1" dirty="0" smtClean="0">
                <a:solidFill>
                  <a:srgbClr val="FF0066"/>
                </a:solidFill>
              </a:rPr>
              <a:t>: </a:t>
            </a:r>
            <a:r>
              <a:rPr lang="cs-CZ" sz="2400" b="1" dirty="0" err="1" smtClean="0">
                <a:solidFill>
                  <a:srgbClr val="FF0066"/>
                </a:solidFill>
              </a:rPr>
              <a:t>Tiere</a:t>
            </a:r>
            <a:r>
              <a:rPr lang="cs-CZ" sz="2400" b="1" dirty="0" smtClean="0">
                <a:solidFill>
                  <a:srgbClr val="FF0066"/>
                </a:solidFill>
              </a:rPr>
              <a:t>, </a:t>
            </a:r>
            <a:r>
              <a:rPr lang="cs-CZ" sz="2400" b="1" dirty="0" err="1" smtClean="0">
                <a:solidFill>
                  <a:srgbClr val="FF0066"/>
                </a:solidFill>
              </a:rPr>
              <a:t>Tanzen</a:t>
            </a:r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FF0066"/>
                </a:solidFill>
              </a:rPr>
              <a:t>Haustiere</a:t>
            </a:r>
            <a:r>
              <a:rPr lang="cs-CZ" sz="2400" dirty="0" smtClean="0">
                <a:solidFill>
                  <a:srgbClr val="FF0066"/>
                </a:solidFill>
              </a:rPr>
              <a:t>: </a:t>
            </a:r>
            <a:r>
              <a:rPr lang="cs-CZ" sz="2400" b="1" dirty="0" err="1" smtClean="0">
                <a:solidFill>
                  <a:srgbClr val="FF0066"/>
                </a:solidFill>
              </a:rPr>
              <a:t>Papagei</a:t>
            </a:r>
            <a:r>
              <a:rPr lang="cs-CZ" sz="2400" b="1" dirty="0" smtClean="0">
                <a:solidFill>
                  <a:srgbClr val="FF0066"/>
                </a:solidFill>
              </a:rPr>
              <a:t> Karel </a:t>
            </a:r>
          </a:p>
          <a:p>
            <a:endParaRPr lang="cs-CZ" sz="2400" b="1" dirty="0" smtClean="0">
              <a:solidFill>
                <a:srgbClr val="FF0066"/>
              </a:solidFill>
            </a:endParaRPr>
          </a:p>
          <a:p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2WD72609\MP9004225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0300"/>
            <a:ext cx="3672408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I7UWRE7K\MP9004486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2468"/>
            <a:ext cx="1444139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JETZT BESCHREIBE DEINEN FREUND ODER DEINE FREUNDIN!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154675" y="1720300"/>
            <a:ext cx="5065397" cy="468052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FF0066"/>
              </a:solidFill>
            </a:endParaRP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Name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Familienname</a:t>
            </a:r>
            <a:r>
              <a:rPr lang="cs-CZ" sz="24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Familie</a:t>
            </a:r>
            <a:r>
              <a:rPr lang="cs-CZ" sz="2400" b="1" dirty="0" smtClean="0">
                <a:solidFill>
                  <a:srgbClr val="7030A0"/>
                </a:solidFill>
              </a:rPr>
              <a:t>: 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Wohnort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Geburtstag</a:t>
            </a:r>
            <a:r>
              <a:rPr lang="cs-CZ" sz="24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cs-CZ" sz="2400" b="1" dirty="0" smtClean="0">
                <a:solidFill>
                  <a:srgbClr val="7030A0"/>
                </a:solidFill>
              </a:rPr>
              <a:t>Alter: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Körpergröße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smtClean="0">
                <a:solidFill>
                  <a:srgbClr val="7030A0"/>
                </a:solidFill>
              </a:rPr>
              <a:t>Figur: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Haare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Augen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Hobbys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cs-CZ" sz="2400" b="1" dirty="0" err="1" smtClean="0">
                <a:solidFill>
                  <a:srgbClr val="7030A0"/>
                </a:solidFill>
              </a:rPr>
              <a:t>Haustiere</a:t>
            </a:r>
            <a:r>
              <a:rPr lang="cs-CZ" sz="2400" dirty="0" smtClean="0">
                <a:solidFill>
                  <a:srgbClr val="7030A0"/>
                </a:solidFill>
              </a:rPr>
              <a:t>: 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</a:p>
          <a:p>
            <a:endParaRPr lang="cs-CZ" sz="2400" b="1" dirty="0" smtClean="0">
              <a:solidFill>
                <a:srgbClr val="FF0066"/>
              </a:solidFill>
            </a:endParaRPr>
          </a:p>
          <a:p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004Y94IT\MC90005396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74319"/>
            <a:ext cx="2315309" cy="22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004Y94IT\MC90028217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47581"/>
            <a:ext cx="818388" cy="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O07Z9WPO\MC900404263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60190"/>
            <a:ext cx="3410676" cy="44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1088</Words>
  <Application>Microsoft Office PowerPoint</Application>
  <PresentationFormat>Předvádění na obrazovce (4:3)</PresentationFormat>
  <Paragraphs>283</Paragraphs>
  <Slides>28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Prezentace aplikace PowerPoint</vt:lpstr>
      <vt:lpstr>MEIN FREUND; BESCHREIBUNG DER PERSON</vt:lpstr>
      <vt:lpstr>Prezentace aplikace PowerPoint</vt:lpstr>
      <vt:lpstr>Prezentace aplikace PowerPoint</vt:lpstr>
      <vt:lpstr> Das ist mein Freund. To je můj kamarád. </vt:lpstr>
      <vt:lpstr>MEIN FREUND DANIEL</vt:lpstr>
      <vt:lpstr>MEINE FREUNDIN MICHAELA</vt:lpstr>
      <vt:lpstr>JETZT BESCHREIBE DEINEN FREUND ODER DEINE FREUNDIN!</vt:lpstr>
      <vt:lpstr>DIE EIGENSCHAFTEN</vt:lpstr>
      <vt:lpstr>WIE SIEHT DEIN FREUND AUS?</vt:lpstr>
      <vt:lpstr>DAS SIND MEINE FREUNDE… </vt:lpstr>
      <vt:lpstr>DIE FRAGEN ZU DEM TEXT</vt:lpstr>
      <vt:lpstr>BESCHREIBUNG MEINES FREUNDES</vt:lpstr>
      <vt:lpstr>BILDE DIE SÄTZE!</vt:lpstr>
      <vt:lpstr>DIE POSSESSIVPRONOMEN</vt:lpstr>
      <vt:lpstr>DIE ÜBUNG - DIE POSSESSIVPRONOMEN</vt:lpstr>
      <vt:lpstr>SPIELEN = HRÁT (PRAVIDELNÉ SLOVESO)</vt:lpstr>
      <vt:lpstr>MACHEN = DĚLAT (PRAVIDELNÉ SLOVESO)</vt:lpstr>
      <vt:lpstr>MÖGEN = MÍT RÁD (NEPRAVIDELNÉ SLOVESO)</vt:lpstr>
      <vt:lpstr>SPIELEN = HRÁT ERGÄNZE!</vt:lpstr>
      <vt:lpstr>PŘIVLASTŇOVÁNÍ</vt:lpstr>
      <vt:lpstr>GERN = RÁD/A</vt:lpstr>
      <vt:lpstr>AM LIEBSTEN = NEJRADĚJI</vt:lpstr>
      <vt:lpstr>BESCHREIBE DIE PERSON!</vt:lpstr>
      <vt:lpstr>BEANTWORTE DIE FRAGEN!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FREUND; BESCHREIBUNG DER PERSON</dc:title>
  <dc:creator>Jechova</dc:creator>
  <cp:lastModifiedBy>Jechova</cp:lastModifiedBy>
  <cp:revision>85</cp:revision>
  <dcterms:created xsi:type="dcterms:W3CDTF">2014-03-17T08:33:42Z</dcterms:created>
  <dcterms:modified xsi:type="dcterms:W3CDTF">2014-04-29T07:19:55Z</dcterms:modified>
</cp:coreProperties>
</file>