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1" r:id="rId2"/>
    <p:sldId id="292" r:id="rId3"/>
    <p:sldId id="256" r:id="rId4"/>
    <p:sldId id="273" r:id="rId5"/>
    <p:sldId id="286" r:id="rId6"/>
    <p:sldId id="259" r:id="rId7"/>
    <p:sldId id="260" r:id="rId8"/>
    <p:sldId id="279" r:id="rId9"/>
    <p:sldId id="283" r:id="rId10"/>
    <p:sldId id="285" r:id="rId11"/>
    <p:sldId id="284" r:id="rId12"/>
    <p:sldId id="266" r:id="rId13"/>
    <p:sldId id="281" r:id="rId14"/>
    <p:sldId id="275" r:id="rId15"/>
    <p:sldId id="276" r:id="rId16"/>
    <p:sldId id="280" r:id="rId17"/>
    <p:sldId id="262" r:id="rId18"/>
    <p:sldId id="269" r:id="rId19"/>
    <p:sldId id="268" r:id="rId20"/>
    <p:sldId id="271" r:id="rId21"/>
    <p:sldId id="270" r:id="rId22"/>
    <p:sldId id="272" r:id="rId23"/>
    <p:sldId id="288" r:id="rId24"/>
    <p:sldId id="294" r:id="rId25"/>
    <p:sldId id="264" r:id="rId26"/>
    <p:sldId id="265" r:id="rId27"/>
    <p:sldId id="287" r:id="rId28"/>
    <p:sldId id="289" r:id="rId29"/>
    <p:sldId id="290" r:id="rId30"/>
    <p:sldId id="293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8892-519E-473C-92B4-4130E1A518A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456DE-4258-46CF-8385-F03975E93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57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40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56DE-4258-46CF-8385-F03975E9317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57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34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23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42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82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34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57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4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56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77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98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8424-F79A-48FD-A27E-50FA3E8AD37C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EDD2F-FFC5-4E9D-B32C-B560B3B24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97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gif"/><Relationship Id="rId14" Type="http://schemas.openxmlformats.org/officeDocument/2006/relationships/image" Target="../media/image5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2.wmf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SAG RICHTIG DIE VOKABELN!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004Y94IT\MC9004381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94" y="5037777"/>
            <a:ext cx="18796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89H2E1PT\MC9004465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1" y="1140297"/>
            <a:ext cx="172273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89H2E1PT\MC9003588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50" y="1422514"/>
            <a:ext cx="1816913" cy="15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echova\AppData\Local\Microsoft\Windows\Temporary Internet Files\Content.IE5\F4DZTQ4Z\MC9000885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7" y="3065542"/>
            <a:ext cx="1880921" cy="14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echova\AppData\Local\Microsoft\Windows\Temporary Internet Files\Content.IE5\9RXIUNQD\MC9004404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38" y="3046951"/>
            <a:ext cx="182880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Jechova\AppData\Local\Microsoft\Windows\Temporary Internet Files\Content.IE5\89H2E1PT\MC90023213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36" y="1230876"/>
            <a:ext cx="1912111" cy="18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Jechova\AppData\Local\Microsoft\Windows\Temporary Internet Files\Content.IE5\EML1AHVC\MC90036070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" y="4635924"/>
            <a:ext cx="1822399" cy="13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Jechova\AppData\Local\Microsoft\Windows\Temporary Internet Files\Content.IE5\SPAA2J0A\MM900285310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7" y="1349882"/>
            <a:ext cx="1993293" cy="160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Jechova\AppData\Local\Microsoft\Windows\Temporary Internet Files\Content.IE5\94Q7K3JI\MC90008903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60" y="4967318"/>
            <a:ext cx="1576200" cy="14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Jechova\AppData\Local\Microsoft\Windows\Temporary Internet Files\Content.IE5\89H2E1PT\MC900430047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8" y="4935867"/>
            <a:ext cx="18954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Jechova\AppData\Local\Microsoft\Windows\Temporary Internet Files\Content.IE5\2WD72609\MC90042465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72984"/>
            <a:ext cx="1812925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Jechova\AppData\Local\Microsoft\Windows\Temporary Internet Files\Content.IE5\K3CCHJF5\MC900297731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76" y="3276465"/>
            <a:ext cx="2078067" cy="15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Jechova\AppData\Local\Microsoft\Windows\Temporary Internet Files\Content.IE5\SPAA2J0A\MC900429673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13" y="5128981"/>
            <a:ext cx="18415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BEANTWORTE DIE FRAGEN!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192912" y="1556792"/>
            <a:ext cx="4032448" cy="1656184"/>
          </a:xfrm>
          <a:prstGeom prst="cloudCallout">
            <a:avLst>
              <a:gd name="adj1" fmla="val -48800"/>
              <a:gd name="adj2" fmla="val 717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Reist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du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gern</a:t>
            </a:r>
            <a:r>
              <a:rPr lang="cs-CZ" sz="2400" b="1" dirty="0" smtClean="0">
                <a:solidFill>
                  <a:srgbClr val="0070C0"/>
                </a:solidFill>
              </a:rPr>
              <a:t>? </a:t>
            </a:r>
            <a:r>
              <a:rPr lang="cs-CZ" sz="2400" b="1" dirty="0" err="1" smtClean="0">
                <a:solidFill>
                  <a:srgbClr val="0070C0"/>
                </a:solidFill>
              </a:rPr>
              <a:t>Warum</a:t>
            </a:r>
            <a:r>
              <a:rPr lang="cs-CZ" sz="2400" b="1" dirty="0" smtClean="0">
                <a:solidFill>
                  <a:srgbClr val="0070C0"/>
                </a:solidFill>
              </a:rPr>
              <a:t>?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3995936" y="1052736"/>
            <a:ext cx="4752528" cy="2401612"/>
          </a:xfrm>
          <a:prstGeom prst="cloudCallout">
            <a:avLst>
              <a:gd name="adj1" fmla="val -39432"/>
              <a:gd name="adj2" fmla="val 574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B050"/>
                </a:solidFill>
              </a:rPr>
              <a:t>Welche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Länder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hast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du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schon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besucht</a:t>
            </a:r>
            <a:r>
              <a:rPr lang="cs-CZ" sz="2400" b="1" dirty="0" smtClean="0">
                <a:solidFill>
                  <a:srgbClr val="00B050"/>
                </a:solidFill>
              </a:rPr>
              <a:t>?</a:t>
            </a:r>
          </a:p>
          <a:p>
            <a:pPr algn="ctr"/>
            <a:r>
              <a:rPr lang="cs-CZ" sz="2400" b="1" dirty="0" err="1" smtClean="0">
                <a:solidFill>
                  <a:srgbClr val="00B050"/>
                </a:solidFill>
              </a:rPr>
              <a:t>Und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welche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Länder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möchtest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du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noch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besuchen</a:t>
            </a:r>
            <a:r>
              <a:rPr lang="cs-CZ" sz="24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6" name="Obláček 5"/>
          <p:cNvSpPr/>
          <p:nvPr/>
        </p:nvSpPr>
        <p:spPr>
          <a:xfrm>
            <a:off x="192912" y="3454348"/>
            <a:ext cx="4032448" cy="1656184"/>
          </a:xfrm>
          <a:prstGeom prst="cloudCallout">
            <a:avLst>
              <a:gd name="adj1" fmla="val -35195"/>
              <a:gd name="adj2" fmla="val 744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66"/>
                </a:solidFill>
              </a:rPr>
              <a:t>Hast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du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lieber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die</a:t>
            </a:r>
            <a:r>
              <a:rPr lang="cs-CZ" sz="2400" b="1" dirty="0" smtClean="0">
                <a:solidFill>
                  <a:srgbClr val="FF0066"/>
                </a:solidFill>
              </a:rPr>
              <a:t> Sommer oder </a:t>
            </a:r>
            <a:r>
              <a:rPr lang="cs-CZ" sz="2400" b="1" dirty="0" err="1" smtClean="0">
                <a:solidFill>
                  <a:srgbClr val="FF0066"/>
                </a:solidFill>
              </a:rPr>
              <a:t>Winterferien</a:t>
            </a:r>
            <a:r>
              <a:rPr lang="cs-CZ" sz="2400" b="1" dirty="0" smtClean="0">
                <a:solidFill>
                  <a:srgbClr val="FF0066"/>
                </a:solidFill>
              </a:rPr>
              <a:t>?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4519736" y="3456620"/>
            <a:ext cx="4032448" cy="1656184"/>
          </a:xfrm>
          <a:prstGeom prst="cloudCallout">
            <a:avLst>
              <a:gd name="adj1" fmla="val 16960"/>
              <a:gd name="adj2" fmla="val 836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Was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machst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du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in den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Ferien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am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liebsten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2183592" y="4958756"/>
            <a:ext cx="4032448" cy="1656184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Wie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sieht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dein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typischer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Tag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den </a:t>
            </a:r>
            <a:r>
              <a:rPr lang="cs-CZ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Ferien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7" name="Picture 3" descr="C:\Users\Jechova\AppData\Local\Microsoft\Windows\Temporary Internet Files\Content.IE5\F4DZTQ4Z\MM90030336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7" y="260648"/>
            <a:ext cx="1164446" cy="11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I7UWRE7K\MM90028355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33" y="5223260"/>
            <a:ext cx="1492853" cy="14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MEIN TRAUMURLAUB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Am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liebsten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mag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ich</a:t>
            </a:r>
            <a:r>
              <a:rPr lang="cs-CZ" dirty="0" smtClean="0">
                <a:solidFill>
                  <a:srgbClr val="002060"/>
                </a:solidFill>
              </a:rPr>
              <a:t> Sommer. </a:t>
            </a:r>
            <a:r>
              <a:rPr lang="cs-CZ" dirty="0" err="1" smtClean="0">
                <a:solidFill>
                  <a:srgbClr val="002060"/>
                </a:solidFill>
              </a:rPr>
              <a:t>Darum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sollte</a:t>
            </a:r>
            <a:r>
              <a:rPr lang="cs-CZ" dirty="0" smtClean="0">
                <a:solidFill>
                  <a:srgbClr val="002060"/>
                </a:solidFill>
              </a:rPr>
              <a:t> mein </a:t>
            </a:r>
            <a:r>
              <a:rPr lang="cs-CZ" dirty="0" err="1" smtClean="0">
                <a:solidFill>
                  <a:srgbClr val="002060"/>
                </a:solidFill>
              </a:rPr>
              <a:t>Traumurlaub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Juli</a:t>
            </a:r>
            <a:r>
              <a:rPr lang="cs-CZ" dirty="0" smtClean="0">
                <a:solidFill>
                  <a:srgbClr val="002060"/>
                </a:solidFill>
              </a:rPr>
              <a:t> oder August </a:t>
            </a:r>
            <a:r>
              <a:rPr lang="cs-CZ" dirty="0" err="1" smtClean="0">
                <a:solidFill>
                  <a:srgbClr val="002060"/>
                </a:solidFill>
              </a:rPr>
              <a:t>sein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Ich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möchte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ans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Meer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fahren</a:t>
            </a:r>
            <a:r>
              <a:rPr lang="cs-CZ" dirty="0" smtClean="0">
                <a:solidFill>
                  <a:srgbClr val="002060"/>
                </a:solidFill>
              </a:rPr>
              <a:t> - </a:t>
            </a:r>
            <a:r>
              <a:rPr lang="cs-CZ" dirty="0" err="1" smtClean="0">
                <a:solidFill>
                  <a:srgbClr val="002060"/>
                </a:solidFill>
              </a:rPr>
              <a:t>zum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Beispiel</a:t>
            </a:r>
            <a:r>
              <a:rPr lang="cs-CZ" dirty="0" smtClean="0">
                <a:solidFill>
                  <a:srgbClr val="002060"/>
                </a:solidFill>
              </a:rPr>
              <a:t> nach </a:t>
            </a:r>
            <a:r>
              <a:rPr lang="cs-CZ" dirty="0" err="1" smtClean="0">
                <a:solidFill>
                  <a:srgbClr val="002060"/>
                </a:solidFill>
              </a:rPr>
              <a:t>Griechenland</a:t>
            </a:r>
            <a:r>
              <a:rPr lang="cs-CZ" dirty="0" smtClean="0">
                <a:solidFill>
                  <a:srgbClr val="002060"/>
                </a:solidFill>
              </a:rPr>
              <a:t> oder </a:t>
            </a:r>
            <a:r>
              <a:rPr lang="cs-CZ" dirty="0" err="1" smtClean="0">
                <a:solidFill>
                  <a:srgbClr val="002060"/>
                </a:solidFill>
              </a:rPr>
              <a:t>Tunesien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cs-CZ" dirty="0" smtClean="0">
                <a:solidFill>
                  <a:srgbClr val="002060"/>
                </a:solidFill>
              </a:rPr>
              <a:t>Mein </a:t>
            </a:r>
            <a:r>
              <a:rPr lang="cs-CZ" dirty="0" err="1" smtClean="0">
                <a:solidFill>
                  <a:srgbClr val="002060"/>
                </a:solidFill>
              </a:rPr>
              <a:t>Traumurlaub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wird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mindestens</a:t>
            </a:r>
            <a:r>
              <a:rPr lang="cs-CZ" dirty="0" smtClean="0">
                <a:solidFill>
                  <a:srgbClr val="002060"/>
                </a:solidFill>
              </a:rPr>
              <a:t> 3 </a:t>
            </a:r>
            <a:r>
              <a:rPr lang="cs-CZ" dirty="0" err="1" smtClean="0">
                <a:solidFill>
                  <a:srgbClr val="002060"/>
                </a:solidFill>
              </a:rPr>
              <a:t>Woche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dauern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 err="1" smtClean="0">
                <a:solidFill>
                  <a:srgbClr val="002060"/>
                </a:solidFill>
              </a:rPr>
              <a:t>Ich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möchte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neue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Leute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kennen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lernen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 err="1" smtClean="0">
                <a:solidFill>
                  <a:srgbClr val="002060"/>
                </a:solidFill>
              </a:rPr>
              <a:t>Ich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liebe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schwimmen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und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Strand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liegen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 err="1" smtClean="0">
                <a:solidFill>
                  <a:srgbClr val="002060"/>
                </a:solidFill>
              </a:rPr>
              <a:t>Ich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möchte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meinen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Traumurlaub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mit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meiner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Familie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verbringen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Und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wie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sieht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dein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Traumurlaub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aus</a:t>
            </a:r>
            <a:r>
              <a:rPr lang="cs-CZ" dirty="0" smtClean="0">
                <a:solidFill>
                  <a:srgbClr val="002060"/>
                </a:solidFill>
              </a:rPr>
              <a:t>?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K3CCHJF5\MP9003626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4945"/>
            <a:ext cx="1900808" cy="12672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051" name="Picture 3" descr="C:\Users\Jechova\AppData\Local\Microsoft\Windows\Temporary Internet Files\Content.IE5\O07Z9WPO\MC9004349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30" y="2924945"/>
            <a:ext cx="1938596" cy="12672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NXQE1PS2\MP90020169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19" y="3291528"/>
            <a:ext cx="3168352" cy="9006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K3CCHJF5\MP90040652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80" y="5300424"/>
            <a:ext cx="2039388" cy="12044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chova\AppData\Local\Microsoft\Windows\Temporary Internet Files\Content.IE5\I7UWRE7K\MC90019769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369167" cy="13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Jechova\AppData\Local\Microsoft\Windows\Temporary Internet Files\Content.IE5\I7UWRE7K\MC90019769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02" y="201599"/>
            <a:ext cx="1369167" cy="13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WIR TREFFEN UNS IN WIEN…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 smtClean="0"/>
              <a:t>Liebe</a:t>
            </a:r>
            <a:r>
              <a:rPr lang="cs-CZ" sz="2800" b="1" dirty="0" smtClean="0"/>
              <a:t> Marika, </a:t>
            </a:r>
            <a:endParaRPr lang="cs-CZ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/>
              <a:t>Bald</a:t>
            </a:r>
            <a:r>
              <a:rPr lang="cs-CZ" sz="2800" b="1" dirty="0"/>
              <a:t> </a:t>
            </a:r>
            <a:r>
              <a:rPr lang="cs-CZ" sz="2800" b="1" dirty="0" err="1"/>
              <a:t>haben</a:t>
            </a:r>
            <a:r>
              <a:rPr lang="cs-CZ" sz="2800" b="1" dirty="0"/>
              <a:t> </a:t>
            </a:r>
            <a:r>
              <a:rPr lang="cs-CZ" sz="2800" b="1" dirty="0" err="1"/>
              <a:t>wir</a:t>
            </a:r>
            <a:r>
              <a:rPr lang="cs-CZ" sz="2800" b="1" dirty="0"/>
              <a:t> </a:t>
            </a:r>
            <a:r>
              <a:rPr lang="cs-CZ" sz="2800" b="1" dirty="0" err="1"/>
              <a:t>Ferien</a:t>
            </a:r>
            <a:r>
              <a:rPr lang="cs-CZ" sz="2800" b="1" dirty="0" smtClean="0"/>
              <a:t>. </a:t>
            </a:r>
            <a:r>
              <a:rPr lang="cs-CZ" sz="2800" b="1" dirty="0" err="1" smtClean="0"/>
              <a:t>Das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ist</a:t>
            </a:r>
            <a:r>
              <a:rPr lang="cs-CZ" sz="2800" b="1" dirty="0" smtClean="0"/>
              <a:t> super, oder?</a:t>
            </a:r>
            <a:endParaRPr lang="cs-CZ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 smtClean="0"/>
              <a:t>Im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Juli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will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ich</a:t>
            </a:r>
            <a:r>
              <a:rPr lang="cs-CZ" sz="2800" b="1" dirty="0" smtClean="0"/>
              <a:t> nach </a:t>
            </a:r>
            <a:r>
              <a:rPr lang="cs-CZ" sz="2800" b="1" dirty="0" err="1" smtClean="0"/>
              <a:t>Österreich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fahren</a:t>
            </a:r>
            <a:r>
              <a:rPr lang="cs-CZ" sz="2800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/>
              <a:t>Wir</a:t>
            </a:r>
            <a:r>
              <a:rPr lang="cs-CZ" sz="2800" b="1" dirty="0"/>
              <a:t> </a:t>
            </a:r>
            <a:r>
              <a:rPr lang="cs-CZ" sz="2800" b="1" dirty="0" err="1"/>
              <a:t>können</a:t>
            </a:r>
            <a:r>
              <a:rPr lang="cs-CZ" sz="2800" b="1" dirty="0"/>
              <a:t> </a:t>
            </a:r>
            <a:r>
              <a:rPr lang="cs-CZ" sz="2800" b="1" dirty="0" err="1"/>
              <a:t>uns</a:t>
            </a:r>
            <a:r>
              <a:rPr lang="cs-CZ" sz="2800" b="1" dirty="0"/>
              <a:t> in </a:t>
            </a:r>
            <a:r>
              <a:rPr lang="cs-CZ" sz="2800" b="1" dirty="0" err="1" smtClean="0"/>
              <a:t>Wien</a:t>
            </a:r>
            <a:r>
              <a:rPr lang="cs-CZ" sz="2800" b="1" dirty="0" smtClean="0"/>
              <a:t> </a:t>
            </a:r>
            <a:r>
              <a:rPr lang="cs-CZ" sz="2800" b="1" dirty="0" err="1"/>
              <a:t>treffen</a:t>
            </a:r>
            <a:r>
              <a:rPr lang="cs-CZ" sz="2800" b="1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 smtClean="0"/>
              <a:t>Was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möchtest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du</a:t>
            </a:r>
            <a:r>
              <a:rPr lang="cs-CZ" sz="2800" b="1" dirty="0" smtClean="0"/>
              <a:t> in den </a:t>
            </a:r>
            <a:r>
              <a:rPr lang="cs-CZ" sz="2800" b="1" dirty="0" err="1" smtClean="0"/>
              <a:t>Ferien</a:t>
            </a:r>
            <a:r>
              <a:rPr lang="cs-CZ" sz="2800" b="1" dirty="0" smtClean="0"/>
              <a:t> machen?</a:t>
            </a:r>
            <a:endParaRPr lang="cs-CZ" sz="2800" b="1" dirty="0"/>
          </a:p>
          <a:p>
            <a:pPr marL="0" indent="0">
              <a:lnSpc>
                <a:spcPct val="150000"/>
              </a:lnSpc>
              <a:buNone/>
            </a:pPr>
            <a:endParaRPr lang="cs-CZ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err="1"/>
              <a:t>Ich</a:t>
            </a:r>
            <a:r>
              <a:rPr lang="cs-CZ" sz="2800" b="1" dirty="0"/>
              <a:t> </a:t>
            </a:r>
            <a:r>
              <a:rPr lang="cs-CZ" sz="2800" b="1" dirty="0" err="1"/>
              <a:t>freue</a:t>
            </a:r>
            <a:r>
              <a:rPr lang="cs-CZ" sz="2800" b="1" dirty="0"/>
              <a:t> </a:t>
            </a:r>
            <a:r>
              <a:rPr lang="cs-CZ" sz="2800" b="1" dirty="0" err="1"/>
              <a:t>mich</a:t>
            </a:r>
            <a:r>
              <a:rPr lang="cs-CZ" sz="2800" b="1" dirty="0"/>
              <a:t> </a:t>
            </a:r>
            <a:r>
              <a:rPr lang="cs-CZ" sz="2800" b="1" dirty="0" err="1" smtClean="0"/>
              <a:t>auf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dich</a:t>
            </a:r>
            <a:r>
              <a:rPr lang="cs-CZ" sz="2800" b="1" dirty="0" smtClean="0"/>
              <a:t>.</a:t>
            </a:r>
            <a:endParaRPr lang="cs-CZ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</a:t>
            </a:r>
            <a:r>
              <a:rPr lang="cs-CZ" sz="2800" b="1" dirty="0" err="1" smtClean="0"/>
              <a:t>Deine</a:t>
            </a:r>
            <a:r>
              <a:rPr lang="cs-CZ" sz="2800" b="1" dirty="0" smtClean="0"/>
              <a:t> Katrin </a:t>
            </a:r>
            <a:endParaRPr lang="cs-CZ" sz="2800" b="1" dirty="0"/>
          </a:p>
          <a:p>
            <a:endParaRPr lang="cs-CZ" dirty="0"/>
          </a:p>
        </p:txBody>
      </p:sp>
      <p:pic>
        <p:nvPicPr>
          <p:cNvPr id="1026" name="Picture 2" descr="C:\Users\Jechova\AppData\Local\Microsoft\Windows\Temporary Internet Files\Content.IE5\2WD72609\MC90040631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37" y="3023679"/>
            <a:ext cx="2174563" cy="32589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SPAA2J0A\MC9004077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1508125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chova\AppData\Local\Microsoft\Windows\Temporary Internet Files\Content.IE5\EML1AHVC\MP9004387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0" y="-133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DER BRIEF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80848" y="1556792"/>
            <a:ext cx="63367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cs-CZ" sz="2400" b="1" i="1" dirty="0" err="1" smtClean="0"/>
              <a:t>Hallo</a:t>
            </a:r>
            <a:r>
              <a:rPr lang="cs-CZ" sz="2400" b="1" i="1" dirty="0" smtClean="0"/>
              <a:t> Peter,</a:t>
            </a:r>
          </a:p>
          <a:p>
            <a:pPr algn="just">
              <a:spcAft>
                <a:spcPts val="300"/>
              </a:spcAft>
            </a:pPr>
            <a:endParaRPr lang="cs-CZ" sz="2400" b="1" i="1" dirty="0"/>
          </a:p>
          <a:p>
            <a:pPr algn="just">
              <a:spcAft>
                <a:spcPts val="300"/>
              </a:spcAft>
            </a:pPr>
            <a:r>
              <a:rPr lang="cs-CZ" sz="2400" b="1" i="1" dirty="0" smtClean="0"/>
              <a:t>         </a:t>
            </a:r>
            <a:r>
              <a:rPr lang="cs-CZ" sz="2400" b="1" i="1" dirty="0" err="1" smtClean="0"/>
              <a:t>ich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grüße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dich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aus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Frankreich</a:t>
            </a:r>
            <a:r>
              <a:rPr lang="cs-CZ" sz="2400" b="1" i="1" dirty="0" smtClean="0"/>
              <a:t>. </a:t>
            </a:r>
            <a:r>
              <a:rPr lang="cs-CZ" sz="2400" b="1" i="1" dirty="0" err="1" smtClean="0"/>
              <a:t>Gestern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habe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ich</a:t>
            </a:r>
            <a:r>
              <a:rPr lang="cs-CZ" sz="2400" b="1" i="1" dirty="0" smtClean="0"/>
              <a:t> den </a:t>
            </a:r>
            <a:r>
              <a:rPr lang="cs-CZ" sz="2400" b="1" i="1" dirty="0" err="1" smtClean="0"/>
              <a:t>Eiffelturm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besucht</a:t>
            </a:r>
            <a:r>
              <a:rPr lang="cs-CZ" sz="2400" b="1" i="1" dirty="0" smtClean="0"/>
              <a:t>. </a:t>
            </a:r>
            <a:r>
              <a:rPr lang="cs-CZ" sz="2400" b="1" i="1" dirty="0" err="1" smtClean="0"/>
              <a:t>Das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war</a:t>
            </a:r>
            <a:r>
              <a:rPr lang="cs-CZ" sz="2400" b="1" i="1" dirty="0" smtClean="0"/>
              <a:t> super! </a:t>
            </a:r>
            <a:r>
              <a:rPr lang="cs-CZ" sz="2400" b="1" i="1" dirty="0" err="1" smtClean="0"/>
              <a:t>Ich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habe</a:t>
            </a:r>
            <a:r>
              <a:rPr lang="cs-CZ" sz="2400" b="1" i="1" dirty="0" smtClean="0"/>
              <a:t> dort </a:t>
            </a:r>
            <a:r>
              <a:rPr lang="cs-CZ" sz="2400" b="1" i="1" dirty="0" err="1" smtClean="0"/>
              <a:t>viele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Fotos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gemacht</a:t>
            </a:r>
            <a:r>
              <a:rPr lang="cs-CZ" sz="2400" b="1" i="1" dirty="0" smtClean="0"/>
              <a:t>. Paris </a:t>
            </a:r>
            <a:r>
              <a:rPr lang="cs-CZ" sz="2400" b="1" i="1" dirty="0" err="1" smtClean="0"/>
              <a:t>gefällt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mir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wirklich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sehr</a:t>
            </a:r>
            <a:r>
              <a:rPr lang="cs-CZ" sz="2400" b="1" i="1" dirty="0" smtClean="0"/>
              <a:t>. Paris </a:t>
            </a:r>
            <a:r>
              <a:rPr lang="cs-CZ" sz="2400" b="1" i="1" dirty="0" err="1" smtClean="0"/>
              <a:t>ist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eine</a:t>
            </a:r>
            <a:r>
              <a:rPr lang="cs-CZ" sz="2400" b="1" i="1" dirty="0" smtClean="0"/>
              <a:t>  </a:t>
            </a:r>
            <a:r>
              <a:rPr lang="cs-CZ" sz="2400" b="1" i="1" dirty="0" err="1" smtClean="0"/>
              <a:t>wunderschöne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Stadt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und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Franzözisch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ist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schöne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Fremdsprache</a:t>
            </a:r>
            <a:r>
              <a:rPr lang="cs-CZ" sz="2400" b="1" i="1" dirty="0" smtClean="0"/>
              <a:t>.  </a:t>
            </a:r>
            <a:r>
              <a:rPr lang="cs-CZ" sz="2400" b="1" i="1" dirty="0" err="1" smtClean="0"/>
              <a:t>Ich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habe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hier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auch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meine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Freunde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besucht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und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zusammen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haben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wir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franzözische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Spezialitäten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gekocht</a:t>
            </a:r>
            <a:r>
              <a:rPr lang="cs-CZ" sz="2400" b="1" i="1" dirty="0" smtClean="0"/>
              <a:t>. </a:t>
            </a:r>
            <a:r>
              <a:rPr lang="cs-CZ" sz="2400" b="1" i="1" dirty="0" err="1" smtClean="0"/>
              <a:t>Und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was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machst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du</a:t>
            </a:r>
            <a:r>
              <a:rPr lang="cs-CZ" sz="2400" b="1" i="1" dirty="0"/>
              <a:t> </a:t>
            </a:r>
            <a:r>
              <a:rPr lang="cs-CZ" sz="2400" b="1" i="1" dirty="0" smtClean="0"/>
              <a:t>in den </a:t>
            </a:r>
            <a:r>
              <a:rPr lang="cs-CZ" sz="2400" b="1" i="1" dirty="0" err="1" smtClean="0"/>
              <a:t>Ferien</a:t>
            </a:r>
            <a:r>
              <a:rPr lang="cs-CZ" sz="2400" b="1" i="1" dirty="0" smtClean="0"/>
              <a:t>? </a:t>
            </a:r>
            <a:r>
              <a:rPr lang="cs-CZ" sz="2400" b="1" i="1" dirty="0" err="1" smtClean="0"/>
              <a:t>Wo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warst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du</a:t>
            </a:r>
            <a:r>
              <a:rPr lang="cs-CZ" sz="2400" b="1" i="1" dirty="0" smtClean="0"/>
              <a:t>? </a:t>
            </a:r>
          </a:p>
          <a:p>
            <a:pPr algn="just">
              <a:spcAft>
                <a:spcPts val="300"/>
              </a:spcAft>
            </a:pPr>
            <a:r>
              <a:rPr lang="cs-CZ" sz="2400" b="1" i="1" dirty="0" err="1" smtClean="0"/>
              <a:t>Schreib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mir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bald</a:t>
            </a:r>
            <a:r>
              <a:rPr lang="cs-CZ" sz="2400" b="1" i="1" dirty="0"/>
              <a:t>!</a:t>
            </a:r>
            <a:endParaRPr lang="cs-CZ" sz="2400" b="1" i="1" dirty="0" smtClean="0"/>
          </a:p>
          <a:p>
            <a:pPr algn="just">
              <a:spcAft>
                <a:spcPts val="300"/>
              </a:spcAft>
            </a:pPr>
            <a:r>
              <a:rPr lang="cs-CZ" sz="2400" b="1" i="1" dirty="0"/>
              <a:t> </a:t>
            </a:r>
            <a:r>
              <a:rPr lang="cs-CZ" sz="2400" b="1" i="1" dirty="0" smtClean="0"/>
              <a:t>                                                                 </a:t>
            </a:r>
            <a:r>
              <a:rPr lang="cs-CZ" sz="2400" b="1" i="1" dirty="0" err="1" smtClean="0"/>
              <a:t>Tschüs</a:t>
            </a:r>
            <a:r>
              <a:rPr lang="cs-CZ" sz="2400" b="1" i="1" dirty="0" smtClean="0"/>
              <a:t> Patrik</a:t>
            </a:r>
            <a:endParaRPr lang="cs-CZ" sz="2400" b="1" i="1" dirty="0"/>
          </a:p>
        </p:txBody>
      </p:sp>
      <p:pic>
        <p:nvPicPr>
          <p:cNvPr id="9218" name="Picture 2" descr="C:\Users\Jechova\AppData\Local\Microsoft\Windows\Temporary Internet Files\Content.IE5\004Y94IT\MC9003615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28" y="2780928"/>
            <a:ext cx="15968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echova\AppData\Local\Microsoft\Windows\Temporary Internet Files\Content.IE5\2WD72609\MC9001986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3021">
            <a:off x="7579553" y="5944035"/>
            <a:ext cx="1532019" cy="66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echova\AppData\Local\Microsoft\Windows\Temporary Internet Files\Content.IE5\F4DZTQ4Z\MC9003541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244"/>
            <a:ext cx="2448271" cy="2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echova\AppData\Local\Microsoft\Windows\Temporary Internet Files\Content.IE5\2WD72609\MC90035031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66534"/>
            <a:ext cx="1682436" cy="17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chova\AppData\Local\Microsoft\Windows\Temporary Internet Files\Content.IE5\EML1AHVC\MP9004387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0" y="-133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           DER BRIEF - ERGÄNZE!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80848" y="1484784"/>
            <a:ext cx="633670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cs-CZ" sz="2400" b="1" i="1" dirty="0" err="1" smtClean="0"/>
              <a:t>Hallo</a:t>
            </a:r>
            <a:r>
              <a:rPr lang="cs-CZ" sz="2400" b="1" i="1" dirty="0" smtClean="0"/>
              <a:t> Peter,</a:t>
            </a:r>
          </a:p>
          <a:p>
            <a:pPr algn="just">
              <a:spcAft>
                <a:spcPts val="300"/>
              </a:spcAft>
            </a:pPr>
            <a:endParaRPr lang="cs-CZ" sz="2400" b="1" i="1" dirty="0"/>
          </a:p>
          <a:p>
            <a:pPr algn="just">
              <a:spcAft>
                <a:spcPts val="300"/>
              </a:spcAft>
            </a:pPr>
            <a:r>
              <a:rPr lang="cs-CZ" sz="2400" b="1" i="1" dirty="0" smtClean="0"/>
              <a:t>         </a:t>
            </a:r>
            <a:r>
              <a:rPr lang="cs-CZ" sz="2400" b="1" i="1" dirty="0" err="1" smtClean="0"/>
              <a:t>ich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grüße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dich</a:t>
            </a:r>
            <a:r>
              <a:rPr lang="cs-CZ" sz="2400" b="1" i="1" dirty="0" smtClean="0"/>
              <a:t> ________ </a:t>
            </a:r>
            <a:r>
              <a:rPr lang="cs-CZ" sz="2400" b="1" i="1" dirty="0" err="1" smtClean="0"/>
              <a:t>Frankreich</a:t>
            </a:r>
            <a:r>
              <a:rPr lang="cs-CZ" sz="2400" b="1" i="1" dirty="0" smtClean="0"/>
              <a:t>. </a:t>
            </a:r>
            <a:r>
              <a:rPr lang="cs-CZ" sz="2400" b="1" i="1" dirty="0" err="1" smtClean="0"/>
              <a:t>Gestern</a:t>
            </a:r>
            <a:r>
              <a:rPr lang="cs-CZ" sz="2400" b="1" i="1" dirty="0" smtClean="0"/>
              <a:t> _________ </a:t>
            </a:r>
            <a:r>
              <a:rPr lang="cs-CZ" sz="2400" b="1" i="1" dirty="0" err="1" smtClean="0"/>
              <a:t>ich</a:t>
            </a:r>
            <a:r>
              <a:rPr lang="cs-CZ" sz="2400" b="1" i="1" dirty="0" smtClean="0"/>
              <a:t> den </a:t>
            </a:r>
            <a:r>
              <a:rPr lang="cs-CZ" sz="2400" b="1" i="1" dirty="0" err="1" smtClean="0"/>
              <a:t>Eiffelturm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besucht</a:t>
            </a:r>
            <a:r>
              <a:rPr lang="cs-CZ" sz="2400" b="1" i="1" dirty="0" smtClean="0"/>
              <a:t>. </a:t>
            </a:r>
            <a:r>
              <a:rPr lang="cs-CZ" sz="2400" b="1" i="1" dirty="0" err="1" smtClean="0"/>
              <a:t>Das</a:t>
            </a:r>
            <a:r>
              <a:rPr lang="cs-CZ" sz="2400" b="1" i="1" dirty="0" smtClean="0"/>
              <a:t> _________ super! </a:t>
            </a:r>
            <a:r>
              <a:rPr lang="cs-CZ" sz="2400" b="1" i="1" dirty="0" err="1" smtClean="0"/>
              <a:t>Ich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habe</a:t>
            </a:r>
            <a:r>
              <a:rPr lang="cs-CZ" sz="2400" b="1" i="1" dirty="0" smtClean="0"/>
              <a:t> dort </a:t>
            </a:r>
            <a:r>
              <a:rPr lang="cs-CZ" sz="2400" b="1" i="1" dirty="0" err="1" smtClean="0"/>
              <a:t>viele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Fotos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gemacht</a:t>
            </a:r>
            <a:r>
              <a:rPr lang="cs-CZ" sz="2400" b="1" i="1" dirty="0" smtClean="0"/>
              <a:t>. Paris </a:t>
            </a:r>
            <a:r>
              <a:rPr lang="cs-CZ" sz="2400" b="1" i="1" dirty="0" err="1" smtClean="0"/>
              <a:t>gefällt</a:t>
            </a:r>
            <a:r>
              <a:rPr lang="cs-CZ" sz="2400" b="1" i="1" dirty="0" smtClean="0"/>
              <a:t> ________ </a:t>
            </a:r>
            <a:r>
              <a:rPr lang="cs-CZ" sz="2400" b="1" i="1" dirty="0" err="1" smtClean="0"/>
              <a:t>wirklich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sehr</a:t>
            </a:r>
            <a:r>
              <a:rPr lang="cs-CZ" sz="2400" b="1" i="1" dirty="0" smtClean="0"/>
              <a:t>. Paris </a:t>
            </a:r>
            <a:r>
              <a:rPr lang="cs-CZ" sz="2400" b="1" i="1" dirty="0" err="1" smtClean="0"/>
              <a:t>ist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eine</a:t>
            </a:r>
            <a:r>
              <a:rPr lang="cs-CZ" sz="2400" b="1" i="1" dirty="0" smtClean="0"/>
              <a:t>  </a:t>
            </a:r>
            <a:r>
              <a:rPr lang="cs-CZ" sz="2400" b="1" i="1" dirty="0" err="1" smtClean="0"/>
              <a:t>wunderschöne</a:t>
            </a:r>
            <a:r>
              <a:rPr lang="cs-CZ" sz="2400" b="1" i="1" dirty="0" smtClean="0"/>
              <a:t> _________ </a:t>
            </a:r>
            <a:r>
              <a:rPr lang="cs-CZ" sz="2400" b="1" i="1" dirty="0" err="1" smtClean="0"/>
              <a:t>und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Franzözisch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ist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schöne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Fremdsprache</a:t>
            </a:r>
            <a:r>
              <a:rPr lang="cs-CZ" sz="2400" b="1" i="1" dirty="0" smtClean="0"/>
              <a:t>.  </a:t>
            </a:r>
            <a:r>
              <a:rPr lang="cs-CZ" sz="2400" b="1" i="1" dirty="0" err="1" smtClean="0"/>
              <a:t>Ich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habe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hier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auch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meine</a:t>
            </a:r>
            <a:r>
              <a:rPr lang="cs-CZ" sz="2400" b="1" i="1" dirty="0" smtClean="0"/>
              <a:t> ________ </a:t>
            </a:r>
            <a:r>
              <a:rPr lang="cs-CZ" sz="2400" b="1" i="1" dirty="0" err="1" smtClean="0"/>
              <a:t>besucht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und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zusammen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haben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wir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franzözische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Spezialitäten</a:t>
            </a:r>
            <a:r>
              <a:rPr lang="cs-CZ" sz="2400" b="1" i="1" dirty="0" smtClean="0"/>
              <a:t> _________. </a:t>
            </a:r>
            <a:r>
              <a:rPr lang="cs-CZ" sz="2400" b="1" i="1" dirty="0" err="1" smtClean="0"/>
              <a:t>Und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was</a:t>
            </a:r>
            <a:r>
              <a:rPr lang="cs-CZ" sz="2400" b="1" i="1" dirty="0"/>
              <a:t> </a:t>
            </a:r>
            <a:r>
              <a:rPr lang="cs-CZ" sz="2400" b="1" i="1" dirty="0" smtClean="0"/>
              <a:t>_________ </a:t>
            </a:r>
            <a:r>
              <a:rPr lang="cs-CZ" sz="2400" b="1" i="1" dirty="0" err="1" smtClean="0"/>
              <a:t>du</a:t>
            </a:r>
            <a:r>
              <a:rPr lang="cs-CZ" sz="2400" b="1" i="1" dirty="0"/>
              <a:t> </a:t>
            </a:r>
            <a:r>
              <a:rPr lang="cs-CZ" sz="2400" b="1" i="1" dirty="0" smtClean="0"/>
              <a:t>in den </a:t>
            </a:r>
            <a:r>
              <a:rPr lang="cs-CZ" sz="2400" b="1" i="1" dirty="0" err="1" smtClean="0"/>
              <a:t>Ferien</a:t>
            </a:r>
            <a:r>
              <a:rPr lang="cs-CZ" sz="2400" b="1" i="1" dirty="0" smtClean="0"/>
              <a:t>? </a:t>
            </a:r>
            <a:r>
              <a:rPr lang="cs-CZ" sz="2400" b="1" i="1" dirty="0" err="1" smtClean="0"/>
              <a:t>Wo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warst</a:t>
            </a:r>
            <a:r>
              <a:rPr lang="cs-CZ" sz="2400" b="1" i="1" dirty="0" smtClean="0"/>
              <a:t> _______? </a:t>
            </a:r>
          </a:p>
          <a:p>
            <a:pPr algn="just">
              <a:spcAft>
                <a:spcPts val="300"/>
              </a:spcAft>
            </a:pPr>
            <a:r>
              <a:rPr lang="cs-CZ" sz="2400" b="1" i="1" dirty="0" err="1" smtClean="0"/>
              <a:t>Schreib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mir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bald</a:t>
            </a:r>
            <a:r>
              <a:rPr lang="cs-CZ" sz="2400" b="1" i="1" dirty="0"/>
              <a:t>!</a:t>
            </a:r>
            <a:endParaRPr lang="cs-CZ" sz="2400" b="1" i="1" dirty="0" smtClean="0"/>
          </a:p>
          <a:p>
            <a:pPr algn="just">
              <a:spcAft>
                <a:spcPts val="300"/>
              </a:spcAft>
            </a:pPr>
            <a:r>
              <a:rPr lang="cs-CZ" sz="2400" b="1" i="1" dirty="0" smtClean="0"/>
              <a:t>                                                                  </a:t>
            </a:r>
            <a:r>
              <a:rPr lang="cs-CZ" sz="2400" b="1" i="1" dirty="0" err="1" smtClean="0"/>
              <a:t>Tschüs</a:t>
            </a:r>
            <a:r>
              <a:rPr lang="cs-CZ" sz="2400" b="1" i="1" dirty="0" smtClean="0"/>
              <a:t> Patrik</a:t>
            </a:r>
            <a:endParaRPr lang="cs-CZ" sz="2400" b="1" i="1" dirty="0"/>
          </a:p>
        </p:txBody>
      </p:sp>
      <p:pic>
        <p:nvPicPr>
          <p:cNvPr id="9218" name="Picture 2" descr="C:\Users\Jechova\AppData\Local\Microsoft\Windows\Temporary Internet Files\Content.IE5\004Y94IT\MC9003615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28" y="2780928"/>
            <a:ext cx="15968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echova\AppData\Local\Microsoft\Windows\Temporary Internet Files\Content.IE5\2WD72609\MC9001986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3021">
            <a:off x="7579553" y="5944035"/>
            <a:ext cx="1532019" cy="66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echova\AppData\Local\Microsoft\Windows\Temporary Internet Files\Content.IE5\F4DZTQ4Z\MC9003541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" y="188640"/>
            <a:ext cx="2448271" cy="2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Jechova\AppData\Local\Microsoft\Windows\Temporary Internet Files\Content.IE5\2WD72609\MC90035031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36" y="1000413"/>
            <a:ext cx="1682436" cy="17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Jechova\AppData\Local\Microsoft\Windows\Temporary Internet Files\Content.IE5\F4DZTQ4Z\MP9004387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4400" y="3747516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PERFEKTUM SLABÝCH SLOVES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11266" name="Picture 2" descr="C:\Users\Jechova\AppData\Local\Microsoft\Windows\Temporary Internet Files\Content.IE5\K3CCHJF5\MC9002991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1286561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PERFEKTUM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01472" y="1556792"/>
            <a:ext cx="7776864" cy="50405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b="1" dirty="0" smtClean="0"/>
              <a:t>Složený minulý čas. Používá se zejména            v mluveném projevu.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b="1" dirty="0" smtClean="0"/>
              <a:t>Tvoří </a:t>
            </a:r>
            <a:r>
              <a:rPr lang="cs-CZ" sz="2800" b="1" dirty="0"/>
              <a:t>se pomocí pomocného </a:t>
            </a:r>
            <a:r>
              <a:rPr lang="cs-CZ" sz="2800" b="1" dirty="0" smtClean="0"/>
              <a:t>slovesa                   </a:t>
            </a:r>
            <a:r>
              <a:rPr lang="cs-CZ" sz="2800" b="1" dirty="0"/>
              <a:t>v přítomném čase a </a:t>
            </a:r>
            <a:r>
              <a:rPr lang="cs-CZ" sz="2800" b="1" dirty="0">
                <a:solidFill>
                  <a:srgbClr val="FF0066"/>
                </a:solidFill>
              </a:rPr>
              <a:t>příčestí minulého</a:t>
            </a:r>
            <a:r>
              <a:rPr lang="cs-CZ" sz="2800" b="1" dirty="0" smtClean="0">
                <a:solidFill>
                  <a:srgbClr val="FF0066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b="1" dirty="0" smtClean="0"/>
              <a:t> Pomocná slovesa:  </a:t>
            </a:r>
            <a:r>
              <a:rPr lang="cs-CZ" sz="2800" b="1" i="1" dirty="0" err="1">
                <a:solidFill>
                  <a:srgbClr val="0070C0"/>
                </a:solidFill>
              </a:rPr>
              <a:t>haben</a:t>
            </a:r>
            <a:r>
              <a:rPr lang="cs-CZ" sz="2800" b="1" dirty="0">
                <a:solidFill>
                  <a:srgbClr val="0070C0"/>
                </a:solidFill>
              </a:rPr>
              <a:t> (mít)</a:t>
            </a:r>
            <a:r>
              <a:rPr lang="cs-CZ" sz="2800" b="1" dirty="0"/>
              <a:t> </a:t>
            </a:r>
            <a:r>
              <a:rPr lang="cs-CZ" sz="2800" b="1" dirty="0" smtClean="0"/>
              <a:t>nebo</a:t>
            </a:r>
          </a:p>
          <a:p>
            <a:pPr algn="just"/>
            <a:r>
              <a:rPr lang="cs-CZ" sz="2800" b="1" dirty="0"/>
              <a:t>	</a:t>
            </a:r>
            <a:r>
              <a:rPr lang="cs-CZ" sz="2800" b="1" dirty="0" smtClean="0"/>
              <a:t>		     </a:t>
            </a:r>
            <a:r>
              <a:rPr lang="cs-CZ" sz="2800" b="1" i="1" dirty="0" err="1" smtClean="0">
                <a:solidFill>
                  <a:srgbClr val="0070C0"/>
                </a:solidFill>
              </a:rPr>
              <a:t>sein</a:t>
            </a:r>
            <a:r>
              <a:rPr lang="cs-CZ" sz="2800" b="1" dirty="0" smtClean="0">
                <a:solidFill>
                  <a:srgbClr val="0070C0"/>
                </a:solidFill>
              </a:rPr>
              <a:t>     (</a:t>
            </a:r>
            <a:r>
              <a:rPr lang="cs-CZ" sz="2800" b="1" dirty="0">
                <a:solidFill>
                  <a:srgbClr val="0070C0"/>
                </a:solidFill>
              </a:rPr>
              <a:t>být). </a:t>
            </a:r>
            <a:endParaRPr lang="cs-CZ" sz="2800" b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b="1" dirty="0" smtClean="0"/>
              <a:t>Ve </a:t>
            </a:r>
            <a:r>
              <a:rPr lang="cs-CZ" sz="2800" b="1" dirty="0"/>
              <a:t>většině případů se používá sloveso </a:t>
            </a:r>
            <a:r>
              <a:rPr lang="cs-CZ" sz="2800" b="1" i="1" dirty="0" err="1">
                <a:solidFill>
                  <a:srgbClr val="002060"/>
                </a:solidFill>
              </a:rPr>
              <a:t>haben</a:t>
            </a:r>
            <a:r>
              <a:rPr lang="cs-CZ" sz="2800" b="1" dirty="0"/>
              <a:t>. </a:t>
            </a:r>
            <a:endParaRPr lang="cs-CZ" sz="28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b="1" dirty="0" smtClean="0"/>
              <a:t>Pomocné </a:t>
            </a:r>
            <a:r>
              <a:rPr lang="cs-CZ" sz="2800" b="1" dirty="0"/>
              <a:t>sloveso </a:t>
            </a:r>
            <a:r>
              <a:rPr lang="cs-CZ" sz="2800" b="1" i="1" dirty="0" err="1">
                <a:solidFill>
                  <a:srgbClr val="002060"/>
                </a:solidFill>
              </a:rPr>
              <a:t>sein</a:t>
            </a:r>
            <a:r>
              <a:rPr lang="cs-CZ" sz="2800" b="1" dirty="0"/>
              <a:t> se používá u sloves, která vyjadřují pohyb nebo změnu stavu. </a:t>
            </a:r>
            <a:endParaRPr lang="cs-CZ" sz="28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b="1" dirty="0" smtClean="0"/>
              <a:t>Významové </a:t>
            </a:r>
            <a:r>
              <a:rPr lang="cs-CZ" sz="2800" b="1" dirty="0"/>
              <a:t>sloveso v příčestí minulém se </a:t>
            </a:r>
            <a:r>
              <a:rPr lang="cs-CZ" sz="2800" b="1" dirty="0" smtClean="0">
                <a:solidFill>
                  <a:srgbClr val="FF0000"/>
                </a:solidFill>
              </a:rPr>
              <a:t>vždy</a:t>
            </a:r>
            <a:r>
              <a:rPr lang="cs-CZ" sz="2800" b="1" dirty="0" smtClean="0"/>
              <a:t> umisťuje </a:t>
            </a:r>
            <a:r>
              <a:rPr lang="cs-CZ" sz="2800" b="1" dirty="0">
                <a:solidFill>
                  <a:srgbClr val="FF0000"/>
                </a:solidFill>
              </a:rPr>
              <a:t>na konec věty</a:t>
            </a:r>
            <a:r>
              <a:rPr lang="cs-CZ" sz="2800" b="1" dirty="0"/>
              <a:t>. </a:t>
            </a:r>
          </a:p>
          <a:p>
            <a:pPr algn="ctr"/>
            <a:endParaRPr lang="cs-CZ" dirty="0"/>
          </a:p>
        </p:txBody>
      </p:sp>
      <p:pic>
        <p:nvPicPr>
          <p:cNvPr id="3074" name="Picture 2" descr="C:\Users\Jechova\AppData\Local\Microsoft\Windows\Temporary Internet Files\Content.IE5\K3CCHJF5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12" y="137465"/>
            <a:ext cx="792088" cy="13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K3CCHJF5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7249"/>
            <a:ext cx="792088" cy="13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aoblený obdélník 20"/>
          <p:cNvSpPr/>
          <p:nvPr/>
        </p:nvSpPr>
        <p:spPr>
          <a:xfrm>
            <a:off x="719496" y="4941168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719496" y="3681028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683568" y="2420888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228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POMOCNÉ SLOVESO</a:t>
            </a:r>
            <a:br>
              <a:rPr lang="cs-CZ" b="1" dirty="0" smtClean="0">
                <a:solidFill>
                  <a:srgbClr val="00B0F0"/>
                </a:solidFill>
              </a:rPr>
            </a:br>
            <a:r>
              <a:rPr lang="cs-CZ" b="1" dirty="0" smtClean="0">
                <a:solidFill>
                  <a:srgbClr val="00B0F0"/>
                </a:solidFill>
              </a:rPr>
              <a:t>HABEN = MÍT (VLASTNIT)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788024" y="2420888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0573" y="3717032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00573" y="4941168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50826" y="2763678"/>
            <a:ext cx="215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ich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habe</a:t>
            </a:r>
            <a:endParaRPr lang="cs-CZ" sz="3200" dirty="0">
              <a:solidFill>
                <a:srgbClr val="4A206A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34082" y="3823642"/>
            <a:ext cx="2186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du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hast</a:t>
            </a:r>
            <a:endParaRPr lang="cs-CZ" sz="3200" dirty="0">
              <a:solidFill>
                <a:srgbClr val="4A206A"/>
              </a:solidFill>
            </a:endParaRPr>
          </a:p>
          <a:p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55576" y="5158633"/>
            <a:ext cx="3583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er</a:t>
            </a:r>
            <a:r>
              <a:rPr lang="cs-CZ" sz="3200" dirty="0" smtClean="0">
                <a:solidFill>
                  <a:srgbClr val="4A206A"/>
                </a:solidFill>
              </a:rPr>
              <a:t>, </a:t>
            </a:r>
            <a:r>
              <a:rPr lang="cs-CZ" sz="3200" dirty="0" err="1" smtClean="0">
                <a:solidFill>
                  <a:srgbClr val="4A206A"/>
                </a:solidFill>
              </a:rPr>
              <a:t>sie</a:t>
            </a:r>
            <a:r>
              <a:rPr lang="cs-CZ" sz="3200" dirty="0" smtClean="0">
                <a:solidFill>
                  <a:srgbClr val="4A206A"/>
                </a:solidFill>
              </a:rPr>
              <a:t>, es </a:t>
            </a:r>
            <a:r>
              <a:rPr lang="cs-CZ" sz="3200" dirty="0" err="1" smtClean="0">
                <a:solidFill>
                  <a:srgbClr val="4A206A"/>
                </a:solidFill>
              </a:rPr>
              <a:t>hat</a:t>
            </a:r>
            <a:endParaRPr lang="cs-CZ" sz="3200" dirty="0">
              <a:solidFill>
                <a:srgbClr val="4A206A"/>
              </a:solidFill>
            </a:endParaRPr>
          </a:p>
          <a:p>
            <a:pPr algn="ctr"/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01637" y="2639814"/>
            <a:ext cx="3186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wir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haben</a:t>
            </a:r>
            <a:endParaRPr lang="cs-CZ" sz="3200" dirty="0">
              <a:solidFill>
                <a:srgbClr val="4A206A"/>
              </a:solidFill>
            </a:endParaRPr>
          </a:p>
          <a:p>
            <a:pPr algn="ctr"/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99226" y="3872611"/>
            <a:ext cx="2917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ihr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habt</a:t>
            </a:r>
            <a:endParaRPr lang="cs-CZ" sz="3200" dirty="0">
              <a:solidFill>
                <a:srgbClr val="4A206A"/>
              </a:solidFill>
            </a:endParaRPr>
          </a:p>
          <a:p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92080" y="5158631"/>
            <a:ext cx="2721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sie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haben</a:t>
            </a:r>
            <a:endParaRPr lang="cs-CZ" sz="3200" dirty="0">
              <a:solidFill>
                <a:srgbClr val="4A206A"/>
              </a:solidFill>
            </a:endParaRPr>
          </a:p>
          <a:p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671191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228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POMOCNÉ SLOVESO </a:t>
            </a:r>
            <a:br>
              <a:rPr lang="cs-CZ" b="1" dirty="0" smtClean="0">
                <a:solidFill>
                  <a:srgbClr val="00B0F0"/>
                </a:solidFill>
              </a:rPr>
            </a:br>
            <a:r>
              <a:rPr lang="cs-CZ" b="1" dirty="0" smtClean="0">
                <a:solidFill>
                  <a:srgbClr val="00B0F0"/>
                </a:solidFill>
              </a:rPr>
              <a:t>SEIN = BÝT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59055" y="2312876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14756" y="3576714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9055" y="490086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88024" y="234888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0573" y="3576714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00573" y="490086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187624" y="2517457"/>
            <a:ext cx="265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ich</a:t>
            </a:r>
            <a:r>
              <a:rPr lang="cs-CZ" sz="3200" dirty="0" smtClean="0">
                <a:solidFill>
                  <a:srgbClr val="4A206A"/>
                </a:solidFill>
              </a:rPr>
              <a:t> bin</a:t>
            </a:r>
            <a:endParaRPr lang="cs-CZ" sz="3200" dirty="0">
              <a:solidFill>
                <a:srgbClr val="4A206A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87624" y="3823429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du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bist</a:t>
            </a:r>
            <a:endParaRPr lang="cs-CZ" sz="3200" dirty="0">
              <a:solidFill>
                <a:srgbClr val="4A206A"/>
              </a:solidFill>
            </a:endParaRPr>
          </a:p>
          <a:p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55576" y="5158633"/>
            <a:ext cx="3583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er</a:t>
            </a:r>
            <a:r>
              <a:rPr lang="cs-CZ" sz="3200" dirty="0" smtClean="0">
                <a:solidFill>
                  <a:srgbClr val="4A206A"/>
                </a:solidFill>
              </a:rPr>
              <a:t>, </a:t>
            </a:r>
            <a:r>
              <a:rPr lang="cs-CZ" sz="3200" dirty="0" err="1" smtClean="0">
                <a:solidFill>
                  <a:srgbClr val="4A206A"/>
                </a:solidFill>
              </a:rPr>
              <a:t>sie</a:t>
            </a:r>
            <a:r>
              <a:rPr lang="cs-CZ" sz="3200" dirty="0" smtClean="0">
                <a:solidFill>
                  <a:srgbClr val="4A206A"/>
                </a:solidFill>
              </a:rPr>
              <a:t>, es </a:t>
            </a:r>
            <a:r>
              <a:rPr lang="cs-CZ" sz="3200" dirty="0" err="1" smtClean="0">
                <a:solidFill>
                  <a:srgbClr val="4A206A"/>
                </a:solidFill>
              </a:rPr>
              <a:t>ist</a:t>
            </a:r>
            <a:endParaRPr lang="cs-CZ" sz="3200" dirty="0">
              <a:solidFill>
                <a:srgbClr val="4A206A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01637" y="2517457"/>
            <a:ext cx="3186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wir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sind</a:t>
            </a:r>
            <a:endParaRPr lang="cs-CZ" sz="3200" dirty="0">
              <a:solidFill>
                <a:srgbClr val="4A206A"/>
              </a:solidFill>
            </a:endParaRPr>
          </a:p>
          <a:p>
            <a:pPr algn="ctr"/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99226" y="3872611"/>
            <a:ext cx="2917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ihr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seid</a:t>
            </a:r>
            <a:endParaRPr lang="cs-CZ" sz="3200" dirty="0">
              <a:solidFill>
                <a:srgbClr val="4A206A"/>
              </a:solidFill>
            </a:endParaRPr>
          </a:p>
          <a:p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92080" y="5158631"/>
            <a:ext cx="2721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sie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sind</a:t>
            </a:r>
            <a:endParaRPr lang="cs-CZ" sz="3200" dirty="0">
              <a:solidFill>
                <a:srgbClr val="4A206A"/>
              </a:solidFill>
            </a:endParaRPr>
          </a:p>
          <a:p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671191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43062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Wieder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Ferien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VY_32_INOVACE_32.17.JEC.NJ.9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12. 05. 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2014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5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PERFEKTUM - MACHEN</a:t>
            </a:r>
            <a:endParaRPr lang="cs-CZ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547095"/>
              </p:ext>
            </p:extLst>
          </p:nvPr>
        </p:nvGraphicFramePr>
        <p:xfrm>
          <a:off x="395536" y="1988840"/>
          <a:ext cx="8424936" cy="4176465"/>
        </p:xfrm>
        <a:graphic>
          <a:graphicData uri="http://schemas.openxmlformats.org/drawingml/2006/table">
            <a:tbl>
              <a:tblPr firstRow="1" firstCol="1" bandRow="1"/>
              <a:tblGrid>
                <a:gridCol w="4361203"/>
                <a:gridCol w="4063733"/>
              </a:tblGrid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ich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habe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mach</a:t>
                      </a:r>
                      <a:r>
                        <a:rPr lang="cs-CZ" sz="3200" b="1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 b="1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(já jsem</a:t>
                      </a:r>
                      <a:r>
                        <a:rPr lang="cs-CZ" sz="32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dělala)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wir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haben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mach</a:t>
                      </a:r>
                      <a:r>
                        <a:rPr lang="cs-CZ" sz="3200" b="1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du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hast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mach</a:t>
                      </a:r>
                      <a:r>
                        <a:rPr lang="cs-CZ" sz="3200" b="1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ihr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habt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mach</a:t>
                      </a:r>
                      <a:r>
                        <a:rPr lang="cs-CZ" sz="3200" b="1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sie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es </a:t>
                      </a:r>
                      <a:r>
                        <a:rPr lang="cs-CZ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hat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mach</a:t>
                      </a:r>
                      <a:r>
                        <a:rPr lang="cs-CZ" sz="3200" b="1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sie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haben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mach</a:t>
                      </a:r>
                      <a:r>
                        <a:rPr lang="cs-CZ" sz="3200" b="1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5" name="Vývojový diagram: alternativní postup 4"/>
          <p:cNvSpPr/>
          <p:nvPr/>
        </p:nvSpPr>
        <p:spPr>
          <a:xfrm>
            <a:off x="683568" y="5805264"/>
            <a:ext cx="3744416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příčestí minulé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6" name="Šipka nahoru 5"/>
          <p:cNvSpPr/>
          <p:nvPr/>
        </p:nvSpPr>
        <p:spPr>
          <a:xfrm rot="1219036">
            <a:off x="2766521" y="5222123"/>
            <a:ext cx="720080" cy="78641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995936" y="4869546"/>
            <a:ext cx="216024" cy="504056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2663283" y="4869546"/>
            <a:ext cx="463278" cy="504056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5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PERFEKTUM - ARBEITEN</a:t>
            </a:r>
            <a:endParaRPr lang="cs-CZ" b="1" dirty="0">
              <a:solidFill>
                <a:srgbClr val="FF0066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01776"/>
              </p:ext>
            </p:extLst>
          </p:nvPr>
        </p:nvGraphicFramePr>
        <p:xfrm>
          <a:off x="323528" y="1772816"/>
          <a:ext cx="8424936" cy="4176465"/>
        </p:xfrm>
        <a:graphic>
          <a:graphicData uri="http://schemas.openxmlformats.org/drawingml/2006/table">
            <a:tbl>
              <a:tblPr firstRow="1" firstCol="1" bandRow="1"/>
              <a:tblGrid>
                <a:gridCol w="4361203"/>
                <a:gridCol w="4063733"/>
              </a:tblGrid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ich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habe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arbeite</a:t>
                      </a:r>
                      <a:r>
                        <a:rPr lang="cs-CZ" sz="3200" b="1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 b="1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(já</a:t>
                      </a:r>
                      <a:r>
                        <a:rPr lang="cs-CZ" sz="32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jsem pracoval/a)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wir </a:t>
                      </a:r>
                      <a:r>
                        <a:rPr lang="cs-CZ" sz="3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haben</a:t>
                      </a:r>
                      <a:r>
                        <a:rPr lang="cs-CZ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arbeite</a:t>
                      </a:r>
                      <a:r>
                        <a:rPr lang="cs-CZ" sz="3200" b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du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hast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arbeite</a:t>
                      </a:r>
                      <a:r>
                        <a:rPr lang="cs-CZ" sz="3200" b="1" dirty="0" err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ihr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habt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arbeite</a:t>
                      </a:r>
                      <a:r>
                        <a:rPr lang="cs-CZ" sz="3200" b="1" dirty="0" err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sie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es </a:t>
                      </a:r>
                      <a:r>
                        <a:rPr lang="cs-CZ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hat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arbeite</a:t>
                      </a:r>
                      <a:r>
                        <a:rPr lang="cs-CZ" sz="3200" b="1" dirty="0" err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sie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haben</a:t>
                      </a: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3200" b="1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cs-CZ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arbeite</a:t>
                      </a:r>
                      <a:r>
                        <a:rPr lang="cs-CZ" sz="3200" b="1" dirty="0" err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3" name="Zaoblený obdélník 2"/>
          <p:cNvSpPr/>
          <p:nvPr/>
        </p:nvSpPr>
        <p:spPr>
          <a:xfrm>
            <a:off x="467544" y="5517232"/>
            <a:ext cx="8136904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70C0"/>
                </a:solidFill>
              </a:rPr>
              <a:t>Ich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habe</a:t>
            </a:r>
            <a:r>
              <a:rPr lang="cs-CZ" sz="3200" dirty="0" smtClean="0">
                <a:solidFill>
                  <a:srgbClr val="0070C0"/>
                </a:solidFill>
              </a:rPr>
              <a:t> den </a:t>
            </a:r>
            <a:r>
              <a:rPr lang="cs-CZ" sz="3200" dirty="0" err="1" smtClean="0">
                <a:solidFill>
                  <a:srgbClr val="0070C0"/>
                </a:solidFill>
              </a:rPr>
              <a:t>ganzen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Tag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gearbeitet</a:t>
            </a:r>
            <a:r>
              <a:rPr lang="cs-CZ" sz="3200" dirty="0" smtClean="0">
                <a:solidFill>
                  <a:srgbClr val="0070C0"/>
                </a:solidFill>
              </a:rPr>
              <a:t>.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ERGÄNZE! </a:t>
            </a:r>
            <a:r>
              <a:rPr lang="cs-CZ" b="1" dirty="0">
                <a:solidFill>
                  <a:srgbClr val="00B050"/>
                </a:solidFill>
              </a:rPr>
              <a:t/>
            </a:r>
            <a:br>
              <a:rPr lang="cs-CZ" b="1" dirty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>PERFEKTUM - SPIELEN</a:t>
            </a:r>
            <a:endParaRPr lang="cs-CZ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324952"/>
              </p:ext>
            </p:extLst>
          </p:nvPr>
        </p:nvGraphicFramePr>
        <p:xfrm>
          <a:off x="395536" y="1988840"/>
          <a:ext cx="8136904" cy="4176465"/>
        </p:xfrm>
        <a:graphic>
          <a:graphicData uri="http://schemas.openxmlformats.org/drawingml/2006/table">
            <a:tbl>
              <a:tblPr firstRow="1" firstCol="1" bandRow="1"/>
              <a:tblGrid>
                <a:gridCol w="4361203"/>
                <a:gridCol w="3775701"/>
              </a:tblGrid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ich</a:t>
                      </a:r>
                      <a:r>
                        <a:rPr lang="cs-CZ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……………………………..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(já jsem hrála)</a:t>
                      </a:r>
                      <a:endParaRPr lang="cs-CZ" sz="32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wir</a:t>
                      </a:r>
                      <a:r>
                        <a:rPr lang="cs-CZ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……………………….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</a:t>
                      </a:r>
                      <a:r>
                        <a:rPr lang="cs-CZ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……………………………….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3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ihr</a:t>
                      </a:r>
                      <a:r>
                        <a:rPr lang="cs-CZ" sz="3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……………………….</a:t>
                      </a:r>
                      <a:endParaRPr lang="cs-CZ" sz="3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cs-CZ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sie</a:t>
                      </a:r>
                      <a:r>
                        <a:rPr lang="cs-CZ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cs-CZ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es ……………………..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3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sie</a:t>
                      </a:r>
                      <a:r>
                        <a:rPr lang="cs-CZ" sz="3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…………………………</a:t>
                      </a:r>
                      <a:endParaRPr lang="cs-CZ" sz="3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Jechova\AppData\Local\Microsoft\Windows\Temporary Internet Files\Content.IE5\O07Z9WPO\MC900441902[4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656184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61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ACHTUNG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F4DZTQ4Z\MC9003791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88640"/>
            <a:ext cx="100710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chova\AppData\Local\Microsoft\Windows\Temporary Internet Files\Content.IE5\F4DZTQ4Z\MC9003791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100710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467544" y="1340768"/>
            <a:ext cx="8136904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000" dirty="0" smtClean="0">
                <a:solidFill>
                  <a:srgbClr val="0070C0"/>
                </a:solidFill>
              </a:rPr>
              <a:t>Slovesa zakončena na příponou „</a:t>
            </a:r>
            <a:r>
              <a:rPr lang="cs-CZ" sz="3000" dirty="0" err="1" smtClean="0">
                <a:solidFill>
                  <a:srgbClr val="0070C0"/>
                </a:solidFill>
              </a:rPr>
              <a:t>ieren</a:t>
            </a:r>
            <a:r>
              <a:rPr lang="cs-CZ" sz="3000" dirty="0" smtClean="0">
                <a:solidFill>
                  <a:srgbClr val="0070C0"/>
                </a:solidFill>
              </a:rPr>
              <a:t>“ </a:t>
            </a:r>
            <a:r>
              <a:rPr lang="cs-CZ" sz="3000" dirty="0" smtClean="0">
                <a:solidFill>
                  <a:srgbClr val="FF0066"/>
                </a:solidFill>
              </a:rPr>
              <a:t>nemají</a:t>
            </a:r>
            <a:r>
              <a:rPr lang="cs-CZ" sz="3000" dirty="0" smtClean="0">
                <a:solidFill>
                  <a:srgbClr val="0070C0"/>
                </a:solidFill>
              </a:rPr>
              <a:t>        v příčestí minulém předponu „</a:t>
            </a:r>
            <a:r>
              <a:rPr lang="cs-CZ" sz="3000" dirty="0" err="1" smtClean="0">
                <a:solidFill>
                  <a:srgbClr val="0070C0"/>
                </a:solidFill>
              </a:rPr>
              <a:t>ge</a:t>
            </a:r>
            <a:r>
              <a:rPr lang="cs-CZ" sz="3000" dirty="0" smtClean="0">
                <a:solidFill>
                  <a:srgbClr val="0070C0"/>
                </a:solidFill>
              </a:rPr>
              <a:t>“.</a:t>
            </a:r>
            <a:endParaRPr lang="cs-CZ" sz="3000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67544" y="2420888"/>
            <a:ext cx="8136904" cy="1359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000" dirty="0" smtClean="0">
                <a:solidFill>
                  <a:srgbClr val="7030A0"/>
                </a:solidFill>
              </a:rPr>
              <a:t>Př.: </a:t>
            </a:r>
            <a:r>
              <a:rPr lang="cs-CZ" sz="3000" dirty="0" err="1" smtClean="0">
                <a:solidFill>
                  <a:srgbClr val="7030A0"/>
                </a:solidFill>
              </a:rPr>
              <a:t>fotograf</a:t>
            </a:r>
            <a:r>
              <a:rPr lang="cs-CZ" sz="3000" dirty="0" err="1" smtClean="0">
                <a:solidFill>
                  <a:srgbClr val="FF0066"/>
                </a:solidFill>
              </a:rPr>
              <a:t>ieren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cs-CZ" sz="3000" dirty="0" smtClean="0">
                <a:solidFill>
                  <a:srgbClr val="7030A0"/>
                </a:solidFill>
              </a:rPr>
              <a:t>fotografoval jsem = </a:t>
            </a:r>
            <a:r>
              <a:rPr lang="cs-CZ" sz="3000" dirty="0" err="1" smtClean="0">
                <a:solidFill>
                  <a:srgbClr val="7030A0"/>
                </a:solidFill>
              </a:rPr>
              <a:t>ich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dirty="0" err="1" smtClean="0">
                <a:solidFill>
                  <a:srgbClr val="7030A0"/>
                </a:solidFill>
              </a:rPr>
              <a:t>habe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dirty="0" err="1" smtClean="0">
                <a:solidFill>
                  <a:srgbClr val="7030A0"/>
                </a:solidFill>
              </a:rPr>
              <a:t>fotografiert</a:t>
            </a:r>
            <a:endParaRPr lang="cs-CZ" sz="3000" dirty="0" smtClean="0">
              <a:solidFill>
                <a:srgbClr val="7030A0"/>
              </a:solidFill>
            </a:endParaRPr>
          </a:p>
          <a:p>
            <a:pPr algn="ctr"/>
            <a:r>
              <a:rPr lang="cs-CZ" sz="3000" dirty="0" smtClean="0">
                <a:solidFill>
                  <a:srgbClr val="7030A0"/>
                </a:solidFill>
              </a:rPr>
              <a:t>	                            </a:t>
            </a:r>
            <a:r>
              <a:rPr lang="cs-CZ" sz="3000" dirty="0" err="1" smtClean="0">
                <a:solidFill>
                  <a:srgbClr val="7030A0"/>
                </a:solidFill>
              </a:rPr>
              <a:t>ich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dirty="0" err="1" smtClean="0">
                <a:solidFill>
                  <a:srgbClr val="7030A0"/>
                </a:solidFill>
              </a:rPr>
              <a:t>habe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strike="sngStrike" dirty="0" err="1" smtClean="0">
                <a:solidFill>
                  <a:srgbClr val="C00000"/>
                </a:solidFill>
              </a:rPr>
              <a:t>ge</a:t>
            </a:r>
            <a:r>
              <a:rPr lang="cs-CZ" sz="3000" dirty="0" err="1" smtClean="0">
                <a:solidFill>
                  <a:srgbClr val="7030A0"/>
                </a:solidFill>
              </a:rPr>
              <a:t>fotografiert</a:t>
            </a:r>
            <a:endParaRPr lang="cs-CZ" sz="3000" dirty="0" smtClean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95536" y="3861048"/>
            <a:ext cx="8136904" cy="15037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000" dirty="0" smtClean="0">
                <a:solidFill>
                  <a:schemeClr val="accent6">
                    <a:lumMod val="75000"/>
                  </a:schemeClr>
                </a:solidFill>
              </a:rPr>
              <a:t>Příčestí minulé je u slabých sloves vždy zakončeno na „t“ a vždy stojí na konci věty.</a:t>
            </a:r>
          </a:p>
          <a:p>
            <a:pPr algn="ctr"/>
            <a:r>
              <a:rPr lang="cs-CZ" sz="3000" dirty="0" smtClean="0">
                <a:solidFill>
                  <a:schemeClr val="accent6">
                    <a:lumMod val="75000"/>
                  </a:schemeClr>
                </a:solidFill>
              </a:rPr>
              <a:t>(př. </a:t>
            </a:r>
            <a:r>
              <a:rPr lang="cs-CZ" sz="3000" dirty="0" err="1" smtClean="0">
                <a:solidFill>
                  <a:schemeClr val="accent6">
                    <a:lumMod val="75000"/>
                  </a:schemeClr>
                </a:solidFill>
              </a:rPr>
              <a:t>er</a:t>
            </a:r>
            <a:r>
              <a:rPr lang="cs-CZ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000" dirty="0" err="1" smtClean="0">
                <a:solidFill>
                  <a:schemeClr val="accent6">
                    <a:lumMod val="75000"/>
                  </a:schemeClr>
                </a:solidFill>
              </a:rPr>
              <a:t>hat</a:t>
            </a:r>
            <a:r>
              <a:rPr lang="cs-CZ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000" dirty="0" err="1" smtClean="0">
                <a:solidFill>
                  <a:schemeClr val="accent6">
                    <a:lumMod val="75000"/>
                  </a:schemeClr>
                </a:solidFill>
              </a:rPr>
              <a:t>gemach</a:t>
            </a:r>
            <a:r>
              <a:rPr lang="cs-CZ" sz="3000" dirty="0" err="1" smtClean="0">
                <a:solidFill>
                  <a:srgbClr val="FF0066"/>
                </a:solidFill>
              </a:rPr>
              <a:t>t</a:t>
            </a:r>
            <a:r>
              <a:rPr lang="cs-CZ" sz="3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sz="3000" dirty="0" err="1" smtClean="0">
                <a:solidFill>
                  <a:schemeClr val="accent6">
                    <a:lumMod val="75000"/>
                  </a:schemeClr>
                </a:solidFill>
              </a:rPr>
              <a:t>gespiel</a:t>
            </a:r>
            <a:r>
              <a:rPr lang="cs-CZ" sz="3000" dirty="0" err="1" smtClean="0">
                <a:solidFill>
                  <a:srgbClr val="FF0066"/>
                </a:solidFill>
              </a:rPr>
              <a:t>t</a:t>
            </a:r>
            <a:r>
              <a:rPr lang="cs-CZ" sz="3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sz="3000" dirty="0" err="1" smtClean="0">
                <a:solidFill>
                  <a:schemeClr val="accent6">
                    <a:lumMod val="75000"/>
                  </a:schemeClr>
                </a:solidFill>
              </a:rPr>
              <a:t>gemal</a:t>
            </a:r>
            <a:r>
              <a:rPr lang="cs-CZ" sz="3000" dirty="0" err="1" smtClean="0">
                <a:solidFill>
                  <a:srgbClr val="FF0066"/>
                </a:solidFill>
              </a:rPr>
              <a:t>t</a:t>
            </a:r>
            <a:r>
              <a:rPr lang="cs-CZ" sz="3000" dirty="0" smtClean="0">
                <a:solidFill>
                  <a:schemeClr val="accent6">
                    <a:lumMod val="75000"/>
                  </a:schemeClr>
                </a:solidFill>
              </a:rPr>
              <a:t>…)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32832" y="5445224"/>
            <a:ext cx="8136904" cy="1349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000" dirty="0" smtClean="0">
                <a:solidFill>
                  <a:srgbClr val="92D050"/>
                </a:solidFill>
              </a:rPr>
              <a:t>Slovesa s odlučitelnou předponou př. </a:t>
            </a:r>
            <a:r>
              <a:rPr lang="cs-CZ" sz="3000" dirty="0" err="1" smtClean="0">
                <a:solidFill>
                  <a:srgbClr val="92D050"/>
                </a:solidFill>
              </a:rPr>
              <a:t>ein</a:t>
            </a:r>
            <a:r>
              <a:rPr lang="cs-CZ" sz="3000" dirty="0" smtClean="0">
                <a:solidFill>
                  <a:srgbClr val="92D050"/>
                </a:solidFill>
              </a:rPr>
              <a:t>/</a:t>
            </a:r>
            <a:r>
              <a:rPr lang="cs-CZ" sz="3000" dirty="0" err="1" smtClean="0">
                <a:solidFill>
                  <a:srgbClr val="92D050"/>
                </a:solidFill>
              </a:rPr>
              <a:t>kaufen</a:t>
            </a:r>
            <a:r>
              <a:rPr lang="cs-CZ" sz="3000" dirty="0" smtClean="0">
                <a:solidFill>
                  <a:srgbClr val="92D050"/>
                </a:solidFill>
              </a:rPr>
              <a:t> tvoří příčestí minulé následovně:</a:t>
            </a:r>
          </a:p>
          <a:p>
            <a:pPr algn="ctr"/>
            <a:r>
              <a:rPr lang="cs-CZ" sz="3000" dirty="0" smtClean="0">
                <a:solidFill>
                  <a:srgbClr val="92D050"/>
                </a:solidFill>
              </a:rPr>
              <a:t>nakupoval jsem = </a:t>
            </a:r>
            <a:r>
              <a:rPr lang="cs-CZ" sz="3000" dirty="0" err="1" smtClean="0">
                <a:solidFill>
                  <a:srgbClr val="92D050"/>
                </a:solidFill>
              </a:rPr>
              <a:t>ich</a:t>
            </a:r>
            <a:r>
              <a:rPr lang="cs-CZ" sz="3000" dirty="0" smtClean="0">
                <a:solidFill>
                  <a:srgbClr val="92D050"/>
                </a:solidFill>
              </a:rPr>
              <a:t> </a:t>
            </a:r>
            <a:r>
              <a:rPr lang="cs-CZ" sz="3000" dirty="0" err="1" smtClean="0">
                <a:solidFill>
                  <a:srgbClr val="92D050"/>
                </a:solidFill>
              </a:rPr>
              <a:t>habe</a:t>
            </a:r>
            <a:r>
              <a:rPr lang="cs-CZ" sz="3000" dirty="0" smtClean="0">
                <a:solidFill>
                  <a:srgbClr val="92D050"/>
                </a:solidFill>
              </a:rPr>
              <a:t> </a:t>
            </a:r>
            <a:r>
              <a:rPr lang="cs-CZ" sz="3000" dirty="0" err="1" smtClean="0">
                <a:solidFill>
                  <a:srgbClr val="92D050"/>
                </a:solidFill>
              </a:rPr>
              <a:t>ein</a:t>
            </a:r>
            <a:r>
              <a:rPr lang="cs-CZ" sz="3000" dirty="0" err="1" smtClean="0">
                <a:solidFill>
                  <a:srgbClr val="FF0066"/>
                </a:solidFill>
              </a:rPr>
              <a:t>ge</a:t>
            </a:r>
            <a:r>
              <a:rPr lang="cs-CZ" sz="3000" dirty="0" err="1" smtClean="0">
                <a:solidFill>
                  <a:srgbClr val="92D050"/>
                </a:solidFill>
              </a:rPr>
              <a:t>kauft</a:t>
            </a:r>
            <a:endParaRPr lang="cs-CZ" sz="3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65328" y="62068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ACHTUNG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C:\Users\Jechova\AppData\Local\Microsoft\Windows\Temporary Internet Files\Content.IE5\F4DZTQ4Z\MC9003791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84" y="732032"/>
            <a:ext cx="100710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F4DZTQ4Z\MC9003791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732032"/>
            <a:ext cx="100710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467544" y="1988840"/>
            <a:ext cx="8136904" cy="4536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cs-CZ" sz="3000" dirty="0" smtClean="0">
              <a:solidFill>
                <a:srgbClr val="0070C0"/>
              </a:solidFill>
            </a:endParaRPr>
          </a:p>
          <a:p>
            <a:pPr algn="just"/>
            <a:endParaRPr lang="cs-CZ" sz="1600" dirty="0">
              <a:solidFill>
                <a:srgbClr val="0070C0"/>
              </a:solidFill>
            </a:endParaRPr>
          </a:p>
          <a:p>
            <a:pPr algn="just"/>
            <a:r>
              <a:rPr lang="cs-CZ" sz="3000" dirty="0" smtClean="0">
                <a:solidFill>
                  <a:srgbClr val="0070C0"/>
                </a:solidFill>
              </a:rPr>
              <a:t>Slovesa s neodlučitelnými předponami (např. </a:t>
            </a:r>
            <a:r>
              <a:rPr lang="cs-CZ" sz="3000" dirty="0" err="1" smtClean="0">
                <a:solidFill>
                  <a:srgbClr val="0070C0"/>
                </a:solidFill>
              </a:rPr>
              <a:t>be</a:t>
            </a:r>
            <a:r>
              <a:rPr lang="cs-CZ" sz="3000" dirty="0" smtClean="0">
                <a:solidFill>
                  <a:srgbClr val="0070C0"/>
                </a:solidFill>
              </a:rPr>
              <a:t>, </a:t>
            </a:r>
            <a:r>
              <a:rPr lang="cs-CZ" sz="3000" dirty="0" err="1" smtClean="0">
                <a:solidFill>
                  <a:srgbClr val="0070C0"/>
                </a:solidFill>
              </a:rPr>
              <a:t>ge</a:t>
            </a:r>
            <a:r>
              <a:rPr lang="cs-CZ" sz="3000" dirty="0" smtClean="0">
                <a:solidFill>
                  <a:srgbClr val="0070C0"/>
                </a:solidFill>
              </a:rPr>
              <a:t>, </a:t>
            </a:r>
            <a:r>
              <a:rPr lang="cs-CZ" sz="3000" dirty="0" err="1" smtClean="0">
                <a:solidFill>
                  <a:srgbClr val="0070C0"/>
                </a:solidFill>
              </a:rPr>
              <a:t>er</a:t>
            </a:r>
            <a:r>
              <a:rPr lang="cs-CZ" sz="3000" dirty="0" smtClean="0">
                <a:solidFill>
                  <a:srgbClr val="0070C0"/>
                </a:solidFill>
              </a:rPr>
              <a:t>, ver…) </a:t>
            </a:r>
            <a:r>
              <a:rPr lang="cs-CZ" sz="3000" dirty="0" smtClean="0">
                <a:solidFill>
                  <a:srgbClr val="FF0066"/>
                </a:solidFill>
              </a:rPr>
              <a:t>nemají</a:t>
            </a:r>
            <a:r>
              <a:rPr lang="cs-CZ" sz="3000" dirty="0" smtClean="0">
                <a:solidFill>
                  <a:srgbClr val="0070C0"/>
                </a:solidFill>
              </a:rPr>
              <a:t> </a:t>
            </a:r>
            <a:r>
              <a:rPr lang="cs-CZ" sz="3000" dirty="0">
                <a:solidFill>
                  <a:srgbClr val="0070C0"/>
                </a:solidFill>
              </a:rPr>
              <a:t>v příčestí minulém předponu „</a:t>
            </a:r>
            <a:r>
              <a:rPr lang="cs-CZ" sz="3000" dirty="0" err="1">
                <a:solidFill>
                  <a:srgbClr val="0070C0"/>
                </a:solidFill>
              </a:rPr>
              <a:t>ge</a:t>
            </a:r>
            <a:r>
              <a:rPr lang="cs-CZ" sz="3000" dirty="0">
                <a:solidFill>
                  <a:srgbClr val="0070C0"/>
                </a:solidFill>
              </a:rPr>
              <a:t>“.</a:t>
            </a:r>
          </a:p>
          <a:p>
            <a:pPr algn="ctr"/>
            <a:r>
              <a:rPr lang="cs-CZ" sz="3000" dirty="0">
                <a:solidFill>
                  <a:srgbClr val="7030A0"/>
                </a:solidFill>
              </a:rPr>
              <a:t>Př.: </a:t>
            </a:r>
            <a:r>
              <a:rPr lang="cs-CZ" sz="3000" dirty="0" smtClean="0">
                <a:solidFill>
                  <a:srgbClr val="7030A0"/>
                </a:solidFill>
              </a:rPr>
              <a:t>   </a:t>
            </a:r>
            <a:r>
              <a:rPr lang="cs-CZ" sz="3000" dirty="0" err="1" smtClean="0">
                <a:solidFill>
                  <a:srgbClr val="FF0066"/>
                </a:solidFill>
              </a:rPr>
              <a:t>be</a:t>
            </a:r>
            <a:r>
              <a:rPr lang="cs-CZ" sz="3000" dirty="0" err="1" smtClean="0">
                <a:solidFill>
                  <a:srgbClr val="7030A0"/>
                </a:solidFill>
              </a:rPr>
              <a:t>suchen</a:t>
            </a:r>
            <a:endParaRPr lang="cs-CZ" sz="3000" dirty="0" smtClean="0">
              <a:solidFill>
                <a:srgbClr val="7030A0"/>
              </a:solidFill>
            </a:endParaRPr>
          </a:p>
          <a:p>
            <a:pPr algn="ctr"/>
            <a:r>
              <a:rPr lang="cs-CZ" sz="3000" dirty="0" smtClean="0">
                <a:solidFill>
                  <a:srgbClr val="7030A0"/>
                </a:solidFill>
              </a:rPr>
              <a:t>navštívil = </a:t>
            </a:r>
            <a:r>
              <a:rPr lang="cs-CZ" sz="3000" dirty="0" err="1" smtClean="0">
                <a:solidFill>
                  <a:srgbClr val="7030A0"/>
                </a:solidFill>
              </a:rPr>
              <a:t>er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dirty="0" err="1" smtClean="0">
                <a:solidFill>
                  <a:srgbClr val="7030A0"/>
                </a:solidFill>
              </a:rPr>
              <a:t>hat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dirty="0" err="1" smtClean="0">
                <a:solidFill>
                  <a:srgbClr val="7030A0"/>
                </a:solidFill>
              </a:rPr>
              <a:t>besucht</a:t>
            </a:r>
            <a:endParaRPr lang="cs-CZ" sz="3000" dirty="0">
              <a:solidFill>
                <a:srgbClr val="7030A0"/>
              </a:solidFill>
            </a:endParaRPr>
          </a:p>
          <a:p>
            <a:pPr algn="ctr"/>
            <a:r>
              <a:rPr lang="cs-CZ" sz="3000" dirty="0" smtClean="0">
                <a:solidFill>
                  <a:srgbClr val="7030A0"/>
                </a:solidFill>
              </a:rPr>
              <a:t>                       </a:t>
            </a:r>
            <a:r>
              <a:rPr lang="cs-CZ" sz="3000" dirty="0" err="1" smtClean="0">
                <a:solidFill>
                  <a:srgbClr val="7030A0"/>
                </a:solidFill>
              </a:rPr>
              <a:t>er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dirty="0" err="1" smtClean="0">
                <a:solidFill>
                  <a:srgbClr val="7030A0"/>
                </a:solidFill>
              </a:rPr>
              <a:t>hat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strike="sngStrike" dirty="0" err="1" smtClean="0">
                <a:solidFill>
                  <a:srgbClr val="C00000"/>
                </a:solidFill>
              </a:rPr>
              <a:t>ge</a:t>
            </a:r>
            <a:r>
              <a:rPr lang="cs-CZ" sz="3000" dirty="0" err="1" smtClean="0">
                <a:solidFill>
                  <a:srgbClr val="7030A0"/>
                </a:solidFill>
              </a:rPr>
              <a:t>besucht</a:t>
            </a:r>
            <a:endParaRPr lang="cs-CZ" sz="3000" dirty="0" smtClean="0">
              <a:solidFill>
                <a:srgbClr val="7030A0"/>
              </a:solidFill>
            </a:endParaRPr>
          </a:p>
          <a:p>
            <a:pPr algn="ctr"/>
            <a:endParaRPr lang="cs-CZ" sz="3000" dirty="0">
              <a:solidFill>
                <a:srgbClr val="7030A0"/>
              </a:solidFill>
            </a:endParaRPr>
          </a:p>
          <a:p>
            <a:pPr algn="ctr"/>
            <a:r>
              <a:rPr lang="cs-CZ" sz="3000" dirty="0" err="1" smtClean="0">
                <a:solidFill>
                  <a:srgbClr val="7030A0"/>
                </a:solidFill>
              </a:rPr>
              <a:t>Ich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dirty="0" err="1" smtClean="0">
                <a:solidFill>
                  <a:srgbClr val="7030A0"/>
                </a:solidFill>
              </a:rPr>
              <a:t>habe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dirty="0" err="1" smtClean="0">
                <a:solidFill>
                  <a:srgbClr val="7030A0"/>
                </a:solidFill>
              </a:rPr>
              <a:t>viele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dirty="0" err="1" smtClean="0">
                <a:solidFill>
                  <a:srgbClr val="7030A0"/>
                </a:solidFill>
              </a:rPr>
              <a:t>Länder</a:t>
            </a:r>
            <a:r>
              <a:rPr lang="cs-CZ" sz="3000" dirty="0" smtClean="0">
                <a:solidFill>
                  <a:srgbClr val="7030A0"/>
                </a:solidFill>
              </a:rPr>
              <a:t> </a:t>
            </a:r>
            <a:r>
              <a:rPr lang="cs-CZ" sz="3000" dirty="0" err="1" smtClean="0">
                <a:solidFill>
                  <a:srgbClr val="7030A0"/>
                </a:solidFill>
              </a:rPr>
              <a:t>besucht</a:t>
            </a:r>
            <a:r>
              <a:rPr lang="cs-CZ" sz="3000" dirty="0" smtClean="0">
                <a:solidFill>
                  <a:srgbClr val="7030A0"/>
                </a:solidFill>
              </a:rPr>
              <a:t>.</a:t>
            </a:r>
            <a:endParaRPr lang="cs-CZ" sz="3000" dirty="0">
              <a:solidFill>
                <a:srgbClr val="7030A0"/>
              </a:solidFill>
            </a:endParaRPr>
          </a:p>
          <a:p>
            <a:pPr algn="ctr"/>
            <a:endParaRPr lang="cs-CZ" sz="3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004Y94IT\MC9004375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9" y="4257092"/>
            <a:ext cx="1400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2WD72609\MC9000787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71" y="3436217"/>
            <a:ext cx="1830082" cy="324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WIE IST DIE RICHTIGE </a:t>
            </a:r>
            <a:r>
              <a:rPr lang="cs-CZ" b="1" dirty="0" smtClean="0">
                <a:solidFill>
                  <a:srgbClr val="FF0066"/>
                </a:solidFill>
              </a:rPr>
              <a:t>PERFEKTFORM</a:t>
            </a:r>
            <a:r>
              <a:rPr lang="cs-CZ" b="1" dirty="0" smtClean="0">
                <a:solidFill>
                  <a:srgbClr val="FF0066"/>
                </a:solidFill>
              </a:rPr>
              <a:t>?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72" y="1267232"/>
            <a:ext cx="8229600" cy="554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lnSpc>
                <a:spcPct val="140000"/>
              </a:lnSpc>
              <a:spcAft>
                <a:spcPts val="400"/>
              </a:spcAft>
              <a:buNone/>
            </a:pPr>
            <a:r>
              <a:rPr lang="cs-CZ" sz="4400" dirty="0"/>
              <a:t> </a:t>
            </a:r>
            <a:r>
              <a:rPr lang="cs-CZ" sz="4400" dirty="0" err="1" smtClean="0"/>
              <a:t>spielen</a:t>
            </a:r>
            <a:r>
              <a:rPr lang="cs-CZ" sz="4400" dirty="0" smtClean="0"/>
              <a:t> (</a:t>
            </a:r>
            <a:r>
              <a:rPr lang="cs-CZ" sz="4400" dirty="0" err="1" smtClean="0"/>
              <a:t>er</a:t>
            </a:r>
            <a:r>
              <a:rPr lang="cs-CZ" sz="4400" dirty="0" smtClean="0"/>
              <a:t>) </a:t>
            </a:r>
          </a:p>
          <a:p>
            <a:pPr marL="0" indent="0">
              <a:lnSpc>
                <a:spcPct val="170000"/>
              </a:lnSpc>
              <a:spcAft>
                <a:spcPts val="400"/>
              </a:spcAft>
              <a:buNone/>
            </a:pPr>
            <a:r>
              <a:rPr lang="cs-CZ" sz="4400" dirty="0" smtClean="0"/>
              <a:t> </a:t>
            </a:r>
            <a:r>
              <a:rPr lang="cs-CZ" sz="4400" dirty="0" err="1" smtClean="0"/>
              <a:t>besuchen</a:t>
            </a:r>
            <a:r>
              <a:rPr lang="cs-CZ" sz="4400" dirty="0" smtClean="0"/>
              <a:t> (</a:t>
            </a:r>
            <a:r>
              <a:rPr lang="cs-CZ" sz="4400" dirty="0" err="1" smtClean="0"/>
              <a:t>ihr</a:t>
            </a:r>
            <a:r>
              <a:rPr lang="cs-CZ" sz="4400" dirty="0" smtClean="0"/>
              <a:t>)</a:t>
            </a:r>
          </a:p>
          <a:p>
            <a:pPr marL="0" indent="0">
              <a:lnSpc>
                <a:spcPct val="170000"/>
              </a:lnSpc>
              <a:spcAft>
                <a:spcPts val="400"/>
              </a:spcAft>
              <a:buNone/>
            </a:pPr>
            <a:r>
              <a:rPr lang="cs-CZ" sz="4400" dirty="0"/>
              <a:t> </a:t>
            </a:r>
            <a:r>
              <a:rPr lang="cs-CZ" sz="4400" dirty="0" err="1" smtClean="0"/>
              <a:t>kaufen</a:t>
            </a:r>
            <a:r>
              <a:rPr lang="cs-CZ" sz="4400" dirty="0" smtClean="0"/>
              <a:t> (</a:t>
            </a:r>
            <a:r>
              <a:rPr lang="cs-CZ" sz="4400" dirty="0" err="1" smtClean="0"/>
              <a:t>du</a:t>
            </a:r>
            <a:r>
              <a:rPr lang="cs-CZ" sz="4400" dirty="0" smtClean="0"/>
              <a:t>)</a:t>
            </a:r>
          </a:p>
          <a:p>
            <a:pPr marL="0" indent="0">
              <a:lnSpc>
                <a:spcPct val="170000"/>
              </a:lnSpc>
              <a:spcAft>
                <a:spcPts val="400"/>
              </a:spcAft>
              <a:buNone/>
            </a:pPr>
            <a:r>
              <a:rPr lang="cs-CZ" sz="4400" dirty="0"/>
              <a:t> </a:t>
            </a:r>
            <a:r>
              <a:rPr lang="cs-CZ" sz="4400" dirty="0" err="1" smtClean="0"/>
              <a:t>telefonieren</a:t>
            </a:r>
            <a:r>
              <a:rPr lang="cs-CZ" sz="4400" dirty="0" smtClean="0"/>
              <a:t> (</a:t>
            </a:r>
            <a:r>
              <a:rPr lang="cs-CZ" sz="4400" dirty="0" err="1" smtClean="0"/>
              <a:t>er</a:t>
            </a:r>
            <a:r>
              <a:rPr lang="cs-CZ" sz="4400" dirty="0" smtClean="0"/>
              <a:t>)</a:t>
            </a:r>
          </a:p>
          <a:p>
            <a:pPr marL="0" indent="0">
              <a:lnSpc>
                <a:spcPct val="170000"/>
              </a:lnSpc>
              <a:spcAft>
                <a:spcPts val="400"/>
              </a:spcAft>
              <a:buNone/>
            </a:pPr>
            <a:r>
              <a:rPr lang="cs-CZ" sz="4400" dirty="0"/>
              <a:t> </a:t>
            </a:r>
            <a:r>
              <a:rPr lang="cs-CZ" sz="4400" dirty="0" smtClean="0"/>
              <a:t>machen (</a:t>
            </a:r>
            <a:r>
              <a:rPr lang="cs-CZ" sz="4400" dirty="0" err="1" smtClean="0"/>
              <a:t>sie</a:t>
            </a:r>
            <a:r>
              <a:rPr lang="cs-CZ" sz="4400" dirty="0" smtClean="0"/>
              <a:t> - </a:t>
            </a:r>
            <a:r>
              <a:rPr lang="cs-CZ" sz="4400" dirty="0" err="1" smtClean="0"/>
              <a:t>Pl</a:t>
            </a:r>
            <a:r>
              <a:rPr lang="cs-CZ" sz="4400" dirty="0" smtClean="0"/>
              <a:t>.)</a:t>
            </a:r>
          </a:p>
          <a:p>
            <a:pPr marL="0" indent="0">
              <a:lnSpc>
                <a:spcPct val="170000"/>
              </a:lnSpc>
              <a:spcAft>
                <a:spcPts val="400"/>
              </a:spcAft>
              <a:buNone/>
            </a:pPr>
            <a:r>
              <a:rPr lang="cs-CZ" sz="4400" dirty="0"/>
              <a:t> </a:t>
            </a:r>
            <a:r>
              <a:rPr lang="cs-CZ" sz="4400" dirty="0" err="1" smtClean="0"/>
              <a:t>kochen</a:t>
            </a:r>
            <a:r>
              <a:rPr lang="cs-CZ" sz="4400" dirty="0" smtClean="0"/>
              <a:t> (</a:t>
            </a:r>
            <a:r>
              <a:rPr lang="cs-CZ" sz="4400" dirty="0" err="1" smtClean="0"/>
              <a:t>ich</a:t>
            </a:r>
            <a:r>
              <a:rPr lang="cs-CZ" sz="4400" dirty="0" smtClean="0"/>
              <a:t>)</a:t>
            </a:r>
          </a:p>
          <a:p>
            <a:pPr marL="0" indent="0">
              <a:lnSpc>
                <a:spcPct val="170000"/>
              </a:lnSpc>
              <a:spcAft>
                <a:spcPts val="400"/>
              </a:spcAft>
              <a:buNone/>
            </a:pPr>
            <a:r>
              <a:rPr lang="cs-CZ" sz="4400" dirty="0"/>
              <a:t> </a:t>
            </a:r>
            <a:r>
              <a:rPr lang="cs-CZ" sz="4400" dirty="0" err="1" smtClean="0"/>
              <a:t>sagen</a:t>
            </a:r>
            <a:r>
              <a:rPr lang="cs-CZ" sz="4400" dirty="0" smtClean="0"/>
              <a:t> (</a:t>
            </a:r>
            <a:r>
              <a:rPr lang="cs-CZ" sz="4400" dirty="0" err="1" smtClean="0"/>
              <a:t>ihr</a:t>
            </a:r>
            <a:r>
              <a:rPr lang="cs-CZ" sz="4400" dirty="0" smtClean="0"/>
              <a:t>)</a:t>
            </a:r>
          </a:p>
          <a:p>
            <a:pPr marL="0" indent="0">
              <a:lnSpc>
                <a:spcPct val="170000"/>
              </a:lnSpc>
              <a:spcAft>
                <a:spcPts val="400"/>
              </a:spcAft>
              <a:buNone/>
            </a:pPr>
            <a:r>
              <a:rPr lang="cs-CZ" sz="4400" dirty="0" smtClean="0"/>
              <a:t> </a:t>
            </a:r>
            <a:r>
              <a:rPr lang="cs-CZ" sz="4400" dirty="0" err="1" smtClean="0"/>
              <a:t>wandern</a:t>
            </a:r>
            <a:r>
              <a:rPr lang="cs-CZ" sz="4400" dirty="0" smtClean="0"/>
              <a:t> (</a:t>
            </a:r>
            <a:r>
              <a:rPr lang="cs-CZ" sz="4400" dirty="0" err="1" smtClean="0"/>
              <a:t>du</a:t>
            </a:r>
            <a:r>
              <a:rPr lang="cs-CZ" sz="4400" dirty="0" smtClean="0"/>
              <a:t>)</a:t>
            </a:r>
          </a:p>
          <a:p>
            <a:pPr marL="0" indent="0">
              <a:lnSpc>
                <a:spcPct val="170000"/>
              </a:lnSpc>
              <a:spcAft>
                <a:spcPts val="400"/>
              </a:spcAft>
              <a:buNone/>
            </a:pPr>
            <a:r>
              <a:rPr lang="cs-CZ" sz="4400" dirty="0" smtClean="0"/>
              <a:t> </a:t>
            </a:r>
            <a:r>
              <a:rPr lang="cs-CZ" sz="4400" dirty="0" err="1" smtClean="0"/>
              <a:t>reisen</a:t>
            </a:r>
            <a:r>
              <a:rPr lang="cs-CZ" sz="4400" dirty="0" smtClean="0"/>
              <a:t> (</a:t>
            </a:r>
            <a:r>
              <a:rPr lang="cs-CZ" sz="4400" dirty="0" err="1" smtClean="0"/>
              <a:t>sie</a:t>
            </a:r>
            <a:r>
              <a:rPr lang="cs-CZ" sz="4400" dirty="0" smtClean="0"/>
              <a:t>)</a:t>
            </a:r>
          </a:p>
          <a:p>
            <a:pPr marL="0" indent="0">
              <a:spcAft>
                <a:spcPts val="600"/>
              </a:spcAft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27784" y="1340768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627784" y="1916832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627784" y="2492896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627784" y="3068960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637696" y="3645024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604748" y="4221088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604748" y="4797152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585512" y="5373216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627784" y="5949280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Jechova\AppData\Local\Microsoft\Windows\Temporary Internet Files\Content.IE5\9RXIUNQD\MM90002884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32" y="4085024"/>
            <a:ext cx="2880320" cy="18665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2WD72609\MP9004422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32" y="1916832"/>
            <a:ext cx="2843808" cy="1895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ÜBERSETZE!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 smtClean="0"/>
              <a:t>O prázdninách jsem hrál tenis.</a:t>
            </a:r>
          </a:p>
          <a:p>
            <a:r>
              <a:rPr lang="cs-CZ" dirty="0" smtClean="0"/>
              <a:t>V létě jsme hráli fotbal v Chorvatsku.</a:t>
            </a:r>
          </a:p>
          <a:p>
            <a:r>
              <a:rPr lang="cs-CZ" dirty="0" smtClean="0"/>
              <a:t> V zimě jsme slavili Silvestra.</a:t>
            </a:r>
          </a:p>
          <a:p>
            <a:r>
              <a:rPr lang="cs-CZ" dirty="0" smtClean="0"/>
              <a:t>V prosinci jsem lyžoval v Rakousku.</a:t>
            </a:r>
          </a:p>
          <a:p>
            <a:r>
              <a:rPr lang="cs-CZ" dirty="0" smtClean="0"/>
              <a:t>Ve Francii jsem fotil </a:t>
            </a:r>
            <a:r>
              <a:rPr lang="cs-CZ" dirty="0" err="1" smtClean="0"/>
              <a:t>Eiffelovu</a:t>
            </a:r>
            <a:r>
              <a:rPr lang="cs-CZ" dirty="0" smtClean="0"/>
              <a:t> věž.</a:t>
            </a:r>
          </a:p>
          <a:p>
            <a:r>
              <a:rPr lang="cs-CZ" dirty="0" smtClean="0"/>
              <a:t>Ve Francii jsem také navštívil Louvre.</a:t>
            </a:r>
          </a:p>
          <a:p>
            <a:r>
              <a:rPr lang="cs-CZ" dirty="0" smtClean="0"/>
              <a:t>S kamarády jsme  hráli plážový volejbal.</a:t>
            </a:r>
          </a:p>
          <a:p>
            <a:r>
              <a:rPr lang="cs-CZ" dirty="0" smtClean="0"/>
              <a:t>V zimě jsme navštívili Vídeň.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194" name="Picture 2" descr="C:\Users\Jechova\AppData\Local\Microsoft\Windows\Temporary Internet Files\Content.IE5\I7UWRE7K\MC9003825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30448"/>
            <a:ext cx="1651948" cy="1872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DIE LÖSUNG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In den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Ferien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habe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ich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Tennis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gespielt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Im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Sommer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haben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wir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Fußball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Kroatien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gespielt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Im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Winter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haben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wir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den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Silvestertag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gefeiert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Im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Dezember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bin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ich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Österreich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Skigefahren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Frankreich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habe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ich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den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Eiffelturm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fotografiert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Frankreich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habe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ich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auch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Louvre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besucht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Mit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den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Freunden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haben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wir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Beachvolleyball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gespielt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Im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Winter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haben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wir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Wien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besucht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194" name="Picture 2" descr="C:\Users\Jechova\AppData\Local\Microsoft\Windows\Temporary Internet Files\Content.IE5\I7UWRE7K\MC9003825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80" y="404664"/>
            <a:ext cx="1224136" cy="13873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92D050"/>
                </a:solidFill>
              </a:rPr>
              <a:t>BILDE DIE SÄTZE IM PERFEKT MIT FOLGENDEN WÖRTER!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11560" y="1769016"/>
            <a:ext cx="194421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KOCHEN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6928" y="3356992"/>
            <a:ext cx="194421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SPIELEN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6928" y="2564904"/>
            <a:ext cx="194421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MACHEN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4149080"/>
            <a:ext cx="194421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BESUCHEN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4941168"/>
            <a:ext cx="194421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TANZEN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11560" y="5733256"/>
            <a:ext cx="194421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KAUFEN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699792" y="1769016"/>
            <a:ext cx="59046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699792" y="2564904"/>
            <a:ext cx="59046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699792" y="3356992"/>
            <a:ext cx="59046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699792" y="4149080"/>
            <a:ext cx="59046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707040" y="4941168"/>
            <a:ext cx="59046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707040" y="5733256"/>
            <a:ext cx="59046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smtClean="0">
                <a:solidFill>
                  <a:srgbClr val="00B0F0"/>
                </a:solidFill>
              </a:rPr>
              <a:t>ERZÄHLE </a:t>
            </a:r>
            <a:r>
              <a:rPr lang="cs-CZ" b="1" dirty="0" smtClean="0">
                <a:solidFill>
                  <a:srgbClr val="00B0F0"/>
                </a:solidFill>
              </a:rPr>
              <a:t>ÜBER DEINE FERIEN!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323528" y="1484784"/>
            <a:ext cx="7704856" cy="108012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7030A0"/>
                </a:solidFill>
              </a:rPr>
              <a:t>Wo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warst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du</a:t>
            </a:r>
            <a:r>
              <a:rPr lang="cs-CZ" sz="3200" dirty="0" smtClean="0">
                <a:solidFill>
                  <a:srgbClr val="7030A0"/>
                </a:solidFill>
              </a:rPr>
              <a:t>?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179512" y="2420888"/>
            <a:ext cx="7704856" cy="108012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Wie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lange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warst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du</a:t>
            </a:r>
            <a:r>
              <a:rPr lang="cs-CZ" sz="3200" dirty="0" smtClean="0">
                <a:solidFill>
                  <a:srgbClr val="FF0066"/>
                </a:solidFill>
              </a:rPr>
              <a:t> dort?</a:t>
            </a:r>
          </a:p>
        </p:txBody>
      </p:sp>
      <p:sp>
        <p:nvSpPr>
          <p:cNvPr id="6" name="Obláček 5"/>
          <p:cNvSpPr/>
          <p:nvPr/>
        </p:nvSpPr>
        <p:spPr>
          <a:xfrm>
            <a:off x="323528" y="3238158"/>
            <a:ext cx="7704856" cy="108012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50"/>
                </a:solidFill>
              </a:rPr>
              <a:t>Mit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wem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warst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du</a:t>
            </a:r>
            <a:r>
              <a:rPr lang="cs-CZ" sz="3200" dirty="0" smtClean="0">
                <a:solidFill>
                  <a:srgbClr val="00B050"/>
                </a:solidFill>
              </a:rPr>
              <a:t>?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323528" y="4149080"/>
            <a:ext cx="7704856" cy="108012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70C0"/>
                </a:solidFill>
              </a:rPr>
              <a:t>Was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hast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du</a:t>
            </a:r>
            <a:r>
              <a:rPr lang="cs-CZ" sz="3200" dirty="0" smtClean="0">
                <a:solidFill>
                  <a:srgbClr val="0070C0"/>
                </a:solidFill>
              </a:rPr>
              <a:t> dort </a:t>
            </a:r>
            <a:r>
              <a:rPr lang="cs-CZ" sz="3200" dirty="0" err="1" smtClean="0">
                <a:solidFill>
                  <a:srgbClr val="0070C0"/>
                </a:solidFill>
              </a:rPr>
              <a:t>gemacht</a:t>
            </a:r>
            <a:r>
              <a:rPr lang="cs-CZ" sz="3200" dirty="0" smtClean="0">
                <a:solidFill>
                  <a:srgbClr val="0070C0"/>
                </a:solidFill>
              </a:rPr>
              <a:t>?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323528" y="5085184"/>
            <a:ext cx="7704856" cy="108012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</a:rPr>
              <a:t>Was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</a:rPr>
              <a:t>alles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</a:rPr>
              <a:t>hast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</a:rPr>
              <a:t>du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 dort </a:t>
            </a:r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</a:rPr>
              <a:t>gesehen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13" descr="C:\Users\Jechova\AppData\Local\Microsoft\Windows\Temporary Internet Files\Content.IE5\9RXIUNQD\MC900053962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3" y="1562842"/>
            <a:ext cx="8075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Jechova\AppData\Local\Microsoft\Windows\Temporary Internet Files\Content.IE5\9RXIUNQD\MC900053962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9" y="2474355"/>
            <a:ext cx="8075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Jechova\AppData\Local\Microsoft\Windows\Temporary Internet Files\Content.IE5\9RXIUNQD\MC900053962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3" y="3354343"/>
            <a:ext cx="8075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Jechova\AppData\Local\Microsoft\Windows\Temporary Internet Files\Content.IE5\9RXIUNQD\MC900053962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3" y="4318278"/>
            <a:ext cx="8075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Jechova\AppData\Local\Microsoft\Windows\Temporary Internet Files\Content.IE5\9RXIUNQD\MC900053962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3" y="5229200"/>
            <a:ext cx="8075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ový popisek 13"/>
          <p:cNvSpPr/>
          <p:nvPr/>
        </p:nvSpPr>
        <p:spPr>
          <a:xfrm>
            <a:off x="5148064" y="5805264"/>
            <a:ext cx="3744416" cy="720080"/>
          </a:xfrm>
          <a:prstGeom prst="wedgeRectCallout">
            <a:avLst>
              <a:gd name="adj1" fmla="val -44072"/>
              <a:gd name="adj2" fmla="val 8298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Benutze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dabei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Perfektform</a:t>
            </a:r>
            <a:r>
              <a:rPr lang="cs-CZ" sz="2400" b="1" dirty="0" smtClean="0">
                <a:solidFill>
                  <a:srgbClr val="0070C0"/>
                </a:solidFill>
              </a:rPr>
              <a:t>!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chova\AppData\Local\Microsoft\Windows\Temporary Internet Files\Content.IE5\F4DZTQ4Z\MP9003993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44"/>
            <a:ext cx="9324529" cy="68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5517232"/>
            <a:ext cx="7772400" cy="12093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WIEDER FERIEN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Jechova\AppData\Local\Microsoft\Windows\Temporary Internet Files\Content.IE5\9RXIUNQD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57192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echova\AppData\Local\Microsoft\Windows\Temporary Internet Files\Content.IE5\9RXIUNQD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SPAA2J0A\MC9002329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32" y="1196752"/>
            <a:ext cx="2319047" cy="14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chova\AppData\Local\Microsoft\Windows\Temporary Internet Files\Content.IE5\2WD72609\MC90044170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760"/>
            <a:ext cx="25409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081754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Němčina – učebnice pro základní školy a víceletá gymnázia. Plzeň : 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2007.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978-80-7238-594-2. s. 67-74.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O., </a:t>
            </a:r>
            <a:r>
              <a:rPr lang="cs-CZ" sz="1600" i="1" cap="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       a víceletá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gymnázia.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2. díl – pracovní sešit s přílohou - přehled učiva. Plzeň : Nakladatelství Fraus, 2007.   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ISBN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978-80-7238-596-6. s. 72-76.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DIE LÄNDER - WIEDERHOLUNG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IM8VUJOX\MP90040079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27" y="5085184"/>
            <a:ext cx="2813761" cy="16568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1K4BU0IW\MP90040081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30" y="5056305"/>
            <a:ext cx="2763430" cy="1685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1K4BU0IW\MP9004228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75856" y="1620563"/>
            <a:ext cx="2736304" cy="16201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YJAQYPWT\MP90040079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2736304" cy="1591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chova\AppData\Local\Microsoft\Windows\Temporary Internet Files\Content.IE5\IM8VUJOX\MP90040066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2" y="1620565"/>
            <a:ext cx="2881888" cy="16058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chova\AppData\Local\Microsoft\Windows\Temporary Internet Files\Content.IE5\1K4BU0IW\MP90040088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808312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echova\AppData\Local\Microsoft\Windows\Temporary Internet Files\Content.IE5\YJAQYPWT\MP900400806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2" y="5056305"/>
            <a:ext cx="2881888" cy="1685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echova\AppData\Local\Microsoft\Windows\Temporary Internet Files\Content.IE5\A1VYWBNT\MP90042548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4" y="3374504"/>
            <a:ext cx="2881888" cy="16026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echova\AppData\Local\Microsoft\Windows\Temporary Internet Files\Content.IE5\IM8VUJOX\MP90040325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31" y="1636314"/>
            <a:ext cx="2856457" cy="1590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echova\AppData\Local\Microsoft\Windows\Temporary Internet Files\Content.IE5\NXQE1PS2\MC900441523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84" y="0"/>
            <a:ext cx="1068689" cy="9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áček 3"/>
          <p:cNvSpPr/>
          <p:nvPr/>
        </p:nvSpPr>
        <p:spPr>
          <a:xfrm>
            <a:off x="664684" y="399728"/>
            <a:ext cx="7723740" cy="1517104"/>
          </a:xfrm>
          <a:prstGeom prst="cloudCallout">
            <a:avLst>
              <a:gd name="adj1" fmla="val -35195"/>
              <a:gd name="adj2" fmla="val 744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FF0066"/>
                </a:solidFill>
              </a:rPr>
              <a:t>Welche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andere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Länder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kennst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du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noch</a:t>
            </a:r>
            <a:r>
              <a:rPr lang="cs-CZ" sz="2800" b="1" dirty="0" smtClean="0">
                <a:solidFill>
                  <a:srgbClr val="FF0066"/>
                </a:solidFill>
              </a:rPr>
              <a:t>?</a:t>
            </a:r>
            <a:endParaRPr lang="cs-CZ" sz="2800" b="1" dirty="0">
              <a:solidFill>
                <a:srgbClr val="FF0066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9RXIUNQD\MP90040088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3199"/>
            <a:ext cx="2363592" cy="15751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89H2E1PT\MP9004008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95" y="2132856"/>
            <a:ext cx="2486927" cy="1584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Jechova\AppData\Local\Microsoft\Windows\Temporary Internet Files\Content.IE5\I7UWRE7K\MP9004008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79007"/>
            <a:ext cx="2545040" cy="16863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Jechova\AppData\Local\Microsoft\Windows\Temporary Internet Files\Content.IE5\94Q7K3JI\MC9000158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5" y="4629183"/>
            <a:ext cx="2503334" cy="201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Jechova\AppData\Local\Microsoft\Windows\Temporary Internet Files\Content.IE5\I7UWRE7K\MC90001590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42" y="4725144"/>
            <a:ext cx="247623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Jechova\AppData\Local\Microsoft\Windows\Temporary Internet Files\Content.IE5\NXQE1PS2\MC90001591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59" y="4092312"/>
            <a:ext cx="3026013" cy="23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Jechova\AppData\Local\Microsoft\Windows\Temporary Internet Files\Content.IE5\9RXIUNQD\MC900053962[3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6" y="1158280"/>
            <a:ext cx="1238201" cy="12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Jechova\AppData\Local\Microsoft\Windows\Temporary Internet Files\Content.IE5\9RXIUNQD\MC900053962[3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90" y="1158280"/>
            <a:ext cx="1238201" cy="12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725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DIE WELT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11560" y="1844824"/>
            <a:ext cx="273630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cap="all" dirty="0" err="1" smtClean="0">
                <a:solidFill>
                  <a:srgbClr val="0070C0"/>
                </a:solidFill>
              </a:rPr>
              <a:t>Australien</a:t>
            </a:r>
            <a:endParaRPr lang="cs-CZ" sz="3600" b="1" cap="all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589071" y="5792763"/>
            <a:ext cx="273630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EUROPA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97888" y="3392130"/>
            <a:ext cx="273630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ASIEN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921699" y="3950069"/>
            <a:ext cx="273630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AFRIKA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878126" y="2996951"/>
            <a:ext cx="2982848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SÜDAMERIKA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580112" y="1844824"/>
            <a:ext cx="3270880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NORDAMERIKA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2WD72609\MC9004247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00" y="188640"/>
            <a:ext cx="1447760" cy="14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echova\AppData\Local\Microsoft\Windows\Temporary Internet Files\Content.IE5\2WD72609\MC9004247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08" y="188640"/>
            <a:ext cx="1447760" cy="14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NXQE1PS2\MC9001861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28784"/>
            <a:ext cx="2359866" cy="15602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NXQE1PS2\MP9004236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10" y="3831426"/>
            <a:ext cx="1770116" cy="23933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echova\AppData\Local\Microsoft\Windows\Temporary Internet Files\Content.IE5\EML1AHVC\MC9004352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19" y="4814165"/>
            <a:ext cx="1847850" cy="1689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Program Files (x86)\Microsoft Office\MEDIA\CAGCAT10\j019553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43" y="3840888"/>
            <a:ext cx="1475842" cy="18178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Jechova\AppData\Local\Microsoft\Windows\Temporary Internet Files\Content.IE5\9RXIUNQD\MP90040320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4" y="4382117"/>
            <a:ext cx="1548991" cy="23223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95536" y="2492896"/>
            <a:ext cx="8064896" cy="41044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dirty="0" smtClean="0">
              <a:solidFill>
                <a:srgbClr val="00B050"/>
              </a:solidFill>
            </a:endParaRPr>
          </a:p>
          <a:p>
            <a:pPr algn="ctr"/>
            <a:endParaRPr lang="cs-CZ" sz="2800" dirty="0">
              <a:solidFill>
                <a:srgbClr val="00B050"/>
              </a:solidFill>
            </a:endParaRPr>
          </a:p>
          <a:p>
            <a:pPr algn="ctr"/>
            <a:r>
              <a:rPr lang="cs-CZ" sz="2800" dirty="0" err="1" smtClean="0">
                <a:solidFill>
                  <a:srgbClr val="00B050"/>
                </a:solidFill>
              </a:rPr>
              <a:t>im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Meer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baden</a:t>
            </a:r>
            <a:r>
              <a:rPr lang="cs-CZ" sz="2800" dirty="0" smtClean="0">
                <a:solidFill>
                  <a:srgbClr val="00B050"/>
                </a:solidFill>
              </a:rPr>
              <a:t> - koupat se v moři</a:t>
            </a:r>
          </a:p>
          <a:p>
            <a:pPr algn="ctr"/>
            <a:r>
              <a:rPr lang="cs-CZ" sz="2800" dirty="0" err="1" smtClean="0">
                <a:solidFill>
                  <a:srgbClr val="00B050"/>
                </a:solidFill>
              </a:rPr>
              <a:t>schwimmen</a:t>
            </a:r>
            <a:r>
              <a:rPr lang="cs-CZ" sz="2800" dirty="0" smtClean="0">
                <a:solidFill>
                  <a:srgbClr val="00B050"/>
                </a:solidFill>
              </a:rPr>
              <a:t> - plavat</a:t>
            </a:r>
          </a:p>
          <a:p>
            <a:pPr algn="ctr"/>
            <a:r>
              <a:rPr lang="cs-CZ" sz="2800" dirty="0" err="1" smtClean="0">
                <a:solidFill>
                  <a:srgbClr val="00B050"/>
                </a:solidFill>
              </a:rPr>
              <a:t>tauchen</a:t>
            </a:r>
            <a:r>
              <a:rPr lang="cs-CZ" sz="2800" dirty="0" smtClean="0">
                <a:solidFill>
                  <a:srgbClr val="00B050"/>
                </a:solidFill>
              </a:rPr>
              <a:t> - potápět se</a:t>
            </a:r>
          </a:p>
          <a:p>
            <a:pPr algn="ctr"/>
            <a:r>
              <a:rPr lang="cs-CZ" sz="2800" dirty="0" err="1" smtClean="0">
                <a:solidFill>
                  <a:srgbClr val="00B050"/>
                </a:solidFill>
              </a:rPr>
              <a:t>sich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sonnen</a:t>
            </a:r>
            <a:r>
              <a:rPr lang="cs-CZ" sz="2800" dirty="0" smtClean="0">
                <a:solidFill>
                  <a:srgbClr val="00B050"/>
                </a:solidFill>
              </a:rPr>
              <a:t> - opalovat se</a:t>
            </a:r>
          </a:p>
          <a:p>
            <a:pPr algn="ctr"/>
            <a:r>
              <a:rPr lang="cs-CZ" sz="2800" dirty="0" err="1" smtClean="0">
                <a:solidFill>
                  <a:srgbClr val="00B050"/>
                </a:solidFill>
              </a:rPr>
              <a:t>wandern</a:t>
            </a:r>
            <a:r>
              <a:rPr lang="cs-CZ" sz="2800" dirty="0" smtClean="0">
                <a:solidFill>
                  <a:srgbClr val="00B050"/>
                </a:solidFill>
              </a:rPr>
              <a:t> - cestovat pěšky</a:t>
            </a:r>
          </a:p>
          <a:p>
            <a:pPr algn="ctr"/>
            <a:r>
              <a:rPr lang="cs-CZ" sz="2800" dirty="0" err="1" smtClean="0">
                <a:solidFill>
                  <a:srgbClr val="00B050"/>
                </a:solidFill>
              </a:rPr>
              <a:t>reisen</a:t>
            </a:r>
            <a:r>
              <a:rPr lang="cs-CZ" sz="2800" dirty="0" smtClean="0">
                <a:solidFill>
                  <a:srgbClr val="00B050"/>
                </a:solidFill>
              </a:rPr>
              <a:t> - cestovat</a:t>
            </a:r>
          </a:p>
          <a:p>
            <a:pPr algn="ctr"/>
            <a:r>
              <a:rPr lang="cs-CZ" sz="2800" dirty="0" smtClean="0">
                <a:solidFill>
                  <a:srgbClr val="00B050"/>
                </a:solidFill>
              </a:rPr>
              <a:t>in den </a:t>
            </a:r>
            <a:r>
              <a:rPr lang="cs-CZ" sz="2800" dirty="0" err="1" smtClean="0">
                <a:solidFill>
                  <a:srgbClr val="00B050"/>
                </a:solidFill>
              </a:rPr>
              <a:t>Urlaub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fahren</a:t>
            </a:r>
            <a:r>
              <a:rPr lang="cs-CZ" sz="2800" dirty="0" smtClean="0">
                <a:solidFill>
                  <a:srgbClr val="00B050"/>
                </a:solidFill>
              </a:rPr>
              <a:t> - jet na dovolenou</a:t>
            </a:r>
          </a:p>
          <a:p>
            <a:pPr algn="ctr"/>
            <a:r>
              <a:rPr lang="cs-CZ" sz="2800" dirty="0" smtClean="0">
                <a:solidFill>
                  <a:srgbClr val="00B050"/>
                </a:solidFill>
              </a:rPr>
              <a:t>Sport </a:t>
            </a:r>
            <a:r>
              <a:rPr lang="cs-CZ" sz="2800" dirty="0" err="1" smtClean="0">
                <a:solidFill>
                  <a:srgbClr val="00B050"/>
                </a:solidFill>
              </a:rPr>
              <a:t>treiben</a:t>
            </a:r>
            <a:r>
              <a:rPr lang="cs-CZ" sz="2800" dirty="0" smtClean="0">
                <a:solidFill>
                  <a:srgbClr val="00B050"/>
                </a:solidFill>
              </a:rPr>
              <a:t> - sportovat</a:t>
            </a:r>
          </a:p>
          <a:p>
            <a:pPr algn="ctr"/>
            <a:r>
              <a:rPr lang="cs-CZ" sz="2800" dirty="0" err="1" smtClean="0">
                <a:solidFill>
                  <a:srgbClr val="00B050"/>
                </a:solidFill>
              </a:rPr>
              <a:t>neue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Leute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und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Sachen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kennen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lernen</a:t>
            </a:r>
            <a:endParaRPr lang="cs-CZ" sz="2800" dirty="0" smtClean="0">
              <a:solidFill>
                <a:srgbClr val="00B050"/>
              </a:solidFill>
            </a:endParaRPr>
          </a:p>
          <a:p>
            <a:pPr algn="ctr"/>
            <a:endParaRPr lang="cs-CZ" sz="2800" dirty="0" smtClean="0">
              <a:solidFill>
                <a:srgbClr val="00B050"/>
              </a:solidFill>
            </a:endParaRPr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DIE SOMMERFERIEN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779551" y="1556792"/>
            <a:ext cx="6840760" cy="1080120"/>
          </a:xfrm>
          <a:prstGeom prst="cloudCallout">
            <a:avLst>
              <a:gd name="adj1" fmla="val -38655"/>
              <a:gd name="adj2" fmla="val 558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Was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alles</a:t>
            </a:r>
            <a:r>
              <a:rPr lang="cs-CZ" sz="2400" b="1" dirty="0" smtClean="0">
                <a:solidFill>
                  <a:srgbClr val="7030A0"/>
                </a:solidFill>
              </a:rPr>
              <a:t> kann man in den </a:t>
            </a:r>
            <a:r>
              <a:rPr lang="cs-CZ" sz="2400" b="1" dirty="0" err="1" smtClean="0">
                <a:solidFill>
                  <a:srgbClr val="7030A0"/>
                </a:solidFill>
              </a:rPr>
              <a:t>Sommerferien</a:t>
            </a:r>
            <a:r>
              <a:rPr lang="cs-CZ" sz="2400" b="1" dirty="0" smtClean="0">
                <a:solidFill>
                  <a:srgbClr val="7030A0"/>
                </a:solidFill>
              </a:rPr>
              <a:t> machen?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I7UWRE7K\MC900199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301"/>
            <a:ext cx="1502343" cy="19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I7UWRE7K\MC900199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5301"/>
            <a:ext cx="1502343" cy="19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2WD72609\MC9002129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7" y="4237479"/>
            <a:ext cx="1833372" cy="16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F4DZTQ4Z\MC9003104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22" y="2492896"/>
            <a:ext cx="1817827" cy="15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94Q7K3JI\MC9000556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91" y="4137364"/>
            <a:ext cx="2098555" cy="20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0" y="2977384"/>
            <a:ext cx="2145644" cy="131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9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DIE WINTERFERIEN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683568" y="1556792"/>
            <a:ext cx="6840760" cy="1152128"/>
          </a:xfrm>
          <a:prstGeom prst="cloudCallout">
            <a:avLst>
              <a:gd name="adj1" fmla="val -41329"/>
              <a:gd name="adj2" fmla="val 572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Was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alles</a:t>
            </a:r>
            <a:r>
              <a:rPr lang="cs-CZ" sz="2400" b="1" dirty="0" smtClean="0">
                <a:solidFill>
                  <a:srgbClr val="7030A0"/>
                </a:solidFill>
              </a:rPr>
              <a:t> kann man in den </a:t>
            </a:r>
            <a:r>
              <a:rPr lang="cs-CZ" sz="2400" b="1" dirty="0" err="1" smtClean="0">
                <a:solidFill>
                  <a:srgbClr val="7030A0"/>
                </a:solidFill>
              </a:rPr>
              <a:t>Winterferien</a:t>
            </a:r>
            <a:r>
              <a:rPr lang="cs-CZ" sz="2400" b="1" dirty="0" smtClean="0">
                <a:solidFill>
                  <a:srgbClr val="7030A0"/>
                </a:solidFill>
              </a:rPr>
              <a:t> machen?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19984" y="2708920"/>
            <a:ext cx="8064896" cy="37444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0070C0"/>
                </a:solidFill>
              </a:rPr>
              <a:t>Schlittschuh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laufen</a:t>
            </a:r>
            <a:endParaRPr lang="cs-CZ" sz="2800" dirty="0" smtClean="0">
              <a:solidFill>
                <a:srgbClr val="0070C0"/>
              </a:solidFill>
            </a:endParaRPr>
          </a:p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Ski </a:t>
            </a:r>
            <a:r>
              <a:rPr lang="cs-CZ" sz="2800" dirty="0" err="1" smtClean="0">
                <a:solidFill>
                  <a:srgbClr val="0070C0"/>
                </a:solidFill>
              </a:rPr>
              <a:t>fahren</a:t>
            </a:r>
            <a:endParaRPr lang="cs-CZ" sz="2800" dirty="0">
              <a:solidFill>
                <a:srgbClr val="0070C0"/>
              </a:solidFill>
            </a:endParaRPr>
          </a:p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Snowboard </a:t>
            </a:r>
            <a:r>
              <a:rPr lang="cs-CZ" sz="2800" dirty="0" err="1" smtClean="0">
                <a:solidFill>
                  <a:srgbClr val="0070C0"/>
                </a:solidFill>
              </a:rPr>
              <a:t>fahren</a:t>
            </a:r>
            <a:endParaRPr lang="cs-CZ" sz="2800" dirty="0" smtClean="0">
              <a:solidFill>
                <a:srgbClr val="0070C0"/>
              </a:solidFill>
            </a:endParaRPr>
          </a:p>
          <a:p>
            <a:pPr algn="ctr"/>
            <a:r>
              <a:rPr lang="cs-CZ" sz="2800" dirty="0" err="1" smtClean="0">
                <a:solidFill>
                  <a:srgbClr val="0070C0"/>
                </a:solidFill>
              </a:rPr>
              <a:t>Eishockey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spielen</a:t>
            </a:r>
            <a:endParaRPr lang="cs-CZ" sz="2800" dirty="0" smtClean="0">
              <a:solidFill>
                <a:srgbClr val="0070C0"/>
              </a:solidFill>
            </a:endParaRPr>
          </a:p>
          <a:p>
            <a:pPr algn="ctr"/>
            <a:r>
              <a:rPr lang="cs-CZ" sz="2800" dirty="0" err="1" smtClean="0">
                <a:solidFill>
                  <a:srgbClr val="0070C0"/>
                </a:solidFill>
              </a:rPr>
              <a:t>rodeln</a:t>
            </a:r>
            <a:endParaRPr lang="cs-CZ" sz="2800" dirty="0" smtClean="0">
              <a:solidFill>
                <a:srgbClr val="0070C0"/>
              </a:solidFill>
            </a:endParaRPr>
          </a:p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in </a:t>
            </a:r>
            <a:r>
              <a:rPr lang="cs-CZ" sz="2800" dirty="0" err="1" smtClean="0">
                <a:solidFill>
                  <a:srgbClr val="0070C0"/>
                </a:solidFill>
              </a:rPr>
              <a:t>die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Alpen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fahren</a:t>
            </a:r>
            <a:endParaRPr lang="cs-CZ" sz="2800" dirty="0" smtClean="0">
              <a:solidFill>
                <a:srgbClr val="0070C0"/>
              </a:solidFill>
            </a:endParaRPr>
          </a:p>
          <a:p>
            <a:pPr algn="ctr"/>
            <a:r>
              <a:rPr lang="cs-CZ" sz="2800" dirty="0" err="1" smtClean="0">
                <a:solidFill>
                  <a:srgbClr val="0070C0"/>
                </a:solidFill>
              </a:rPr>
              <a:t>Weihnachten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und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Neujahr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feiern</a:t>
            </a:r>
            <a:endParaRPr lang="cs-CZ" sz="2800" dirty="0" smtClean="0">
              <a:solidFill>
                <a:srgbClr val="0070C0"/>
              </a:solidFill>
            </a:endParaRPr>
          </a:p>
          <a:p>
            <a:pPr algn="ctr"/>
            <a:r>
              <a:rPr lang="cs-CZ" sz="2800" dirty="0" err="1" smtClean="0">
                <a:solidFill>
                  <a:srgbClr val="0070C0"/>
                </a:solidFill>
              </a:rPr>
              <a:t>einen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Schneemann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bauen</a:t>
            </a:r>
            <a:endParaRPr lang="cs-CZ" sz="2800" dirty="0" smtClean="0">
              <a:solidFill>
                <a:srgbClr val="0070C0"/>
              </a:solidFill>
            </a:endParaRPr>
          </a:p>
          <a:p>
            <a:pPr algn="ctr"/>
            <a:endParaRPr lang="cs-CZ" dirty="0"/>
          </a:p>
        </p:txBody>
      </p:sp>
      <p:pic>
        <p:nvPicPr>
          <p:cNvPr id="3074" name="Picture 2" descr="C:\Users\Jechova\AppData\Local\Microsoft\Windows\Temporary Internet Files\Content.IE5\EML1AHVC\MC90043446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32" y="1700808"/>
            <a:ext cx="3520712" cy="14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NXQE1PS2\MC90043638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8" y="188641"/>
            <a:ext cx="1512168" cy="14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echova\AppData\Local\Microsoft\Windows\Temporary Internet Files\Content.IE5\NXQE1PS2\MC90043638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1"/>
            <a:ext cx="1512168" cy="14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9RXIUNQD\MC90044028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1944216" cy="16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F4DZTQ4Z\MC90044489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6" y="2989675"/>
            <a:ext cx="1636931" cy="20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41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cap="all" dirty="0" err="1" smtClean="0">
                <a:solidFill>
                  <a:srgbClr val="0070C0"/>
                </a:solidFill>
              </a:rPr>
              <a:t>Was</a:t>
            </a:r>
            <a:r>
              <a:rPr lang="cs-CZ" b="1" cap="all" dirty="0" smtClean="0">
                <a:solidFill>
                  <a:srgbClr val="0070C0"/>
                </a:solidFill>
              </a:rPr>
              <a:t> kann man </a:t>
            </a:r>
            <a:r>
              <a:rPr lang="cs-CZ" b="1" cap="all" dirty="0" err="1" smtClean="0">
                <a:solidFill>
                  <a:srgbClr val="0070C0"/>
                </a:solidFill>
              </a:rPr>
              <a:t>noch</a:t>
            </a:r>
            <a:r>
              <a:rPr lang="cs-CZ" b="1" cap="all" dirty="0" smtClean="0">
                <a:solidFill>
                  <a:srgbClr val="0070C0"/>
                </a:solidFill>
              </a:rPr>
              <a:t> machen?</a:t>
            </a:r>
            <a:endParaRPr lang="cs-CZ" b="1" cap="all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55576" y="1628800"/>
            <a:ext cx="7776864" cy="4680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>
              <a:solidFill>
                <a:srgbClr val="FF0066"/>
              </a:solidFill>
            </a:endParaRPr>
          </a:p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die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Bücher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und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Magazine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lesen</a:t>
            </a:r>
            <a:endParaRPr lang="cs-CZ" sz="3200" dirty="0" smtClean="0">
              <a:solidFill>
                <a:srgbClr val="FF0066"/>
              </a:solidFill>
            </a:endParaRPr>
          </a:p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ins</a:t>
            </a:r>
            <a:r>
              <a:rPr lang="cs-CZ" sz="3200" dirty="0" smtClean="0">
                <a:solidFill>
                  <a:srgbClr val="FF0066"/>
                </a:solidFill>
              </a:rPr>
              <a:t> Kino / </a:t>
            </a:r>
            <a:r>
              <a:rPr lang="cs-CZ" sz="3200" dirty="0" err="1" smtClean="0">
                <a:solidFill>
                  <a:srgbClr val="FF0066"/>
                </a:solidFill>
              </a:rPr>
              <a:t>Theater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gehen</a:t>
            </a:r>
            <a:endParaRPr lang="cs-CZ" sz="3200" dirty="0" smtClean="0">
              <a:solidFill>
                <a:srgbClr val="FF0066"/>
              </a:solidFill>
            </a:endParaRPr>
          </a:p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sich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aus</a:t>
            </a:r>
            <a:r>
              <a:rPr lang="cs-CZ" sz="3200" dirty="0" smtClean="0">
                <a:solidFill>
                  <a:srgbClr val="FF0066"/>
                </a:solidFill>
              </a:rPr>
              <a:t>/</a:t>
            </a:r>
            <a:r>
              <a:rPr lang="cs-CZ" sz="3200" dirty="0" err="1" smtClean="0">
                <a:solidFill>
                  <a:srgbClr val="FF0066"/>
                </a:solidFill>
              </a:rPr>
              <a:t>ruhen</a:t>
            </a:r>
            <a:endParaRPr lang="cs-CZ" sz="3200" dirty="0" smtClean="0">
              <a:solidFill>
                <a:srgbClr val="FF0066"/>
              </a:solidFill>
            </a:endParaRPr>
          </a:p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Musik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hören</a:t>
            </a:r>
            <a:endParaRPr lang="cs-CZ" sz="3200" dirty="0" smtClean="0">
              <a:solidFill>
                <a:srgbClr val="FF0066"/>
              </a:solidFill>
            </a:endParaRPr>
          </a:p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mit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Freunden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sein</a:t>
            </a:r>
            <a:endParaRPr lang="cs-CZ" sz="3200" dirty="0" smtClean="0">
              <a:solidFill>
                <a:srgbClr val="FF0066"/>
              </a:solidFill>
            </a:endParaRPr>
          </a:p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fern</a:t>
            </a:r>
            <a:r>
              <a:rPr lang="cs-CZ" sz="3200" dirty="0" smtClean="0">
                <a:solidFill>
                  <a:srgbClr val="FF0066"/>
                </a:solidFill>
              </a:rPr>
              <a:t>/</a:t>
            </a:r>
            <a:r>
              <a:rPr lang="cs-CZ" sz="3200" dirty="0" err="1" smtClean="0">
                <a:solidFill>
                  <a:srgbClr val="FF0066"/>
                </a:solidFill>
              </a:rPr>
              <a:t>sehen</a:t>
            </a:r>
            <a:endParaRPr lang="cs-CZ" sz="3200" dirty="0" smtClean="0">
              <a:solidFill>
                <a:srgbClr val="FF0066"/>
              </a:solidFill>
            </a:endParaRPr>
          </a:p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schlafen</a:t>
            </a:r>
            <a:endParaRPr lang="cs-CZ" sz="3200" dirty="0" smtClean="0">
              <a:solidFill>
                <a:srgbClr val="FF0066"/>
              </a:solidFill>
            </a:endParaRPr>
          </a:p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ein</a:t>
            </a:r>
            <a:r>
              <a:rPr lang="cs-CZ" sz="3200" dirty="0" smtClean="0">
                <a:solidFill>
                  <a:srgbClr val="FF0066"/>
                </a:solidFill>
              </a:rPr>
              <a:t>/</a:t>
            </a:r>
            <a:r>
              <a:rPr lang="cs-CZ" sz="3200" dirty="0" err="1" smtClean="0">
                <a:solidFill>
                  <a:srgbClr val="FF0066"/>
                </a:solidFill>
              </a:rPr>
              <a:t>kaufen</a:t>
            </a:r>
            <a:endParaRPr lang="cs-CZ" sz="3200" dirty="0" smtClean="0">
              <a:solidFill>
                <a:srgbClr val="FF0066"/>
              </a:solidFill>
            </a:endParaRPr>
          </a:p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etwas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spielen</a:t>
            </a:r>
            <a:endParaRPr lang="cs-CZ" sz="3200" dirty="0" smtClean="0">
              <a:solidFill>
                <a:srgbClr val="FF0066"/>
              </a:solidFill>
            </a:endParaRPr>
          </a:p>
          <a:p>
            <a:pPr algn="ctr"/>
            <a:endParaRPr lang="cs-CZ" sz="3200" dirty="0" smtClean="0"/>
          </a:p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122" name="Picture 2" descr="C:\Users\Jechova\AppData\Local\Microsoft\Windows\Temporary Internet Files\Content.IE5\K3CCHJF5\MC9004343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63339"/>
            <a:ext cx="2160240" cy="20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NXQE1PS2\MC9002516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60848"/>
            <a:ext cx="1813255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NXQE1PS2\MC9004417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52" y="4539403"/>
            <a:ext cx="2153513" cy="17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echova\AppData\Local\Microsoft\Windows\Temporary Internet Files\Content.IE5\89H2E1PT\MC9004379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5" y="1602512"/>
            <a:ext cx="1628130" cy="1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Jechova\AppData\Local\Microsoft\Windows\Temporary Internet Files\Content.IE5\EML1AHVC\MC90023290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20" y="3132618"/>
            <a:ext cx="1978182" cy="14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24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1150</Words>
  <Application>Microsoft Office PowerPoint</Application>
  <PresentationFormat>Předvádění na obrazovce (4:3)</PresentationFormat>
  <Paragraphs>248</Paragraphs>
  <Slides>30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systému Office</vt:lpstr>
      <vt:lpstr>Prezentace aplikace PowerPoint</vt:lpstr>
      <vt:lpstr>Prezentace aplikace PowerPoint</vt:lpstr>
      <vt:lpstr>WIEDER FERIEN</vt:lpstr>
      <vt:lpstr>DIE LÄNDER - WIEDERHOLUNG</vt:lpstr>
      <vt:lpstr>Prezentace aplikace PowerPoint</vt:lpstr>
      <vt:lpstr>DIE WELT</vt:lpstr>
      <vt:lpstr>DIE SOMMERFERIEN</vt:lpstr>
      <vt:lpstr>DIE WINTERFERIEN</vt:lpstr>
      <vt:lpstr>Was kann man noch machen?</vt:lpstr>
      <vt:lpstr>SAG RICHTIG DIE VOKABELN!</vt:lpstr>
      <vt:lpstr>BEANTWORTE DIE FRAGEN!</vt:lpstr>
      <vt:lpstr>MEIN TRAUMURLAUB</vt:lpstr>
      <vt:lpstr>WIR TREFFEN UNS IN WIEN…</vt:lpstr>
      <vt:lpstr>DER BRIEF</vt:lpstr>
      <vt:lpstr>           DER BRIEF - ERGÄNZE!</vt:lpstr>
      <vt:lpstr>PERFEKTUM SLABÝCH SLOVES</vt:lpstr>
      <vt:lpstr>PERFEKTUM</vt:lpstr>
      <vt:lpstr>POMOCNÉ SLOVESO HABEN = MÍT (VLASTNIT)</vt:lpstr>
      <vt:lpstr>POMOCNÉ SLOVESO  SEIN = BÝT</vt:lpstr>
      <vt:lpstr>PERFEKTUM - MACHEN</vt:lpstr>
      <vt:lpstr>PERFEKTUM - ARBEITEN</vt:lpstr>
      <vt:lpstr>ERGÄNZE!  PERFEKTUM - SPIELEN</vt:lpstr>
      <vt:lpstr>ACHTUNG</vt:lpstr>
      <vt:lpstr>ACHTUNG</vt:lpstr>
      <vt:lpstr>WIE IST DIE RICHTIGE PERFEKTFORM?</vt:lpstr>
      <vt:lpstr>ÜBERSETZE!</vt:lpstr>
      <vt:lpstr>DIE LÖSUNG</vt:lpstr>
      <vt:lpstr>BILDE DIE SÄTZE IM PERFEKT MIT FOLGENDEN WÖRTER!</vt:lpstr>
      <vt:lpstr>ERZÄHLE ÜBER DEINE FERIEN!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WIEDER FERIEN</dc:title>
  <dc:creator>Jechova</dc:creator>
  <cp:lastModifiedBy>Jechova</cp:lastModifiedBy>
  <cp:revision>82</cp:revision>
  <dcterms:created xsi:type="dcterms:W3CDTF">2014-05-19T17:14:10Z</dcterms:created>
  <dcterms:modified xsi:type="dcterms:W3CDTF">2014-05-29T15:04:25Z</dcterms:modified>
</cp:coreProperties>
</file>