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56" r:id="rId4"/>
    <p:sldId id="258" r:id="rId5"/>
    <p:sldId id="259" r:id="rId6"/>
    <p:sldId id="261" r:id="rId7"/>
    <p:sldId id="262" r:id="rId8"/>
    <p:sldId id="264" r:id="rId9"/>
    <p:sldId id="270" r:id="rId10"/>
    <p:sldId id="277" r:id="rId11"/>
    <p:sldId id="269" r:id="rId12"/>
    <p:sldId id="263" r:id="rId13"/>
    <p:sldId id="265" r:id="rId14"/>
    <p:sldId id="267" r:id="rId15"/>
    <p:sldId id="273" r:id="rId16"/>
    <p:sldId id="272" r:id="rId17"/>
    <p:sldId id="271" r:id="rId18"/>
    <p:sldId id="268" r:id="rId19"/>
    <p:sldId id="275" r:id="rId20"/>
    <p:sldId id="274" r:id="rId21"/>
    <p:sldId id="276" r:id="rId22"/>
    <p:sldId id="28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163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F999-F0BE-4CAA-831A-4295D4EE9F00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BF184-0B58-4727-A4FB-75AF41461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63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32E5-24F2-465C-A351-DC39272C838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8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F184-0B58-4727-A4FB-75AF4146145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68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86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01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71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2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7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4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54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76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97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31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34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637D-E5E1-4288-B2E8-CF32427C0F47}" type="datetimeFigureOut">
              <a:rPr lang="cs-CZ" smtClean="0"/>
              <a:t>27.4.2014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20CD-E794-4208-88F1-4EF65DF51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7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jpeg"/><Relationship Id="rId7" Type="http://schemas.openxmlformats.org/officeDocument/2006/relationships/image" Target="../media/image45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7.png"/><Relationship Id="rId7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31.wmf"/><Relationship Id="rId10" Type="http://schemas.openxmlformats.org/officeDocument/2006/relationships/image" Target="../media/image53.wmf"/><Relationship Id="rId4" Type="http://schemas.openxmlformats.org/officeDocument/2006/relationships/image" Target="../media/image48.wmf"/><Relationship Id="rId9" Type="http://schemas.openxmlformats.org/officeDocument/2006/relationships/image" Target="../media/image5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wmf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IN MEINEM KLEIDERSCHRANK </a:t>
            </a:r>
            <a:br>
              <a:rPr lang="cs-CZ" b="1" dirty="0" smtClean="0">
                <a:solidFill>
                  <a:srgbClr val="FF0066"/>
                </a:solidFill>
              </a:rPr>
            </a:br>
            <a:r>
              <a:rPr lang="cs-CZ" b="1" dirty="0" smtClean="0">
                <a:solidFill>
                  <a:srgbClr val="FF0066"/>
                </a:solidFill>
              </a:rPr>
              <a:t>HABE ICH…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971600" y="1555477"/>
            <a:ext cx="6768752" cy="1152128"/>
          </a:xfrm>
          <a:prstGeom prst="cloudCallout">
            <a:avLst>
              <a:gd name="adj1" fmla="val -27529"/>
              <a:gd name="adj2" fmla="val 727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70C0"/>
                </a:solidFill>
              </a:rPr>
              <a:t>Bilde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die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Sätze</a:t>
            </a:r>
            <a:r>
              <a:rPr lang="cs-CZ" sz="2400" b="1" dirty="0" smtClean="0">
                <a:solidFill>
                  <a:srgbClr val="0070C0"/>
                </a:solidFill>
              </a:rPr>
              <a:t>!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9219" name="Picture 3" descr="C:\Users\Jechova\AppData\Local\Microsoft\Windows\Temporary Internet Files\Content.IE5\9RXIUNQD\MC9002156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5" y="2448142"/>
            <a:ext cx="2367481" cy="22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Jechova\AppData\Local\Microsoft\Windows\Temporary Internet Files\Content.IE5\I7UWRE7K\MC9003787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87" y="2935425"/>
            <a:ext cx="1825142" cy="12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Jechova\AppData\Local\Microsoft\Windows\Temporary Internet Files\Content.IE5\004Y94IT\MC900113476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38" y="3698126"/>
            <a:ext cx="1233145" cy="25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Jechova\AppData\Local\Microsoft\Windows\Temporary Internet Files\Content.IE5\SPAA2J0A\MC90011345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722071"/>
            <a:ext cx="1774986" cy="19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Jechova\AppData\Local\Microsoft\Windows\Temporary Internet Files\Content.IE5\94Q7K3JI\MC90023949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26295"/>
            <a:ext cx="1296144" cy="20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Jechova\AppData\Local\Microsoft\Windows\Temporary Internet Files\Content.IE5\89H2E1PT\MC90044005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9" y="2729728"/>
            <a:ext cx="1389188" cy="127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Jechova\AppData\Local\Microsoft\Windows\Temporary Internet Files\Content.IE5\89H2E1PT\MC90044005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507"/>
            <a:ext cx="1389188" cy="127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Jechova\AppData\Local\Microsoft\Windows\Temporary Internet Files\Content.IE5\2WD72609\MC90036017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23" y="4812209"/>
            <a:ext cx="1842516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Jechova\AppData\Local\Microsoft\Windows\Temporary Internet Files\Content.IE5\SPAA2J0A\MC900441320[1].pn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29" y="1582801"/>
            <a:ext cx="1910067" cy="19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chova\AppData\Local\Microsoft\Windows\Temporary Internet Files\Content.IE5\F4DZTQ4Z\MC90042459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65" y="1485909"/>
            <a:ext cx="3038280" cy="366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SPAA2J0A\MC90041146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2" y="1493681"/>
            <a:ext cx="353287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891779" y="5445224"/>
            <a:ext cx="345638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Anzug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069084" y="5445224"/>
            <a:ext cx="345638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Kostüm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 rot="725288">
            <a:off x="2225777" y="2790933"/>
            <a:ext cx="1152128" cy="7920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3861849">
            <a:off x="489678" y="1749837"/>
            <a:ext cx="1152128" cy="7920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9536532">
            <a:off x="2390751" y="1749838"/>
            <a:ext cx="1152128" cy="7920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1149585">
            <a:off x="7080182" y="2434261"/>
            <a:ext cx="1152128" cy="7920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0962975">
            <a:off x="5087204" y="4303880"/>
            <a:ext cx="1152128" cy="7920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13073601">
            <a:off x="4839024" y="2664919"/>
            <a:ext cx="1152128" cy="7920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3159027" y="4768854"/>
            <a:ext cx="2007419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Rock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992796" y="2124860"/>
            <a:ext cx="2264658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/ </a:t>
            </a:r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Sakko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7061319" y="3186978"/>
            <a:ext cx="2007419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Kette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448070" y="1308006"/>
            <a:ext cx="2007419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Hemd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3178286" y="3393478"/>
            <a:ext cx="2007419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Krawatte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28579" y="984613"/>
            <a:ext cx="2633595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/ </a:t>
            </a:r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Sakko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753931" y="611693"/>
            <a:ext cx="2007419" cy="5400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Hut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20169117">
            <a:off x="7063982" y="1080819"/>
            <a:ext cx="1152128" cy="7920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SCHUHE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89H2E1PT\MP9004031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69" y="1872815"/>
            <a:ext cx="2628560" cy="17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EML1AHVC\MP9004424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24" y="1737757"/>
            <a:ext cx="18002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K3CCHJF5\MC90035647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5" y="4438057"/>
            <a:ext cx="1797710" cy="16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echova\AppData\Local\Microsoft\Windows\Temporary Internet Files\Content.IE5\SPAA2J0A\MC9004064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9522"/>
            <a:ext cx="1831975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Jechova\AppData\Local\Microsoft\Windows\Temporary Internet Files\Content.IE5\O07Z9WPO\MC9002521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50537"/>
            <a:ext cx="1817827" cy="12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Jechova\AppData\Local\Microsoft\Windows\Temporary Internet Files\Content.IE5\SPAA2J0A\MC9003353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74074"/>
            <a:ext cx="2046210" cy="17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Jechova\AppData\Local\Microsoft\Windows\Temporary Internet Files\Content.IE5\O07Z9WPO\MC900360149[1].wm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37757"/>
            <a:ext cx="1656184" cy="19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2555776" y="6099653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Pumps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96369" y="3434196"/>
            <a:ext cx="2628560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Tennisschuhe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82723" y="3378107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Schuhe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107504" y="6099653"/>
            <a:ext cx="2281155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Pantoffeln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28915" y="3759462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Stiefel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716016" y="6067997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Sandalen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876256" y="5897436"/>
            <a:ext cx="2132564" cy="8439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Gummistiefel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75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MODISCHE ZUBEHÖR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9RXIUNQD\MC9001133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14" y="2286176"/>
            <a:ext cx="1706734" cy="11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chova\AppData\Local\Microsoft\Windows\Temporary Internet Files\Content.IE5\94Q7K3JI\MC9004413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87474"/>
            <a:ext cx="2120879" cy="21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chova\AppData\Local\Microsoft\Windows\Temporary Internet Files\Content.IE5\I7UWRE7K\MC9000837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07" y="1721887"/>
            <a:ext cx="2048472" cy="14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chova\AppData\Local\Microsoft\Windows\Temporary Internet Files\Content.IE5\F4DZTQ4Z\MC9003787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44" y="2385675"/>
            <a:ext cx="2038447" cy="145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echova\AppData\Local\Microsoft\Windows\Temporary Internet Files\Content.IE5\K3CCHJF5\MC90040642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2" y="4106924"/>
            <a:ext cx="18097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echova\AppData\Local\Microsoft\Windows\Temporary Internet Files\Content.IE5\F4DZTQ4Z\MC90041246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59" y="4214609"/>
            <a:ext cx="2407629" cy="18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Jechova\AppData\Local\Microsoft\Windows\Temporary Internet Files\Content.IE5\SPAA2J0A\MC90028655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109" y="4461138"/>
            <a:ext cx="1975146" cy="15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Jechova\AppData\Local\Microsoft\Windows\Temporary Internet Files\Content.IE5\F4DZTQ4Z\MC90031270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40" y="4005064"/>
            <a:ext cx="1581536" cy="13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435772" y="3007953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Gürtel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2551569" y="3643166"/>
            <a:ext cx="24551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Krawatte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610433" y="2992567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Fliege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652270" y="3836894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Hut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179512" y="5935718"/>
            <a:ext cx="2216471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Handtasche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2756521" y="6016884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Kette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4837266" y="5445224"/>
            <a:ext cx="1815004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Ring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6470151" y="6099294"/>
            <a:ext cx="2504178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Armbanduhr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SPAA2J0A\MC90031162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48" y="528868"/>
            <a:ext cx="1909267" cy="13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aoblený obdélník 22"/>
          <p:cNvSpPr/>
          <p:nvPr/>
        </p:nvSpPr>
        <p:spPr>
          <a:xfrm>
            <a:off x="6820857" y="1832577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Brille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179512" y="1666051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Tuch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Jechova\AppData\Local\Microsoft\Windows\Temporary Internet Files\Content.IE5\K3CCHJF5\MC900358519[1].wm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371"/>
            <a:ext cx="1807769" cy="17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ový popisek 3"/>
          <p:cNvSpPr/>
          <p:nvPr/>
        </p:nvSpPr>
        <p:spPr>
          <a:xfrm>
            <a:off x="611560" y="1556792"/>
            <a:ext cx="7677970" cy="792088"/>
          </a:xfrm>
          <a:prstGeom prst="wedgeRoundRectCallout">
            <a:avLst>
              <a:gd name="adj1" fmla="val -54293"/>
              <a:gd name="adj2" fmla="val 8448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Was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trägst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du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gern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lieber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und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am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75000"/>
                  </a:schemeClr>
                </a:solidFill>
              </a:rPr>
              <a:t>liebsten</a:t>
            </a:r>
            <a:r>
              <a:rPr lang="cs-CZ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cs-C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1651383" y="2564904"/>
            <a:ext cx="6845609" cy="792088"/>
          </a:xfrm>
          <a:prstGeom prst="wedgeRoundRectCallout">
            <a:avLst>
              <a:gd name="adj1" fmla="val -60442"/>
              <a:gd name="adj2" fmla="val 753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7030A0"/>
                </a:solidFill>
              </a:rPr>
              <a:t>Was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trägst</a:t>
            </a:r>
            <a:r>
              <a:rPr lang="cs-CZ" sz="2800" dirty="0" smtClean="0">
                <a:solidFill>
                  <a:srgbClr val="7030A0"/>
                </a:solidFill>
              </a:rPr>
              <a:t> </a:t>
            </a:r>
            <a:r>
              <a:rPr lang="cs-CZ" sz="2800" dirty="0" err="1" smtClean="0">
                <a:solidFill>
                  <a:srgbClr val="7030A0"/>
                </a:solidFill>
              </a:rPr>
              <a:t>du</a:t>
            </a:r>
            <a:r>
              <a:rPr lang="cs-CZ" sz="2800" dirty="0" smtClean="0">
                <a:solidFill>
                  <a:srgbClr val="7030A0"/>
                </a:solidFill>
              </a:rPr>
              <a:t> in der </a:t>
            </a:r>
            <a:r>
              <a:rPr lang="cs-CZ" sz="2800" dirty="0" err="1" smtClean="0">
                <a:solidFill>
                  <a:srgbClr val="7030A0"/>
                </a:solidFill>
              </a:rPr>
              <a:t>Schule</a:t>
            </a:r>
            <a:r>
              <a:rPr lang="cs-CZ" sz="2800" dirty="0" smtClean="0">
                <a:solidFill>
                  <a:srgbClr val="7030A0"/>
                </a:solidFill>
              </a:rPr>
              <a:t>?</a:t>
            </a:r>
            <a:endParaRPr lang="cs-CZ" sz="2800" dirty="0">
              <a:solidFill>
                <a:srgbClr val="7030A0"/>
              </a:solidFill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1115615" y="3645024"/>
            <a:ext cx="6336705" cy="792088"/>
          </a:xfrm>
          <a:prstGeom prst="wedgeRoundRectCallout">
            <a:avLst>
              <a:gd name="adj1" fmla="val -54293"/>
              <a:gd name="adj2" fmla="val 8448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FF0066"/>
                </a:solidFill>
              </a:rPr>
              <a:t>Was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trägst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du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beim</a:t>
            </a:r>
            <a:r>
              <a:rPr lang="cs-CZ" sz="2800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>
                <a:solidFill>
                  <a:srgbClr val="FF0066"/>
                </a:solidFill>
              </a:rPr>
              <a:t>Training</a:t>
            </a:r>
            <a:r>
              <a:rPr lang="cs-CZ" sz="2800" dirty="0" smtClean="0">
                <a:solidFill>
                  <a:srgbClr val="FF0066"/>
                </a:solidFill>
              </a:rPr>
              <a:t>? </a:t>
            </a:r>
            <a:endParaRPr lang="cs-CZ" sz="2800" dirty="0">
              <a:solidFill>
                <a:srgbClr val="FF0066"/>
              </a:solidFill>
            </a:endParaRPr>
          </a:p>
        </p:txBody>
      </p:sp>
      <p:sp>
        <p:nvSpPr>
          <p:cNvPr id="10" name="Zaoblený obdélníkový popisek 9"/>
          <p:cNvSpPr/>
          <p:nvPr/>
        </p:nvSpPr>
        <p:spPr>
          <a:xfrm>
            <a:off x="987090" y="4725144"/>
            <a:ext cx="7591629" cy="792088"/>
          </a:xfrm>
          <a:prstGeom prst="wedgeRoundRectCallout">
            <a:avLst>
              <a:gd name="adj1" fmla="val -57443"/>
              <a:gd name="adj2" fmla="val 6433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92D050"/>
                </a:solidFill>
              </a:rPr>
              <a:t>Was</a:t>
            </a:r>
            <a:r>
              <a:rPr lang="cs-CZ" sz="2800" b="1" dirty="0" smtClean="0">
                <a:solidFill>
                  <a:srgbClr val="92D050"/>
                </a:solidFill>
              </a:rPr>
              <a:t> </a:t>
            </a:r>
            <a:r>
              <a:rPr lang="cs-CZ" sz="2800" b="1" dirty="0" err="1" smtClean="0">
                <a:solidFill>
                  <a:srgbClr val="92D050"/>
                </a:solidFill>
              </a:rPr>
              <a:t>trägst</a:t>
            </a:r>
            <a:r>
              <a:rPr lang="cs-CZ" sz="2800" b="1" dirty="0" smtClean="0">
                <a:solidFill>
                  <a:srgbClr val="92D050"/>
                </a:solidFill>
              </a:rPr>
              <a:t> </a:t>
            </a:r>
            <a:r>
              <a:rPr lang="cs-CZ" sz="2800" b="1" dirty="0" err="1" smtClean="0">
                <a:solidFill>
                  <a:srgbClr val="92D050"/>
                </a:solidFill>
              </a:rPr>
              <a:t>du</a:t>
            </a:r>
            <a:r>
              <a:rPr lang="cs-CZ" sz="2800" b="1" dirty="0" smtClean="0">
                <a:solidFill>
                  <a:srgbClr val="92D050"/>
                </a:solidFill>
              </a:rPr>
              <a:t>, </a:t>
            </a:r>
            <a:r>
              <a:rPr lang="cs-CZ" sz="2800" b="1" dirty="0" err="1" smtClean="0">
                <a:solidFill>
                  <a:srgbClr val="92D050"/>
                </a:solidFill>
              </a:rPr>
              <a:t>wenn</a:t>
            </a:r>
            <a:r>
              <a:rPr lang="cs-CZ" sz="2800" b="1" dirty="0" smtClean="0">
                <a:solidFill>
                  <a:srgbClr val="92D050"/>
                </a:solidFill>
              </a:rPr>
              <a:t> </a:t>
            </a:r>
            <a:r>
              <a:rPr lang="cs-CZ" sz="2800" b="1" dirty="0" err="1" smtClean="0">
                <a:solidFill>
                  <a:srgbClr val="92D050"/>
                </a:solidFill>
              </a:rPr>
              <a:t>du</a:t>
            </a:r>
            <a:r>
              <a:rPr lang="cs-CZ" sz="2800" b="1" dirty="0" smtClean="0">
                <a:solidFill>
                  <a:srgbClr val="92D050"/>
                </a:solidFill>
              </a:rPr>
              <a:t> </a:t>
            </a:r>
            <a:r>
              <a:rPr lang="cs-CZ" sz="2800" b="1" dirty="0" err="1" smtClean="0">
                <a:solidFill>
                  <a:srgbClr val="92D050"/>
                </a:solidFill>
              </a:rPr>
              <a:t>ins</a:t>
            </a:r>
            <a:r>
              <a:rPr lang="cs-CZ" sz="2800" b="1" dirty="0" smtClean="0">
                <a:solidFill>
                  <a:srgbClr val="92D050"/>
                </a:solidFill>
              </a:rPr>
              <a:t> Kino / </a:t>
            </a:r>
            <a:r>
              <a:rPr lang="cs-CZ" sz="2800" b="1" dirty="0" err="1" smtClean="0">
                <a:solidFill>
                  <a:srgbClr val="92D050"/>
                </a:solidFill>
              </a:rPr>
              <a:t>Theater</a:t>
            </a:r>
            <a:r>
              <a:rPr lang="cs-CZ" sz="2800" b="1" dirty="0" smtClean="0">
                <a:solidFill>
                  <a:srgbClr val="92D050"/>
                </a:solidFill>
              </a:rPr>
              <a:t> </a:t>
            </a:r>
            <a:r>
              <a:rPr lang="cs-CZ" sz="2800" b="1" dirty="0" err="1" smtClean="0">
                <a:solidFill>
                  <a:srgbClr val="92D050"/>
                </a:solidFill>
              </a:rPr>
              <a:t>gehst</a:t>
            </a:r>
            <a:r>
              <a:rPr lang="cs-CZ" sz="2800" b="1" dirty="0" smtClean="0">
                <a:solidFill>
                  <a:srgbClr val="92D050"/>
                </a:solidFill>
              </a:rPr>
              <a:t>?</a:t>
            </a:r>
            <a:endParaRPr lang="cs-CZ" sz="2800" b="1" dirty="0">
              <a:solidFill>
                <a:srgbClr val="92D050"/>
              </a:solidFill>
            </a:endParaRPr>
          </a:p>
        </p:txBody>
      </p:sp>
      <p:sp>
        <p:nvSpPr>
          <p:cNvPr id="11" name="Zaoblený obdélníkový popisek 10"/>
          <p:cNvSpPr/>
          <p:nvPr/>
        </p:nvSpPr>
        <p:spPr>
          <a:xfrm>
            <a:off x="611560" y="5733256"/>
            <a:ext cx="7677970" cy="792088"/>
          </a:xfrm>
          <a:prstGeom prst="wedgeRoundRectCallout">
            <a:avLst>
              <a:gd name="adj1" fmla="val -54860"/>
              <a:gd name="adj2" fmla="val 6799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solidFill>
                  <a:srgbClr val="00B0F0"/>
                </a:solidFill>
              </a:rPr>
              <a:t>Was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err="1" smtClean="0">
                <a:solidFill>
                  <a:srgbClr val="00B0F0"/>
                </a:solidFill>
              </a:rPr>
              <a:t>trägst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err="1" smtClean="0">
                <a:solidFill>
                  <a:srgbClr val="00B0F0"/>
                </a:solidFill>
              </a:rPr>
              <a:t>du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err="1" smtClean="0">
                <a:solidFill>
                  <a:srgbClr val="00B0F0"/>
                </a:solidFill>
              </a:rPr>
              <a:t>gern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err="1" smtClean="0">
                <a:solidFill>
                  <a:srgbClr val="00B0F0"/>
                </a:solidFill>
              </a:rPr>
              <a:t>zu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err="1" smtClean="0">
                <a:solidFill>
                  <a:srgbClr val="00B0F0"/>
                </a:solidFill>
              </a:rPr>
              <a:t>Hause</a:t>
            </a:r>
            <a:r>
              <a:rPr lang="cs-CZ" sz="2800" dirty="0" smtClean="0">
                <a:solidFill>
                  <a:srgbClr val="00B0F0"/>
                </a:solidFill>
              </a:rPr>
              <a:t>?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89995" y="367396"/>
            <a:ext cx="8229600" cy="936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cap="all" smtClean="0">
                <a:solidFill>
                  <a:srgbClr val="FF0066"/>
                </a:solidFill>
              </a:rPr>
              <a:t>Beantworte die Fragen!</a:t>
            </a:r>
            <a:endParaRPr lang="cs-CZ" b="1" cap="all" dirty="0">
              <a:solidFill>
                <a:srgbClr val="FF0066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K3CCHJF5\MC900053962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1" y="245445"/>
            <a:ext cx="1098356" cy="10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chova\AppData\Local\Microsoft\Windows\Temporary Internet Files\Content.IE5\K3CCHJF5\MC900053962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51" y="290797"/>
            <a:ext cx="1098356" cy="10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cap="all" dirty="0" err="1" smtClean="0">
                <a:solidFill>
                  <a:srgbClr val="FF0066"/>
                </a:solidFill>
              </a:rPr>
              <a:t>Beantworte</a:t>
            </a:r>
            <a:r>
              <a:rPr lang="cs-CZ" b="1" cap="all" dirty="0" smtClean="0">
                <a:solidFill>
                  <a:srgbClr val="FF0066"/>
                </a:solidFill>
              </a:rPr>
              <a:t> </a:t>
            </a:r>
            <a:r>
              <a:rPr lang="cs-CZ" b="1" cap="all" dirty="0" err="1" smtClean="0">
                <a:solidFill>
                  <a:srgbClr val="FF0066"/>
                </a:solidFill>
              </a:rPr>
              <a:t>die</a:t>
            </a:r>
            <a:r>
              <a:rPr lang="cs-CZ" b="1" cap="all" dirty="0" smtClean="0">
                <a:solidFill>
                  <a:srgbClr val="FF0066"/>
                </a:solidFill>
              </a:rPr>
              <a:t> </a:t>
            </a:r>
            <a:r>
              <a:rPr lang="cs-CZ" b="1" cap="all" dirty="0" err="1" smtClean="0">
                <a:solidFill>
                  <a:srgbClr val="FF0066"/>
                </a:solidFill>
              </a:rPr>
              <a:t>Fragen</a:t>
            </a:r>
            <a:r>
              <a:rPr lang="cs-CZ" b="1" cap="all" dirty="0" smtClean="0">
                <a:solidFill>
                  <a:srgbClr val="FF0066"/>
                </a:solidFill>
              </a:rPr>
              <a:t>!</a:t>
            </a:r>
            <a:endParaRPr lang="cs-CZ" b="1" cap="all" dirty="0">
              <a:solidFill>
                <a:srgbClr val="FF0066"/>
              </a:solidFill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683568" y="1700808"/>
            <a:ext cx="7344816" cy="129614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00B0F0"/>
                </a:solidFill>
              </a:rPr>
              <a:t>Was</a:t>
            </a:r>
            <a:r>
              <a:rPr lang="cs-CZ" sz="3600" b="1" dirty="0" smtClean="0">
                <a:solidFill>
                  <a:srgbClr val="00B0F0"/>
                </a:solidFill>
              </a:rPr>
              <a:t> </a:t>
            </a:r>
            <a:r>
              <a:rPr lang="cs-CZ" sz="3600" b="1" dirty="0" err="1" smtClean="0">
                <a:solidFill>
                  <a:srgbClr val="00B0F0"/>
                </a:solidFill>
              </a:rPr>
              <a:t>trägst</a:t>
            </a:r>
            <a:r>
              <a:rPr lang="cs-CZ" sz="3600" b="1" dirty="0" smtClean="0">
                <a:solidFill>
                  <a:srgbClr val="00B0F0"/>
                </a:solidFill>
              </a:rPr>
              <a:t> </a:t>
            </a:r>
            <a:r>
              <a:rPr lang="cs-CZ" sz="3600" b="1" dirty="0" err="1" smtClean="0">
                <a:solidFill>
                  <a:srgbClr val="00B0F0"/>
                </a:solidFill>
              </a:rPr>
              <a:t>du</a:t>
            </a:r>
            <a:r>
              <a:rPr lang="cs-CZ" sz="3600" b="1" dirty="0" smtClean="0">
                <a:solidFill>
                  <a:srgbClr val="00B0F0"/>
                </a:solidFill>
              </a:rPr>
              <a:t>…?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39552" y="3329239"/>
            <a:ext cx="2557018" cy="540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</a:rPr>
              <a:t>im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Frühling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555859" y="4221088"/>
            <a:ext cx="2557018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im</a:t>
            </a:r>
            <a:r>
              <a:rPr lang="cs-CZ" sz="2400" b="1" dirty="0" smtClean="0">
                <a:solidFill>
                  <a:srgbClr val="7030A0"/>
                </a:solidFill>
              </a:rPr>
              <a:t> Winter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372200" y="3153278"/>
            <a:ext cx="2557018" cy="5400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00B050"/>
                </a:solidFill>
              </a:rPr>
              <a:t>im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Herbst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485821" y="3329239"/>
            <a:ext cx="2557018" cy="5400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im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Sommer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30806" y="5409220"/>
            <a:ext cx="2557018" cy="540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</a:rPr>
              <a:t>im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Konzert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239118" y="5367830"/>
            <a:ext cx="2557018" cy="540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</a:rPr>
              <a:t>auf</a:t>
            </a:r>
            <a:r>
              <a:rPr lang="cs-CZ" sz="2400" b="1" dirty="0" smtClean="0">
                <a:solidFill>
                  <a:srgbClr val="C00000"/>
                </a:solidFill>
              </a:rPr>
              <a:t> der Party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2877" y="5455493"/>
            <a:ext cx="2557018" cy="540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in der Disko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O07Z9WPO\MC9004159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18" y="1567171"/>
            <a:ext cx="18161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chova\AppData\Local\Microsoft\Windows\Temporary Internet Files\Content.IE5\F4DZTQ4Z\MC900232180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1672"/>
            <a:ext cx="1875576" cy="17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Jechova\AppData\Local\Microsoft\Windows\Temporary Internet Files\Content.IE5\I7UWRE7K\MC9000228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39" y="3822473"/>
            <a:ext cx="1342840" cy="14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chova\AppData\Local\Microsoft\Windows\Temporary Internet Files\Content.IE5\94Q7K3JI\MC9004237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07" y="3699855"/>
            <a:ext cx="112395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WAS HAT SIE AN? MALE!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2448272" cy="550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633855" y="1916832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T-</a:t>
            </a:r>
            <a:r>
              <a:rPr lang="cs-CZ" sz="2400" b="1" dirty="0" err="1" smtClean="0">
                <a:solidFill>
                  <a:srgbClr val="7030A0"/>
                </a:solidFill>
              </a:rPr>
              <a:t>Shirt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59924" y="2745781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Rock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628555" y="2564904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Kette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576983" y="1740002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Hut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524030" y="3390571"/>
            <a:ext cx="2216471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Handtasche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45164" y="4497665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Pumps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16544" y="3613005"/>
            <a:ext cx="2264658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/ </a:t>
            </a:r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Sakko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673190" y="4239763"/>
            <a:ext cx="1815004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Ring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588224" y="5220465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Brille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867107" y="5490495"/>
            <a:ext cx="1656184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Schal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1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K3CCHJF5\MC9003542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61916"/>
            <a:ext cx="2863247" cy="218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NXQE1PS2\MP9004390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1" y="1556792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SPAA2J0A\MP90043903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40" y="160141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O07Z9WPO\MC90043907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0199" y="3565076"/>
            <a:ext cx="2383048" cy="318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640637" y="3491626"/>
            <a:ext cx="2173208" cy="9454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FF0066"/>
                </a:solidFill>
              </a:rPr>
              <a:t>getüpfelt</a:t>
            </a:r>
            <a:endParaRPr lang="cs-CZ" sz="3600" b="1" dirty="0">
              <a:solidFill>
                <a:srgbClr val="FF0066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620874" y="2528276"/>
            <a:ext cx="2173208" cy="9454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FF0066"/>
                </a:solidFill>
              </a:rPr>
              <a:t>kariert</a:t>
            </a:r>
            <a:endParaRPr lang="cs-CZ" sz="3600" b="1" dirty="0">
              <a:solidFill>
                <a:srgbClr val="FF0066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482640" y="3644026"/>
            <a:ext cx="2173208" cy="9454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FF0066"/>
                </a:solidFill>
              </a:rPr>
              <a:t>gestreift</a:t>
            </a:r>
            <a:endParaRPr lang="cs-CZ" sz="3600" b="1" dirty="0">
              <a:solidFill>
                <a:srgbClr val="FF0066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827584" y="5586642"/>
            <a:ext cx="2664295" cy="9454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FF0066"/>
                </a:solidFill>
              </a:rPr>
              <a:t>geblümt</a:t>
            </a:r>
            <a:endParaRPr lang="cs-CZ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BESCHREIBE DIE </a:t>
            </a:r>
            <a:r>
              <a:rPr lang="cs-CZ" b="1" dirty="0" smtClean="0">
                <a:solidFill>
                  <a:srgbClr val="FF0066"/>
                </a:solidFill>
              </a:rPr>
              <a:t>BILDER!</a:t>
            </a:r>
            <a:r>
              <a:rPr lang="cs-CZ" b="1" dirty="0" smtClean="0">
                <a:solidFill>
                  <a:srgbClr val="FF0066"/>
                </a:solidFill>
              </a:rPr>
              <a:t/>
            </a:r>
            <a:br>
              <a:rPr lang="cs-CZ" b="1" dirty="0" smtClean="0">
                <a:solidFill>
                  <a:srgbClr val="FF0066"/>
                </a:solidFill>
              </a:rPr>
            </a:br>
            <a:r>
              <a:rPr lang="cs-CZ" b="1" dirty="0" smtClean="0">
                <a:solidFill>
                  <a:srgbClr val="FF0066"/>
                </a:solidFill>
              </a:rPr>
              <a:t>WAS HABEN SIE AN?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F4DZTQ4Z\MP90044236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26896"/>
            <a:ext cx="312754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echova\AppData\Local\Microsoft\Windows\Temporary Internet Files\Content.IE5\94Q7K3JI\MP90044251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6088"/>
            <a:ext cx="33123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89H2E1PT\MP90040913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53" y="1760708"/>
            <a:ext cx="2662066" cy="47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SCHULUNIFORM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94Q7K3JI\MC90043238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906940" cy="39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89H2E1PT\MP9004254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59244"/>
            <a:ext cx="4005064" cy="4005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179512" y="1052736"/>
            <a:ext cx="8712968" cy="2088232"/>
          </a:xfrm>
          <a:prstGeom prst="cloudCallout">
            <a:avLst>
              <a:gd name="adj1" fmla="val -27529"/>
              <a:gd name="adj2" fmla="val 727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66"/>
                </a:solidFill>
              </a:rPr>
              <a:t>Möchtest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du</a:t>
            </a:r>
            <a:r>
              <a:rPr lang="cs-CZ" sz="2400" b="1" dirty="0" smtClean="0">
                <a:solidFill>
                  <a:srgbClr val="FF0066"/>
                </a:solidFill>
              </a:rPr>
              <a:t> in der </a:t>
            </a:r>
            <a:r>
              <a:rPr lang="cs-CZ" sz="2400" b="1" dirty="0" err="1" smtClean="0">
                <a:solidFill>
                  <a:srgbClr val="FF0066"/>
                </a:solidFill>
              </a:rPr>
              <a:t>Schule</a:t>
            </a:r>
            <a:r>
              <a:rPr lang="cs-CZ" sz="2400" b="1" dirty="0" smtClean="0">
                <a:solidFill>
                  <a:srgbClr val="FF0066"/>
                </a:solidFill>
              </a:rPr>
              <a:t>  </a:t>
            </a:r>
            <a:r>
              <a:rPr lang="cs-CZ" sz="2400" b="1" dirty="0" err="1" smtClean="0">
                <a:solidFill>
                  <a:srgbClr val="FF0066"/>
                </a:solidFill>
              </a:rPr>
              <a:t>die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Schuluniform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tragen</a:t>
            </a:r>
            <a:r>
              <a:rPr lang="cs-CZ" sz="2400" b="1" dirty="0" smtClean="0">
                <a:solidFill>
                  <a:srgbClr val="FF0066"/>
                </a:solidFill>
              </a:rPr>
              <a:t>?</a:t>
            </a:r>
          </a:p>
          <a:p>
            <a:pPr algn="ctr"/>
            <a:r>
              <a:rPr lang="cs-CZ" sz="2400" b="1" dirty="0" err="1" smtClean="0">
                <a:solidFill>
                  <a:srgbClr val="FF0066"/>
                </a:solidFill>
              </a:rPr>
              <a:t>Welche</a:t>
            </a:r>
            <a:r>
              <a:rPr lang="cs-CZ" sz="2400" b="1" dirty="0" smtClean="0">
                <a:solidFill>
                  <a:srgbClr val="FF0066"/>
                </a:solidFill>
              </a:rPr>
              <a:t> Vor </a:t>
            </a:r>
            <a:r>
              <a:rPr lang="cs-CZ" sz="2400" b="1" dirty="0" err="1" smtClean="0">
                <a:solidFill>
                  <a:srgbClr val="FF0066"/>
                </a:solidFill>
              </a:rPr>
              <a:t>und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Nachteile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hat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die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Schuluniform</a:t>
            </a:r>
            <a:r>
              <a:rPr lang="cs-CZ" sz="2400" b="1" dirty="0" smtClean="0">
                <a:solidFill>
                  <a:srgbClr val="FF0066"/>
                </a:solidFill>
              </a:rPr>
              <a:t>? 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1402439" y="5038318"/>
            <a:ext cx="1953470" cy="1819682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7004656" y="5229200"/>
            <a:ext cx="1887823" cy="16288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7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61647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Die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Kleider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und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die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Mode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VY_32_INOVACE_32.15.JEC.NJ.9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19. 03. 2014</a:t>
                      </a:r>
                      <a:endParaRPr lang="cs-CZ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BESCHREIBE DIE </a:t>
            </a:r>
            <a:r>
              <a:rPr lang="cs-CZ" b="1" dirty="0" smtClean="0">
                <a:solidFill>
                  <a:srgbClr val="FF0066"/>
                </a:solidFill>
              </a:rPr>
              <a:t>BILDER!</a:t>
            </a:r>
            <a:r>
              <a:rPr lang="cs-CZ" b="1" dirty="0" smtClean="0">
                <a:solidFill>
                  <a:srgbClr val="FF0066"/>
                </a:solidFill>
              </a:rPr>
              <a:t/>
            </a:r>
            <a:br>
              <a:rPr lang="cs-CZ" b="1" dirty="0" smtClean="0">
                <a:solidFill>
                  <a:srgbClr val="FF0066"/>
                </a:solidFill>
              </a:rPr>
            </a:br>
            <a:r>
              <a:rPr lang="cs-CZ" b="1" dirty="0" smtClean="0">
                <a:solidFill>
                  <a:srgbClr val="FF0066"/>
                </a:solidFill>
              </a:rPr>
              <a:t>WAS HABEN SIE AN?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5124" name="Picture 4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5" y="3573015"/>
            <a:ext cx="3010007" cy="32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chova\AppData\Local\Microsoft\Windows\Temporary Internet Files\Content.IE5\SPAA2J0A\MC9003187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99" y="1839251"/>
            <a:ext cx="3042825" cy="205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echova\AppData\Local\Microsoft\Windows\Temporary Internet Files\Content.IE5\89H2E1PT\MC90044035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85" y="3877276"/>
            <a:ext cx="2743200" cy="296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echova\AppData\Local\Microsoft\Windows\Temporary Internet Files\Content.IE5\I7UWRE7K\MC9000887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96" y="4195691"/>
            <a:ext cx="2080296" cy="23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Jechova\AppData\Local\Microsoft\Windows\Temporary Internet Files\Content.IE5\89H2E1PT\MC900432491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37" y="1023110"/>
            <a:ext cx="2118715" cy="28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Jechova\AppData\Local\Microsoft\Windows\Temporary Internet Files\Content.IE5\NXQE1PS2\MC90043033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3110"/>
            <a:ext cx="1975698" cy="24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    </a:t>
            </a:r>
            <a:r>
              <a:rPr lang="cs-CZ" b="1" dirty="0" err="1" smtClean="0">
                <a:solidFill>
                  <a:srgbClr val="0070C0"/>
                </a:solidFill>
              </a:rPr>
              <a:t>Magst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du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die</a:t>
            </a:r>
            <a:r>
              <a:rPr lang="cs-CZ" b="1" dirty="0" smtClean="0">
                <a:solidFill>
                  <a:srgbClr val="0070C0"/>
                </a:solidFill>
              </a:rPr>
              <a:t> Mode?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Jechova\AppData\Local\Microsoft\Windows\Temporary Internet Files\Content.IE5\F4DZTQ4Z\MC9003871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83" y="2204864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I7UWRE7K\MC9000896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" y="195635"/>
            <a:ext cx="2235924" cy="200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echova\AppData\Local\Microsoft\Windows\Temporary Internet Files\Content.IE5\004Y94IT\MC900387136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13452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2WD72609\MC90036077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10" y="1959865"/>
            <a:ext cx="2037072" cy="3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láček 7"/>
          <p:cNvSpPr/>
          <p:nvPr/>
        </p:nvSpPr>
        <p:spPr>
          <a:xfrm>
            <a:off x="611560" y="4998368"/>
            <a:ext cx="7272808" cy="1368152"/>
          </a:xfrm>
          <a:prstGeom prst="cloudCallout">
            <a:avLst>
              <a:gd name="adj1" fmla="val -27529"/>
              <a:gd name="adj2" fmla="val 727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FF0066"/>
                </a:solidFill>
              </a:rPr>
              <a:t>Was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meinst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du</a:t>
            </a:r>
            <a:r>
              <a:rPr lang="cs-CZ" sz="2400" b="1" dirty="0" smtClean="0">
                <a:solidFill>
                  <a:srgbClr val="FF0066"/>
                </a:solidFill>
              </a:rPr>
              <a:t>?</a:t>
            </a:r>
          </a:p>
          <a:p>
            <a:pPr algn="ctr"/>
            <a:r>
              <a:rPr lang="cs-CZ" sz="2400" b="1" dirty="0" err="1" smtClean="0">
                <a:solidFill>
                  <a:srgbClr val="FF0066"/>
                </a:solidFill>
              </a:rPr>
              <a:t>Ist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die</a:t>
            </a:r>
            <a:r>
              <a:rPr lang="cs-CZ" sz="2400" b="1" dirty="0" smtClean="0">
                <a:solidFill>
                  <a:srgbClr val="FF0066"/>
                </a:solidFill>
              </a:rPr>
              <a:t> Mode </a:t>
            </a:r>
            <a:r>
              <a:rPr lang="cs-CZ" sz="2400" b="1" dirty="0" err="1" smtClean="0">
                <a:solidFill>
                  <a:srgbClr val="FF0066"/>
                </a:solidFill>
              </a:rPr>
              <a:t>nur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für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die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Männer</a:t>
            </a:r>
            <a:r>
              <a:rPr lang="cs-CZ" sz="2400" b="1" dirty="0" smtClean="0">
                <a:solidFill>
                  <a:srgbClr val="FF0066"/>
                </a:solidFill>
              </a:rPr>
              <a:t>?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004048" y="1575093"/>
            <a:ext cx="3636404" cy="472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Modeschöpfer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197082" y="2204864"/>
            <a:ext cx="3636404" cy="472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smtClean="0">
                <a:solidFill>
                  <a:srgbClr val="7030A0"/>
                </a:solidFill>
              </a:rPr>
              <a:t>  </a:t>
            </a:r>
            <a:r>
              <a:rPr lang="cs-CZ" sz="2400" b="1" dirty="0" err="1" smtClean="0">
                <a:solidFill>
                  <a:srgbClr val="7030A0"/>
                </a:solidFill>
              </a:rPr>
              <a:t>Modeschau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364088" y="6296162"/>
            <a:ext cx="3636404" cy="472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Modell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081754"/>
            <a:ext cx="813690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s. 63-64.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O., </a:t>
            </a:r>
            <a:r>
              <a:rPr lang="cs-CZ" sz="1600" i="1" cap="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       a víceletá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gymnázia.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2. díl – pracovní sešit s přílohou - přehled učiva. Plzeň : Nakladatelství Fraus, 2007.   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ISBN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978-80-7238-596-6. s. 65-66.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chova\AppData\Local\Microsoft\Windows\Temporary Internet Files\Content.IE5\O07Z9WPO\MC90042995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59" cy="63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87882" y="4931338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DIE KLEIDER UND DIE MODE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2WD72609\MC900300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14533"/>
            <a:ext cx="1775765" cy="175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EML1AHVC\MC9003048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42" y="4383626"/>
            <a:ext cx="1395358" cy="12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56598" y="2060848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356992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48570" y="4581128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48800" y="2060848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77649" y="3284984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48800" y="4509120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652005" y="2348880"/>
            <a:ext cx="238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habe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an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907704" y="3645024"/>
            <a:ext cx="210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hast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an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03648" y="486916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hat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an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234016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haben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an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868144" y="3573016"/>
            <a:ext cx="217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habt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an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724128" y="479715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haben</a:t>
            </a:r>
            <a:r>
              <a:rPr lang="cs-CZ" sz="3200" dirty="0" smtClean="0"/>
              <a:t> </a:t>
            </a:r>
            <a:r>
              <a:rPr lang="cs-CZ" sz="3200" b="1" dirty="0" err="1" smtClean="0">
                <a:solidFill>
                  <a:schemeClr val="accent2">
                    <a:lumMod val="50000"/>
                  </a:schemeClr>
                </a:solidFill>
              </a:rPr>
              <a:t>an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484784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Singular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484784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Plural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6600"/>
                </a:solidFill>
              </a:rPr>
              <a:t>AN/HABEN</a:t>
            </a:r>
            <a:br>
              <a:rPr lang="cs-CZ" b="1" dirty="0" smtClean="0">
                <a:solidFill>
                  <a:srgbClr val="FF6600"/>
                </a:solidFill>
              </a:rPr>
            </a:br>
            <a:r>
              <a:rPr lang="cs-CZ" b="1" dirty="0" smtClean="0">
                <a:solidFill>
                  <a:srgbClr val="FF6600"/>
                </a:solidFill>
              </a:rPr>
              <a:t>MÍT NA SOBĚ</a:t>
            </a: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2" name="Obláček 1"/>
          <p:cNvSpPr/>
          <p:nvPr/>
        </p:nvSpPr>
        <p:spPr>
          <a:xfrm>
            <a:off x="408856" y="5589865"/>
            <a:ext cx="5171256" cy="1114594"/>
          </a:xfrm>
          <a:prstGeom prst="cloudCallout">
            <a:avLst>
              <a:gd name="adj1" fmla="val -49313"/>
              <a:gd name="adj2" fmla="val 4472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Was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hast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du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an</a:t>
            </a:r>
            <a:r>
              <a:rPr lang="cs-CZ" sz="2800" b="1" dirty="0" smtClean="0">
                <a:solidFill>
                  <a:srgbClr val="0070C0"/>
                </a:solidFill>
              </a:rPr>
              <a:t>?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Obláček 22"/>
          <p:cNvSpPr/>
          <p:nvPr/>
        </p:nvSpPr>
        <p:spPr>
          <a:xfrm>
            <a:off x="4272403" y="5589240"/>
            <a:ext cx="4665686" cy="1114594"/>
          </a:xfrm>
          <a:prstGeom prst="cloudCallout">
            <a:avLst>
              <a:gd name="adj1" fmla="val -49313"/>
              <a:gd name="adj2" fmla="val 447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7030A0"/>
                </a:solidFill>
              </a:rPr>
              <a:t>Ich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habe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die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Jeans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an</a:t>
            </a:r>
            <a:r>
              <a:rPr lang="cs-CZ" sz="28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876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56598" y="2060848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848570" y="3356992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848570" y="4581128"/>
            <a:ext cx="3960440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948800" y="2060848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977649" y="3284984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948800" y="4509120"/>
            <a:ext cx="396044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652005" y="2348880"/>
            <a:ext cx="2383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ich</a:t>
            </a:r>
            <a:r>
              <a:rPr lang="cs-CZ" sz="3200" dirty="0" smtClean="0"/>
              <a:t> trage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907704" y="3645024"/>
            <a:ext cx="210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du</a:t>
            </a:r>
            <a:r>
              <a:rPr lang="cs-CZ" sz="3200" dirty="0" smtClean="0"/>
              <a:t> </a:t>
            </a:r>
            <a:r>
              <a:rPr lang="cs-CZ" sz="3200" dirty="0" err="1" smtClean="0"/>
              <a:t>tr</a:t>
            </a:r>
            <a:r>
              <a:rPr lang="cs-CZ" sz="3200" b="1" dirty="0" err="1" smtClean="0">
                <a:solidFill>
                  <a:srgbClr val="7030A0"/>
                </a:solidFill>
              </a:rPr>
              <a:t>ä</a:t>
            </a:r>
            <a:r>
              <a:rPr lang="cs-CZ" sz="3200" dirty="0" err="1" smtClean="0"/>
              <a:t>gst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03648" y="486916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er</a:t>
            </a:r>
            <a:r>
              <a:rPr lang="cs-CZ" sz="3200" dirty="0" smtClean="0"/>
              <a:t>, </a:t>
            </a:r>
            <a:r>
              <a:rPr lang="cs-CZ" sz="3200" dirty="0" err="1" smtClean="0"/>
              <a:t>sie</a:t>
            </a:r>
            <a:r>
              <a:rPr lang="cs-CZ" sz="3200" dirty="0" smtClean="0"/>
              <a:t>, es </a:t>
            </a:r>
            <a:r>
              <a:rPr lang="cs-CZ" sz="3200" dirty="0" err="1" smtClean="0"/>
              <a:t>tr</a:t>
            </a:r>
            <a:r>
              <a:rPr lang="cs-CZ" sz="3200" b="1" dirty="0" err="1" smtClean="0">
                <a:solidFill>
                  <a:srgbClr val="7030A0"/>
                </a:solidFill>
              </a:rPr>
              <a:t>ä</a:t>
            </a:r>
            <a:r>
              <a:rPr lang="cs-CZ" sz="3200" dirty="0" err="1" smtClean="0"/>
              <a:t>gt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46189" y="2348880"/>
            <a:ext cx="231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wir</a:t>
            </a:r>
            <a:r>
              <a:rPr lang="cs-CZ" sz="3200" dirty="0" smtClean="0"/>
              <a:t> </a:t>
            </a:r>
            <a:r>
              <a:rPr lang="cs-CZ" sz="3200" dirty="0" err="1" smtClean="0"/>
              <a:t>tragen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940152" y="3573016"/>
            <a:ext cx="217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ihr</a:t>
            </a:r>
            <a:r>
              <a:rPr lang="cs-CZ" sz="3200" dirty="0" smtClean="0"/>
              <a:t> </a:t>
            </a:r>
            <a:r>
              <a:rPr lang="cs-CZ" sz="3200" dirty="0" err="1" smtClean="0"/>
              <a:t>tragt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68144" y="479715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tragen</a:t>
            </a:r>
            <a:endParaRPr lang="cs-CZ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59224" y="1484784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Singular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56176" y="1484784"/>
            <a:ext cx="14037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00FF00"/>
                </a:solidFill>
              </a:rPr>
              <a:t>Plural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6600"/>
                </a:solidFill>
              </a:rPr>
              <a:t>TRAGEN</a:t>
            </a:r>
            <a:br>
              <a:rPr lang="cs-CZ" b="1" dirty="0" smtClean="0">
                <a:solidFill>
                  <a:srgbClr val="FF6600"/>
                </a:solidFill>
              </a:rPr>
            </a:br>
            <a:r>
              <a:rPr lang="cs-CZ" b="1" dirty="0" smtClean="0">
                <a:solidFill>
                  <a:srgbClr val="FF6600"/>
                </a:solidFill>
              </a:rPr>
              <a:t>NOSIT</a:t>
            </a:r>
            <a:endParaRPr lang="cs-CZ" b="1" dirty="0">
              <a:solidFill>
                <a:srgbClr val="FF6600"/>
              </a:solidFill>
            </a:endParaRPr>
          </a:p>
        </p:txBody>
      </p:sp>
      <p:sp>
        <p:nvSpPr>
          <p:cNvPr id="2" name="Obláček 1"/>
          <p:cNvSpPr/>
          <p:nvPr/>
        </p:nvSpPr>
        <p:spPr>
          <a:xfrm>
            <a:off x="251520" y="5589865"/>
            <a:ext cx="5171256" cy="1114594"/>
          </a:xfrm>
          <a:prstGeom prst="cloudCallout">
            <a:avLst>
              <a:gd name="adj1" fmla="val -49313"/>
              <a:gd name="adj2" fmla="val 4472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Was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trägst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du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gern</a:t>
            </a:r>
            <a:r>
              <a:rPr lang="cs-CZ" sz="2800" b="1" dirty="0" smtClean="0">
                <a:solidFill>
                  <a:srgbClr val="0070C0"/>
                </a:solidFill>
              </a:rPr>
              <a:t>?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Obláček 22"/>
          <p:cNvSpPr/>
          <p:nvPr/>
        </p:nvSpPr>
        <p:spPr>
          <a:xfrm>
            <a:off x="4572000" y="5589240"/>
            <a:ext cx="4332045" cy="1114594"/>
          </a:xfrm>
          <a:prstGeom prst="cloudCallout">
            <a:avLst>
              <a:gd name="adj1" fmla="val -49313"/>
              <a:gd name="adj2" fmla="val 447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7030A0"/>
                </a:solidFill>
              </a:rPr>
              <a:t>Ich</a:t>
            </a:r>
            <a:r>
              <a:rPr lang="cs-CZ" sz="2800" b="1" dirty="0" smtClean="0">
                <a:solidFill>
                  <a:srgbClr val="7030A0"/>
                </a:solidFill>
              </a:rPr>
              <a:t> trage </a:t>
            </a:r>
            <a:r>
              <a:rPr lang="cs-CZ" sz="2800" b="1" dirty="0" err="1" smtClean="0">
                <a:solidFill>
                  <a:srgbClr val="7030A0"/>
                </a:solidFill>
              </a:rPr>
              <a:t>die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Jeans</a:t>
            </a:r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gern</a:t>
            </a:r>
            <a:r>
              <a:rPr lang="cs-CZ" sz="2800" b="1" dirty="0" smtClean="0">
                <a:solidFill>
                  <a:srgbClr val="7030A0"/>
                </a:solidFill>
              </a:rPr>
              <a:t>.</a:t>
            </a:r>
            <a:endParaRPr lang="cs-CZ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87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altLang="cs-CZ" sz="4000" dirty="0"/>
              <a:t> </a:t>
            </a:r>
            <a:r>
              <a:rPr lang="cs-CZ" altLang="cs-CZ" sz="4000" b="1" dirty="0" smtClean="0">
                <a:solidFill>
                  <a:srgbClr val="7030A0"/>
                </a:solidFill>
              </a:rPr>
              <a:t>DIE KLEIDUNG</a:t>
            </a:r>
            <a:endParaRPr lang="cs-CZ" altLang="cs-CZ" sz="4000" b="1" i="1" dirty="0">
              <a:solidFill>
                <a:srgbClr val="7030A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marL="609600" indent="-609600">
              <a:lnSpc>
                <a:spcPct val="90000"/>
              </a:lnSpc>
              <a:buFontTx/>
              <a:buAutoNum type="arabicPeriod" startAt="7"/>
            </a:pPr>
            <a:endParaRPr lang="cs-CZ" altLang="cs-CZ" sz="2400" dirty="0"/>
          </a:p>
        </p:txBody>
      </p:sp>
      <p:pic>
        <p:nvPicPr>
          <p:cNvPr id="27663" name="Picture 15" descr="MC90001309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" y="1753394"/>
            <a:ext cx="104298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7" name="Picture 19" descr="MC90019893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20" y="1425882"/>
            <a:ext cx="1668809" cy="18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1" name="Picture 23" descr="MC90005702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75" y="4057929"/>
            <a:ext cx="10985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80" name="Picture 32" descr="MC90023293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04" y="4157147"/>
            <a:ext cx="2043112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81" name="Picture 33" descr="MC90023297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56" y="1782738"/>
            <a:ext cx="2053962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chova\AppData\Local\Microsoft\Windows\Temporary Internet Files\Content.IE5\94Q7K3JI\MC9000570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75" y="1625239"/>
            <a:ext cx="727862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269834" y="3284172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Jeans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18" name="Picture 20" descr="MC900057021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5" y="4020515"/>
            <a:ext cx="183197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aoblený obdélník 18"/>
          <p:cNvSpPr/>
          <p:nvPr/>
        </p:nvSpPr>
        <p:spPr>
          <a:xfrm>
            <a:off x="4499992" y="3295626"/>
            <a:ext cx="2370620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Sweatshirt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051375" y="3295626"/>
            <a:ext cx="1822046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Hemd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417038" y="5862770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T-</a:t>
            </a:r>
            <a:r>
              <a:rPr lang="cs-CZ" sz="2400" b="1" dirty="0" err="1" smtClean="0">
                <a:solidFill>
                  <a:srgbClr val="7030A0"/>
                </a:solidFill>
              </a:rPr>
              <a:t>Shirt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4765897" y="5956240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Jacke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6958689" y="5956240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Mantel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Jechova\AppData\Local\Microsoft\Windows\Temporary Internet Files\Content.IE5\94Q7K3JI\MC90023759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96" y="3654809"/>
            <a:ext cx="2672281" cy="234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aoblený obdélník 16"/>
          <p:cNvSpPr/>
          <p:nvPr/>
        </p:nvSpPr>
        <p:spPr>
          <a:xfrm>
            <a:off x="2353920" y="3455303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Hose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2604227" y="5889904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Bluse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altLang="cs-CZ" sz="4000" dirty="0"/>
              <a:t> </a:t>
            </a:r>
            <a:r>
              <a:rPr lang="cs-CZ" altLang="cs-CZ" sz="4000" b="1" dirty="0" smtClean="0">
                <a:solidFill>
                  <a:srgbClr val="7030A0"/>
                </a:solidFill>
              </a:rPr>
              <a:t>DIE KLEIDUNG</a:t>
            </a:r>
            <a:endParaRPr lang="cs-CZ" altLang="cs-CZ" sz="4000" b="1" i="1" dirty="0">
              <a:solidFill>
                <a:srgbClr val="7030A0"/>
              </a:solidFill>
            </a:endParaRPr>
          </a:p>
        </p:txBody>
      </p:sp>
      <p:pic>
        <p:nvPicPr>
          <p:cNvPr id="10" name="Picture 3" descr="C:\Users\Jechova\AppData\Local\Microsoft\Windows\Temporary Internet Files\Content.IE5\SPAA2J0A\MC9003048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08" y="1999750"/>
            <a:ext cx="1527954" cy="140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chova\AppData\Local\Microsoft\Windows\Temporary Internet Files\Content.IE5\004Y94IT\MC9002865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57487"/>
            <a:ext cx="2016224" cy="19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K3CCHJF5\MC9003584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96" y="1870300"/>
            <a:ext cx="1716329" cy="17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94Q7K3JI\MC9003564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74135"/>
            <a:ext cx="1800454" cy="17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89H2E1PT\MC9003521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56" y="4199290"/>
            <a:ext cx="1394234" cy="17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chova\AppData\Local\Microsoft\Windows\Temporary Internet Files\Content.IE5\SPAA2J0A\MC9003354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1422"/>
            <a:ext cx="2198949" cy="170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chova\AppData\Local\Microsoft\Windows\Temporary Internet Files\Content.IE5\94Q7K3JI\MC90023296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1422"/>
            <a:ext cx="2117899" cy="16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aoblený obdélník 16"/>
          <p:cNvSpPr/>
          <p:nvPr/>
        </p:nvSpPr>
        <p:spPr>
          <a:xfrm>
            <a:off x="251520" y="3659230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Rock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2393199" y="3535399"/>
            <a:ext cx="2007419" cy="6671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Socke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Socken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572000" y="3659230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Bikini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732241" y="3659230"/>
            <a:ext cx="2181102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Badeanzug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107504" y="5985840"/>
            <a:ext cx="2381411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Handschuhe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2627784" y="5993048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Mütze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4860032" y="5985840"/>
            <a:ext cx="1656184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Schal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6660232" y="5949280"/>
            <a:ext cx="2299714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Schildmütze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3080" name="Picture 8" descr="C:\Users\Jechova\AppData\Local\Microsoft\Windows\Temporary Internet Files\Content.IE5\F4DZTQ4Z\MC90011332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9" y="1999750"/>
            <a:ext cx="1613859" cy="15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12" y="1351067"/>
            <a:ext cx="3181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Jechova\AppData\Local\Microsoft\Windows\Temporary Internet Files\Content.IE5\004Y94IT\MC9003601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17" y="4095525"/>
            <a:ext cx="1584176" cy="19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altLang="cs-CZ" sz="4000" dirty="0"/>
              <a:t> </a:t>
            </a:r>
            <a:r>
              <a:rPr lang="cs-CZ" altLang="cs-CZ" sz="4000" b="1" dirty="0" smtClean="0">
                <a:solidFill>
                  <a:srgbClr val="7030A0"/>
                </a:solidFill>
              </a:rPr>
              <a:t>DIE KLEIDUNG</a:t>
            </a:r>
            <a:endParaRPr lang="cs-CZ" altLang="cs-CZ" sz="4000" b="1" i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52159" y="3879050"/>
            <a:ext cx="200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Kleid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550516" y="5854259"/>
            <a:ext cx="2420830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Schlafanzug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896619" y="5969226"/>
            <a:ext cx="246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Bademantel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NXQE1PS2\MC9001132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2" y="1766881"/>
            <a:ext cx="1217672" cy="2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89H2E1PT\MC90038426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4" y="4541540"/>
            <a:ext cx="1797710" cy="16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122158" y="6113411"/>
            <a:ext cx="2467419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Unterwäsche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4100" name="Picture 4" descr="C:\Users\Jechova\AppData\Local\Microsoft\Windows\Temporary Internet Files\Content.IE5\I7UWRE7K\MC90036016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62" y="4155971"/>
            <a:ext cx="1522476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36" y="3609825"/>
            <a:ext cx="1481252" cy="13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aoblený obdélník 16"/>
          <p:cNvSpPr/>
          <p:nvPr/>
        </p:nvSpPr>
        <p:spPr>
          <a:xfrm>
            <a:off x="2190751" y="4778228"/>
            <a:ext cx="2467419" cy="823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b="1" dirty="0" smtClean="0">
              <a:solidFill>
                <a:srgbClr val="7030A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Busenhalter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BH</a:t>
            </a:r>
          </a:p>
          <a:p>
            <a:pPr algn="ctr"/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C:\Users\Jechova\AppData\Local\Microsoft\Windows\Temporary Internet Files\Content.IE5\K3CCHJF5\MC90030546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05" y="517447"/>
            <a:ext cx="656539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chova\AppData\Local\Microsoft\Windows\Temporary Internet Files\Content.IE5\89H2E1PT\MC90001360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45" y="1641160"/>
            <a:ext cx="2242109" cy="169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4744358" y="3355598"/>
            <a:ext cx="2228840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Kurzhose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824769" y="2347875"/>
            <a:ext cx="2228840" cy="8481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Strumpf</a:t>
            </a:r>
            <a:endParaRPr lang="cs-CZ" sz="2400" b="1" dirty="0" smtClean="0">
              <a:solidFill>
                <a:srgbClr val="7030A0"/>
              </a:solidFill>
            </a:endParaRPr>
          </a:p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die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Strümpfe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2784875" y="3067342"/>
            <a:ext cx="1873295" cy="5400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Pulli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  <p:bldP spid="17" grpId="0" animBg="1"/>
      <p:bldP spid="9" grpId="0" animBg="1"/>
      <p:bldP spid="2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IN MEINEM KLEIDERSCHRANK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2WD72609\MC9003568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46" y="1556792"/>
            <a:ext cx="389956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395536" y="5803337"/>
            <a:ext cx="3456384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der </a:t>
            </a:r>
            <a:r>
              <a:rPr lang="cs-CZ" sz="2400" b="1" dirty="0" err="1" smtClean="0">
                <a:solidFill>
                  <a:srgbClr val="7030A0"/>
                </a:solidFill>
              </a:rPr>
              <a:t>Kleiderschrank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673544" y="1652424"/>
            <a:ext cx="4752528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rgbClr val="7030A0"/>
                </a:solidFill>
              </a:rPr>
              <a:t>Was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hast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du</a:t>
            </a:r>
            <a:r>
              <a:rPr lang="cs-CZ" sz="2400" b="1" dirty="0" smtClean="0">
                <a:solidFill>
                  <a:srgbClr val="7030A0"/>
                </a:solidFill>
              </a:rPr>
              <a:t> in </a:t>
            </a:r>
            <a:r>
              <a:rPr lang="cs-CZ" sz="2400" b="1" dirty="0" err="1" smtClean="0">
                <a:solidFill>
                  <a:srgbClr val="7030A0"/>
                </a:solidFill>
              </a:rPr>
              <a:t>deinem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Kleiderschrank</a:t>
            </a:r>
            <a:r>
              <a:rPr lang="cs-CZ" sz="2400" b="1" dirty="0" smtClean="0">
                <a:solidFill>
                  <a:srgbClr val="7030A0"/>
                </a:solidFill>
              </a:rPr>
              <a:t>?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777600" y="3053720"/>
            <a:ext cx="5042872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solidFill>
                <a:srgbClr val="FF0066"/>
              </a:solidFill>
            </a:endParaRPr>
          </a:p>
          <a:p>
            <a:pPr algn="ctr"/>
            <a:r>
              <a:rPr lang="cs-CZ" sz="2400" dirty="0" smtClean="0">
                <a:solidFill>
                  <a:srgbClr val="FF0066"/>
                </a:solidFill>
              </a:rPr>
              <a:t>In </a:t>
            </a:r>
            <a:r>
              <a:rPr lang="cs-CZ" sz="2400" dirty="0" err="1" smtClean="0">
                <a:solidFill>
                  <a:srgbClr val="FF0066"/>
                </a:solidFill>
              </a:rPr>
              <a:t>meinem</a:t>
            </a:r>
            <a:r>
              <a:rPr lang="cs-CZ" sz="2400" dirty="0" smtClean="0">
                <a:solidFill>
                  <a:srgbClr val="FF0066"/>
                </a:solidFill>
              </a:rPr>
              <a:t> </a:t>
            </a:r>
            <a:r>
              <a:rPr lang="cs-CZ" sz="2400" dirty="0" err="1" smtClean="0">
                <a:solidFill>
                  <a:srgbClr val="FF0066"/>
                </a:solidFill>
              </a:rPr>
              <a:t>Kleiderschrank</a:t>
            </a:r>
            <a:r>
              <a:rPr lang="cs-CZ" sz="2400" dirty="0" smtClean="0">
                <a:solidFill>
                  <a:srgbClr val="FF0066"/>
                </a:solidFill>
              </a:rPr>
              <a:t> </a:t>
            </a:r>
            <a:r>
              <a:rPr lang="cs-CZ" sz="2400" dirty="0" err="1" smtClean="0">
                <a:solidFill>
                  <a:srgbClr val="FF0066"/>
                </a:solidFill>
              </a:rPr>
              <a:t>habe</a:t>
            </a:r>
            <a:r>
              <a:rPr lang="cs-CZ" sz="2400" dirty="0" smtClean="0">
                <a:solidFill>
                  <a:srgbClr val="FF0066"/>
                </a:solidFill>
              </a:rPr>
              <a:t> </a:t>
            </a:r>
            <a:r>
              <a:rPr lang="cs-CZ" sz="2400" dirty="0" err="1" smtClean="0">
                <a:solidFill>
                  <a:srgbClr val="FF0066"/>
                </a:solidFill>
              </a:rPr>
              <a:t>ich</a:t>
            </a:r>
            <a:r>
              <a:rPr lang="cs-CZ" sz="2400" dirty="0" smtClean="0">
                <a:solidFill>
                  <a:srgbClr val="FF0066"/>
                </a:solidFill>
              </a:rPr>
              <a:t>…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sz="3600" dirty="0" smtClean="0">
                <a:solidFill>
                  <a:srgbClr val="FF0066"/>
                </a:solidFill>
              </a:rPr>
              <a:t> </a:t>
            </a:r>
            <a:r>
              <a:rPr lang="cs-CZ" sz="3600" dirty="0" err="1" smtClean="0">
                <a:solidFill>
                  <a:srgbClr val="FF0066"/>
                </a:solidFill>
              </a:rPr>
              <a:t>Akkusativ</a:t>
            </a:r>
            <a:endParaRPr lang="cs-CZ" sz="3600" dirty="0">
              <a:solidFill>
                <a:srgbClr val="FF0066"/>
              </a:solidFill>
            </a:endParaRPr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  <p:sp>
        <p:nvSpPr>
          <p:cNvPr id="7" name="Plus 6"/>
          <p:cNvSpPr/>
          <p:nvPr/>
        </p:nvSpPr>
        <p:spPr>
          <a:xfrm>
            <a:off x="4139952" y="3898344"/>
            <a:ext cx="1224136" cy="1008112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33176"/>
              </p:ext>
            </p:extLst>
          </p:nvPr>
        </p:nvGraphicFramePr>
        <p:xfrm>
          <a:off x="4067944" y="5326083"/>
          <a:ext cx="4680520" cy="1359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446"/>
                <a:gridCol w="723287"/>
                <a:gridCol w="810734"/>
                <a:gridCol w="714296"/>
                <a:gridCol w="953757"/>
              </a:tblGrid>
              <a:tr h="227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německé členy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1. pád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DER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DIE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DAS</a:t>
                      </a:r>
                      <a:endParaRPr lang="cs-CZ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4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určitý člen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>
                          <a:effectLst/>
                        </a:rPr>
                        <a:t>4. pád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>
                          <a:effectLst/>
                        </a:rPr>
                        <a:t>den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>
                          <a:effectLst/>
                        </a:rPr>
                        <a:t>die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>
                          <a:effectLst/>
                        </a:rPr>
                        <a:t>das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4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neurčitý člen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effectLst/>
                        </a:rPr>
                        <a:t>4. pád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einen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eine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ein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2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561</Words>
  <Application>Microsoft Office PowerPoint</Application>
  <PresentationFormat>Předvádění na obrazovce (4:3)</PresentationFormat>
  <Paragraphs>196</Paragraphs>
  <Slides>22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Prezentace aplikace PowerPoint</vt:lpstr>
      <vt:lpstr>Prezentace aplikace PowerPoint</vt:lpstr>
      <vt:lpstr>DIE KLEIDER UND DIE MODE</vt:lpstr>
      <vt:lpstr>AN/HABEN MÍT NA SOBĚ</vt:lpstr>
      <vt:lpstr>TRAGEN NOSIT</vt:lpstr>
      <vt:lpstr> DIE KLEIDUNG</vt:lpstr>
      <vt:lpstr> DIE KLEIDUNG</vt:lpstr>
      <vt:lpstr> DIE KLEIDUNG</vt:lpstr>
      <vt:lpstr>IN MEINEM KLEIDERSCHRANK</vt:lpstr>
      <vt:lpstr>IN MEINEM KLEIDERSCHRANK  HABE ICH…</vt:lpstr>
      <vt:lpstr>Prezentace aplikace PowerPoint</vt:lpstr>
      <vt:lpstr>DIE SCHUHE</vt:lpstr>
      <vt:lpstr>MODISCHE ZUBEHÖR</vt:lpstr>
      <vt:lpstr>Prezentace aplikace PowerPoint</vt:lpstr>
      <vt:lpstr>Beantworte die Fragen!</vt:lpstr>
      <vt:lpstr>WAS HAT SIE AN? MALE!</vt:lpstr>
      <vt:lpstr>Prezentace aplikace PowerPoint</vt:lpstr>
      <vt:lpstr>BESCHREIBE DIE BILDER! WAS HABEN SIE AN?</vt:lpstr>
      <vt:lpstr>DIE SCHULUNIFORM</vt:lpstr>
      <vt:lpstr>BESCHREIBE DIE BILDER! WAS HABEN SIE AN?</vt:lpstr>
      <vt:lpstr>    Magst du die Mode?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KLEIDER UND DIE MODE</dc:title>
  <dc:creator>Jechova</dc:creator>
  <cp:lastModifiedBy>Jechova</cp:lastModifiedBy>
  <cp:revision>52</cp:revision>
  <dcterms:created xsi:type="dcterms:W3CDTF">2014-04-13T16:42:16Z</dcterms:created>
  <dcterms:modified xsi:type="dcterms:W3CDTF">2014-04-27T10:17:50Z</dcterms:modified>
</cp:coreProperties>
</file>