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82" r:id="rId3"/>
    <p:sldId id="272" r:id="rId4"/>
    <p:sldId id="264" r:id="rId5"/>
    <p:sldId id="257" r:id="rId6"/>
    <p:sldId id="277" r:id="rId7"/>
    <p:sldId id="258" r:id="rId8"/>
    <p:sldId id="259" r:id="rId9"/>
    <p:sldId id="260" r:id="rId10"/>
    <p:sldId id="265" r:id="rId11"/>
    <p:sldId id="279" r:id="rId12"/>
    <p:sldId id="268" r:id="rId13"/>
    <p:sldId id="280" r:id="rId14"/>
    <p:sldId id="274" r:id="rId15"/>
    <p:sldId id="271" r:id="rId16"/>
    <p:sldId id="270" r:id="rId17"/>
    <p:sldId id="275" r:id="rId18"/>
    <p:sldId id="273" r:id="rId19"/>
    <p:sldId id="278" r:id="rId20"/>
    <p:sldId id="269" r:id="rId21"/>
    <p:sldId id="262" r:id="rId22"/>
    <p:sldId id="266" r:id="rId23"/>
    <p:sldId id="267" r:id="rId24"/>
    <p:sldId id="28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DAB1-5FD6-4640-B90A-4DC2FE075E01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3091-5AFD-4017-A3D3-8295CB9953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76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3091-5AFD-4017-A3D3-8295CB99534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18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40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0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95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3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86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32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93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19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51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58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E471-1229-4A3E-9C94-69475443C536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0771-22A4-4892-BAAC-A270FB447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3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57.w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2.png"/><Relationship Id="rId3" Type="http://schemas.openxmlformats.org/officeDocument/2006/relationships/image" Target="../media/image65.jpeg"/><Relationship Id="rId7" Type="http://schemas.openxmlformats.org/officeDocument/2006/relationships/image" Target="../media/image57.wmf"/><Relationship Id="rId12" Type="http://schemas.openxmlformats.org/officeDocument/2006/relationships/image" Target="../media/image71.png"/><Relationship Id="rId2" Type="http://schemas.openxmlformats.org/officeDocument/2006/relationships/image" Target="../media/image64.png"/><Relationship Id="rId16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8.wmf"/><Relationship Id="rId5" Type="http://schemas.openxmlformats.org/officeDocument/2006/relationships/image" Target="../media/image67.png"/><Relationship Id="rId15" Type="http://schemas.openxmlformats.org/officeDocument/2006/relationships/image" Target="../media/image74.wmf"/><Relationship Id="rId10" Type="http://schemas.openxmlformats.org/officeDocument/2006/relationships/image" Target="../media/image70.wmf"/><Relationship Id="rId4" Type="http://schemas.openxmlformats.org/officeDocument/2006/relationships/image" Target="../media/image66.png"/><Relationship Id="rId9" Type="http://schemas.openxmlformats.org/officeDocument/2006/relationships/image" Target="../media/image69.wmf"/><Relationship Id="rId14" Type="http://schemas.openxmlformats.org/officeDocument/2006/relationships/image" Target="../media/image7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52.wmf"/><Relationship Id="rId7" Type="http://schemas.openxmlformats.org/officeDocument/2006/relationships/image" Target="../media/image80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57.wmf"/><Relationship Id="rId7" Type="http://schemas.openxmlformats.org/officeDocument/2006/relationships/image" Target="../media/image91.jpe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11" Type="http://schemas.openxmlformats.org/officeDocument/2006/relationships/image" Target="../media/image93.wmf"/><Relationship Id="rId5" Type="http://schemas.openxmlformats.org/officeDocument/2006/relationships/image" Target="../media/image89.wmf"/><Relationship Id="rId10" Type="http://schemas.openxmlformats.org/officeDocument/2006/relationships/image" Target="../media/image92.wmf"/><Relationship Id="rId4" Type="http://schemas.openxmlformats.org/officeDocument/2006/relationships/image" Target="../media/image69.wmf"/><Relationship Id="rId9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gi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9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3.wmf"/><Relationship Id="rId7" Type="http://schemas.openxmlformats.org/officeDocument/2006/relationships/image" Target="../media/image26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6"/>
          <p:cNvSpPr txBox="1">
            <a:spLocks noChangeArrowheads="1"/>
          </p:cNvSpPr>
          <p:nvPr/>
        </p:nvSpPr>
        <p:spPr>
          <a:xfrm>
            <a:off x="445900" y="26064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>
                <a:solidFill>
                  <a:srgbClr val="FF0066"/>
                </a:solidFill>
              </a:rPr>
              <a:t>DIE NEUEN VERKEHRSMITTEL</a:t>
            </a:r>
            <a:endParaRPr lang="en-US" altLang="cs-CZ" b="1" dirty="0">
              <a:solidFill>
                <a:srgbClr val="FF0066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00735" y="3135145"/>
            <a:ext cx="2570847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</a:t>
            </a:r>
            <a:r>
              <a:rPr lang="cs-CZ" sz="2400" b="1" dirty="0" err="1" smtClean="0">
                <a:solidFill>
                  <a:schemeClr val="tx1"/>
                </a:solidFill>
              </a:rPr>
              <a:t>Hubschrauber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135206" y="3294043"/>
            <a:ext cx="2714998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</a:t>
            </a:r>
            <a:r>
              <a:rPr lang="cs-CZ" sz="2400" b="1" dirty="0" err="1" smtClean="0">
                <a:solidFill>
                  <a:schemeClr val="tx1"/>
                </a:solidFill>
              </a:rPr>
              <a:t>Obus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310520" y="3414118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das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Segelboot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00735" y="5771719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</a:t>
            </a:r>
            <a:r>
              <a:rPr lang="cs-CZ" sz="2400" b="1" dirty="0" err="1" smtClean="0">
                <a:solidFill>
                  <a:schemeClr val="tx1"/>
                </a:solidFill>
              </a:rPr>
              <a:t>Lastwagen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510094" y="5906064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</a:t>
            </a:r>
            <a:r>
              <a:rPr lang="cs-CZ" sz="2400" b="1" dirty="0" err="1" smtClean="0">
                <a:solidFill>
                  <a:schemeClr val="tx1"/>
                </a:solidFill>
              </a:rPr>
              <a:t>Luftballon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310520" y="6121123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d</a:t>
            </a:r>
            <a:r>
              <a:rPr lang="cs-CZ" sz="2400" b="1" dirty="0" err="1" smtClean="0">
                <a:solidFill>
                  <a:schemeClr val="tx1"/>
                </a:solidFill>
              </a:rPr>
              <a:t>as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Dampfschiff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F4DZTQ4Z\MC90031193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9" y="1749301"/>
            <a:ext cx="2480517" cy="14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2WD72609\dglxasset[1].aspx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65081"/>
            <a:ext cx="2232248" cy="15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2WD72609\dglxasset[2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0" y="1441649"/>
            <a:ext cx="2492353" cy="19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echova\AppData\Local\Microsoft\Windows\Temporary Internet Files\Content.IE5\SPAA2J0A\MC9003209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0" y="3920444"/>
            <a:ext cx="2560303" cy="19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chova\AppData\Local\Microsoft\Windows\Temporary Internet Files\Content.IE5\89H2E1PT\MC90043390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86" y="3972064"/>
            <a:ext cx="2142300" cy="198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EML1AHVC\MM900286798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57" y="4071003"/>
            <a:ext cx="2448272" cy="211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30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6"/>
          <p:cNvSpPr txBox="1">
            <a:spLocks noChangeArrowheads="1"/>
          </p:cNvSpPr>
          <p:nvPr/>
        </p:nvSpPr>
        <p:spPr>
          <a:xfrm>
            <a:off x="400735" y="260648"/>
            <a:ext cx="8274765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3200" b="1" dirty="0" smtClean="0">
                <a:solidFill>
                  <a:srgbClr val="FF0066"/>
                </a:solidFill>
              </a:rPr>
              <a:t>UND WOMIT KANN </a:t>
            </a:r>
            <a:r>
              <a:rPr lang="cs-CZ" altLang="cs-CZ" sz="3200" b="1" dirty="0" smtClean="0">
                <a:solidFill>
                  <a:srgbClr val="FF0066"/>
                </a:solidFill>
              </a:rPr>
              <a:t>MAN </a:t>
            </a:r>
            <a:r>
              <a:rPr lang="cs-CZ" altLang="cs-CZ" sz="3200" b="1" dirty="0" smtClean="0">
                <a:solidFill>
                  <a:srgbClr val="FF0066"/>
                </a:solidFill>
              </a:rPr>
              <a:t>NOCH </a:t>
            </a:r>
            <a:r>
              <a:rPr lang="cs-CZ" altLang="cs-CZ" sz="3200" b="1" dirty="0" smtClean="0">
                <a:solidFill>
                  <a:srgbClr val="FF0066"/>
                </a:solidFill>
              </a:rPr>
              <a:t>FAHREN (</a:t>
            </a:r>
            <a:r>
              <a:rPr lang="cs-CZ" altLang="cs-CZ" sz="3200" b="1" dirty="0" smtClean="0">
                <a:solidFill>
                  <a:srgbClr val="FF0066"/>
                </a:solidFill>
              </a:rPr>
              <a:t>REISEN, FLIEGEN)?</a:t>
            </a:r>
            <a:endParaRPr lang="en-US" altLang="cs-CZ" sz="3200" b="1" dirty="0">
              <a:solidFill>
                <a:srgbClr val="FF0066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00735" y="3270419"/>
            <a:ext cx="2570847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das</a:t>
            </a:r>
            <a:r>
              <a:rPr lang="cs-CZ" sz="2400" b="1" dirty="0" smtClean="0">
                <a:solidFill>
                  <a:schemeClr val="tx1"/>
                </a:solidFill>
              </a:rPr>
              <a:t> U-</a:t>
            </a:r>
            <a:r>
              <a:rPr lang="cs-CZ" sz="2400" b="1" dirty="0" err="1" smtClean="0">
                <a:solidFill>
                  <a:schemeClr val="tx1"/>
                </a:solidFill>
              </a:rPr>
              <a:t>boot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308903" y="3270419"/>
            <a:ext cx="2343217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</a:t>
            </a:r>
            <a:r>
              <a:rPr lang="cs-CZ" sz="2400" b="1" dirty="0" err="1" smtClean="0">
                <a:solidFill>
                  <a:schemeClr val="tx1"/>
                </a:solidFill>
              </a:rPr>
              <a:t>Drachen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801538" y="3294043"/>
            <a:ext cx="3034664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</a:t>
            </a:r>
            <a:r>
              <a:rPr lang="cs-CZ" sz="2400" b="1" dirty="0" err="1" smtClean="0">
                <a:solidFill>
                  <a:schemeClr val="tx1"/>
                </a:solidFill>
              </a:rPr>
              <a:t>Raumtransporter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23317" y="5837909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Roller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396441" y="5826037"/>
            <a:ext cx="2284511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die</a:t>
            </a:r>
            <a:r>
              <a:rPr lang="cs-CZ" sz="2400" b="1" dirty="0" smtClean="0">
                <a:solidFill>
                  <a:schemeClr val="tx1"/>
                </a:solidFill>
              </a:rPr>
              <a:t> Formel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310520" y="5842150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</a:t>
            </a:r>
            <a:r>
              <a:rPr lang="cs-CZ" sz="2400" b="1" dirty="0" err="1" smtClean="0">
                <a:solidFill>
                  <a:schemeClr val="tx1"/>
                </a:solidFill>
              </a:rPr>
              <a:t>Camion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2WD72609\MC9003838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5959"/>
            <a:ext cx="1678585" cy="14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9RXIUNQD\MC9003105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82" y="1682315"/>
            <a:ext cx="1719827" cy="155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004Y94IT\MC9000835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0" y="1682315"/>
            <a:ext cx="1843430" cy="15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NXQE1PS2\MC9003909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8" y="4000396"/>
            <a:ext cx="2069307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21685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27" y="4834860"/>
            <a:ext cx="2043340" cy="9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EML1AHVC\MC90023348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06" y="4462348"/>
            <a:ext cx="2815628" cy="13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70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WICHTIG!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C:\Users\Jechova\AppData\Local\Microsoft\Windows\Temporary Internet Files\Content.IE5\F4DZTQ4Z\MC9002825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23721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F4DZTQ4Z\MM90029706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20040"/>
            <a:ext cx="173590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echova\AppData\Local\Microsoft\Windows\Temporary Internet Files\Content.IE5\94Q7K3JI\MC900411244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48" y="1907328"/>
            <a:ext cx="1362920" cy="12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chova\AppData\Local\Microsoft\Windows\Temporary Internet Files\Content.IE5\89H2E1PT\MC9003610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7444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Jechova\AppData\Local\Microsoft\Windows\Temporary Internet Files\Content.IE5\K3CCHJF5\MC900319416[1].wm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29" y="2174218"/>
            <a:ext cx="3568495" cy="38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755576" y="5771718"/>
            <a:ext cx="3523193" cy="753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die Bushaltestelle 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932829" y="5771717"/>
            <a:ext cx="3815635" cy="753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/>
              <a:t>die</a:t>
            </a:r>
            <a:r>
              <a:rPr lang="cs-CZ" sz="2400" b="1" dirty="0" smtClean="0"/>
              <a:t> </a:t>
            </a:r>
            <a:r>
              <a:rPr lang="de-DE" sz="2400" b="1" dirty="0" smtClean="0"/>
              <a:t>Straßenbahn</a:t>
            </a:r>
            <a:r>
              <a:rPr lang="cs-CZ" sz="2400" b="1" dirty="0" err="1" smtClean="0"/>
              <a:t>haltestelle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1747249" y="1316140"/>
            <a:ext cx="5093397" cy="1236752"/>
          </a:xfrm>
          <a:prstGeom prst="cloudCallout">
            <a:avLst>
              <a:gd name="adj1" fmla="val -26335"/>
              <a:gd name="adj2" fmla="val 613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Ich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warte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an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smtClean="0">
                <a:solidFill>
                  <a:srgbClr val="FF0066"/>
                </a:solidFill>
              </a:rPr>
              <a:t>der </a:t>
            </a:r>
            <a:r>
              <a:rPr lang="cs-CZ" sz="3200" dirty="0" err="1" smtClean="0">
                <a:solidFill>
                  <a:srgbClr val="FF0066"/>
                </a:solidFill>
              </a:rPr>
              <a:t>Haltestelle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3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echova\AppData\Local\Microsoft\Windows\Temporary Internet Files\Content.IE5\F4DZTQ4Z\MP9004228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cap="all" dirty="0" err="1">
                <a:solidFill>
                  <a:srgbClr val="0070C0"/>
                </a:solidFill>
              </a:rPr>
              <a:t>die</a:t>
            </a:r>
            <a:r>
              <a:rPr lang="cs-CZ" b="1" cap="all" dirty="0">
                <a:solidFill>
                  <a:srgbClr val="0070C0"/>
                </a:solidFill>
              </a:rPr>
              <a:t> </a:t>
            </a:r>
            <a:r>
              <a:rPr lang="cs-CZ" b="1" cap="all" dirty="0" err="1">
                <a:solidFill>
                  <a:srgbClr val="0070C0"/>
                </a:solidFill>
              </a:rPr>
              <a:t>Massenverkehrsmittel</a:t>
            </a:r>
            <a:r>
              <a:rPr lang="cs-CZ" b="1" cap="all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50" name="Picture 2" descr="C:\Users\Jechova\AppData\Local\Microsoft\Windows\Temporary Internet Files\Content.IE5\O07Z9WPO\MC9004379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04" y="1867378"/>
            <a:ext cx="2473468" cy="21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482120" y="1588693"/>
            <a:ext cx="6480720" cy="2448272"/>
          </a:xfrm>
          <a:prstGeom prst="cloudCallout">
            <a:avLst>
              <a:gd name="adj1" fmla="val -36066"/>
              <a:gd name="adj2" fmla="val 572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FF0066"/>
                </a:solidFill>
              </a:rPr>
              <a:t>Was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alles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gehört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zu</a:t>
            </a:r>
            <a:r>
              <a:rPr lang="cs-CZ" sz="3200" dirty="0" smtClean="0">
                <a:solidFill>
                  <a:srgbClr val="FF0066"/>
                </a:solidFill>
              </a:rPr>
              <a:t> den </a:t>
            </a:r>
            <a:r>
              <a:rPr lang="cs-CZ" sz="3200" dirty="0" err="1" smtClean="0">
                <a:solidFill>
                  <a:srgbClr val="FF0066"/>
                </a:solidFill>
              </a:rPr>
              <a:t>Massenverkehrsmittel</a:t>
            </a:r>
            <a:r>
              <a:rPr lang="cs-CZ" sz="3200" dirty="0" smtClean="0">
                <a:solidFill>
                  <a:srgbClr val="FF0066"/>
                </a:solidFill>
              </a:rPr>
              <a:t>?</a:t>
            </a:r>
            <a:endParaRPr lang="cs-CZ" dirty="0"/>
          </a:p>
        </p:txBody>
      </p:sp>
      <p:pic>
        <p:nvPicPr>
          <p:cNvPr id="6" name="Picture 3" descr="C:\Users\Jechova\AppData\Local\Microsoft\Windows\Temporary Internet Files\Content.IE5\MLKNO658\MC9003209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5" y="5121383"/>
            <a:ext cx="3498001" cy="13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K3CCHJF5\MC9003209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58063"/>
            <a:ext cx="2457117" cy="14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echova\AppData\Local\Microsoft\Windows\Temporary Internet Files\Content.IE5\2WD72609\dglxasset[1].aspx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37" y="4855658"/>
            <a:ext cx="2400236" cy="1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56598" y="2263075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624939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48570" y="4910961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77649" y="2312875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77649" y="3624939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48800" y="4858253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13782" y="2560548"/>
            <a:ext cx="2502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flieg</a:t>
            </a:r>
            <a:r>
              <a:rPr lang="cs-CZ" sz="3200" b="1" dirty="0" err="1" smtClean="0">
                <a:solidFill>
                  <a:srgbClr val="FF0066"/>
                </a:solidFill>
              </a:rPr>
              <a:t>e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87261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flieg</a:t>
            </a:r>
            <a:r>
              <a:rPr lang="cs-CZ" sz="3200" b="1" dirty="0" err="1" smtClean="0">
                <a:solidFill>
                  <a:srgbClr val="FF0066"/>
                </a:solidFill>
              </a:rPr>
              <a:t>st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259632" y="5158633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flieg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endParaRPr lang="cs-CZ" sz="3200" b="1" dirty="0">
              <a:solidFill>
                <a:srgbClr val="FF0066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25107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fliege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00878" y="3818004"/>
            <a:ext cx="231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flieg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724128" y="515863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fliege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endParaRPr lang="cs-CZ" sz="3200" b="1" dirty="0">
              <a:solidFill>
                <a:srgbClr val="FF0066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Singular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650292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Plural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FLIEGEN</a:t>
            </a:r>
            <a:br>
              <a:rPr lang="cs-CZ" b="1" dirty="0" smtClean="0">
                <a:solidFill>
                  <a:srgbClr val="FF0066"/>
                </a:solidFill>
              </a:rPr>
            </a:br>
            <a:r>
              <a:rPr lang="cs-CZ" b="1" dirty="0" smtClean="0">
                <a:solidFill>
                  <a:srgbClr val="FF0066"/>
                </a:solidFill>
              </a:rPr>
              <a:t>LÉTAT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9RXIUNQD\MC9002366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19" y="5279470"/>
            <a:ext cx="1422510" cy="14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SPAA2J0A\MC9003056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33" y="296542"/>
            <a:ext cx="1794967" cy="17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94Q7K3JI\MC90044038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3" y="-6159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56598" y="2263075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624939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48570" y="4910961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77649" y="2312875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34929" y="3654759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48800" y="4858253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13782" y="2560548"/>
            <a:ext cx="2502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steig</a:t>
            </a:r>
            <a:r>
              <a:rPr lang="cs-CZ" sz="3200" b="1" dirty="0" err="1" smtClean="0">
                <a:solidFill>
                  <a:srgbClr val="FF0066"/>
                </a:solidFill>
              </a:rPr>
              <a:t>e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ein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87261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steig</a:t>
            </a:r>
            <a:r>
              <a:rPr lang="cs-CZ" sz="3200" b="1" dirty="0" err="1" smtClean="0">
                <a:solidFill>
                  <a:srgbClr val="FF0066"/>
                </a:solidFill>
              </a:rPr>
              <a:t>st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ein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259632" y="5158633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stei</a:t>
            </a:r>
            <a:r>
              <a:rPr lang="cs-CZ" sz="3200" b="1" dirty="0" err="1" smtClean="0">
                <a:solidFill>
                  <a:srgbClr val="FF0066"/>
                </a:solidFill>
              </a:rPr>
              <a:t>gt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ein</a:t>
            </a:r>
            <a:endParaRPr lang="cs-CZ" sz="3200" b="1" dirty="0">
              <a:solidFill>
                <a:srgbClr val="FF6600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25107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steige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ein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24128" y="3818004"/>
            <a:ext cx="231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steig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ein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724128" y="515863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steige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ein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Singular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650292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Plural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6600"/>
                </a:solidFill>
              </a:rPr>
              <a:t>EIN/STEIGEN</a:t>
            </a:r>
            <a:br>
              <a:rPr lang="cs-CZ" b="1" dirty="0" smtClean="0">
                <a:solidFill>
                  <a:srgbClr val="FF6600"/>
                </a:solidFill>
              </a:rPr>
            </a:br>
            <a:r>
              <a:rPr lang="cs-CZ" b="1" dirty="0" smtClean="0">
                <a:solidFill>
                  <a:srgbClr val="FF6600"/>
                </a:solidFill>
              </a:rPr>
              <a:t>NASTUPOVAT</a:t>
            </a:r>
            <a:endParaRPr lang="cs-CZ" b="1" dirty="0">
              <a:solidFill>
                <a:srgbClr val="FF6600"/>
              </a:solidFill>
            </a:endParaRPr>
          </a:p>
        </p:txBody>
      </p:sp>
      <p:pic>
        <p:nvPicPr>
          <p:cNvPr id="18" name="Picture 2" descr="C:\Users\Jechova\AppData\Local\Microsoft\Windows\Temporary Internet Files\Content.IE5\NXQE1PS2\MC9003981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142"/>
            <a:ext cx="1695298" cy="18123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56598" y="2263075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624939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48570" y="4910961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77649" y="2312875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77649" y="3624939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42142" y="4941168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13782" y="2560548"/>
            <a:ext cx="2502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steig</a:t>
            </a:r>
            <a:r>
              <a:rPr lang="cs-CZ" sz="3200" b="1" dirty="0" err="1" smtClean="0">
                <a:solidFill>
                  <a:srgbClr val="FF0066"/>
                </a:solidFill>
              </a:rPr>
              <a:t>e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aus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87261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steig</a:t>
            </a:r>
            <a:r>
              <a:rPr lang="cs-CZ" sz="3200" b="1" dirty="0" err="1" smtClean="0">
                <a:solidFill>
                  <a:srgbClr val="FF0066"/>
                </a:solidFill>
              </a:rPr>
              <a:t>st</a:t>
            </a:r>
            <a:r>
              <a:rPr lang="cs-CZ" sz="3200" b="1" dirty="0" smtClean="0">
                <a:solidFill>
                  <a:srgbClr val="FF0066"/>
                </a:solidFill>
              </a:rPr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aus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259632" y="5158633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stei</a:t>
            </a:r>
            <a:r>
              <a:rPr lang="cs-CZ" sz="3200" b="1" dirty="0" err="1" smtClean="0">
                <a:solidFill>
                  <a:srgbClr val="FF0066"/>
                </a:solidFill>
              </a:rPr>
              <a:t>gt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aus</a:t>
            </a:r>
            <a:endParaRPr lang="cs-CZ" sz="3200" b="1" dirty="0">
              <a:solidFill>
                <a:srgbClr val="FF6600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25107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steige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aus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24128" y="3818004"/>
            <a:ext cx="231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steig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aus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724128" y="515863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steige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rgbClr val="FF6600"/>
                </a:solidFill>
              </a:rPr>
              <a:t>aus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Singular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650292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Plural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6600"/>
                </a:solidFill>
              </a:rPr>
              <a:t>AUS/STEIGEN</a:t>
            </a:r>
            <a:br>
              <a:rPr lang="cs-CZ" b="1" dirty="0" smtClean="0">
                <a:solidFill>
                  <a:srgbClr val="FF6600"/>
                </a:solidFill>
              </a:rPr>
            </a:br>
            <a:r>
              <a:rPr lang="cs-CZ" b="1" dirty="0" smtClean="0">
                <a:solidFill>
                  <a:srgbClr val="FF6600"/>
                </a:solidFill>
              </a:rPr>
              <a:t>VYSTUPOVAT</a:t>
            </a:r>
            <a:endParaRPr lang="cs-CZ" b="1" dirty="0">
              <a:solidFill>
                <a:srgbClr val="FF6600"/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NXQE1PS2\dglxasset[1].gif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9" y="155662"/>
            <a:ext cx="1782662" cy="149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56598" y="2263075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624939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48570" y="4910961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77649" y="2312875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77649" y="3624939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48800" y="4858253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13782" y="2560548"/>
            <a:ext cx="2502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steig</a:t>
            </a:r>
            <a:r>
              <a:rPr lang="cs-CZ" sz="3200" b="1" dirty="0" err="1" smtClean="0">
                <a:solidFill>
                  <a:srgbClr val="FF0066"/>
                </a:solidFill>
              </a:rPr>
              <a:t>e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FF6600"/>
                </a:solidFill>
              </a:rPr>
              <a:t>um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87261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steig</a:t>
            </a:r>
            <a:r>
              <a:rPr lang="cs-CZ" sz="3200" b="1" dirty="0" err="1" smtClean="0">
                <a:solidFill>
                  <a:srgbClr val="FF0066"/>
                </a:solidFill>
              </a:rPr>
              <a:t>st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FF6600"/>
                </a:solidFill>
              </a:rPr>
              <a:t>um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259632" y="5158633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steig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FF6600"/>
                </a:solidFill>
              </a:rPr>
              <a:t>um</a:t>
            </a:r>
            <a:endParaRPr lang="cs-CZ" sz="3200" b="1" dirty="0">
              <a:solidFill>
                <a:srgbClr val="FF6600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25107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steige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FF6600"/>
                </a:solidFill>
              </a:rPr>
              <a:t>um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24128" y="3818004"/>
            <a:ext cx="231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steig</a:t>
            </a:r>
            <a:r>
              <a:rPr lang="cs-CZ" sz="3200" b="1" dirty="0" err="1" smtClean="0">
                <a:solidFill>
                  <a:srgbClr val="FF0066"/>
                </a:solidFill>
              </a:rPr>
              <a:t>t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FF6600"/>
                </a:solidFill>
              </a:rPr>
              <a:t>um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724128" y="515863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steige</a:t>
            </a:r>
            <a:r>
              <a:rPr lang="cs-CZ" sz="3200" b="1" dirty="0" err="1" smtClean="0">
                <a:solidFill>
                  <a:srgbClr val="FF0066"/>
                </a:solidFill>
              </a:rPr>
              <a:t>n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FF6600"/>
                </a:solidFill>
              </a:rPr>
              <a:t>um</a:t>
            </a:r>
            <a:endParaRPr lang="cs-CZ" sz="3200" b="1" dirty="0">
              <a:solidFill>
                <a:srgbClr val="FF66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Singular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650292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Plural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6600"/>
                </a:solidFill>
              </a:rPr>
              <a:t>UM/STEIGEN</a:t>
            </a:r>
            <a:br>
              <a:rPr lang="cs-CZ" b="1" dirty="0" smtClean="0">
                <a:solidFill>
                  <a:srgbClr val="FF6600"/>
                </a:solidFill>
              </a:rPr>
            </a:br>
            <a:r>
              <a:rPr lang="cs-CZ" b="1" dirty="0" smtClean="0">
                <a:solidFill>
                  <a:srgbClr val="FF6600"/>
                </a:solidFill>
              </a:rPr>
              <a:t>PŘESTUPOVAT</a:t>
            </a:r>
            <a:endParaRPr lang="cs-CZ" b="1" dirty="0">
              <a:solidFill>
                <a:srgbClr val="FF6600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NXQE1PS2\MC9004044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4" y="186079"/>
            <a:ext cx="184150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236" y="11663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3399"/>
                </a:solidFill>
              </a:rPr>
              <a:t>WOMIT FAHREN SIE? </a:t>
            </a:r>
            <a:br>
              <a:rPr lang="cs-CZ" sz="4000" b="1" dirty="0" smtClean="0">
                <a:solidFill>
                  <a:srgbClr val="FF3399"/>
                </a:solidFill>
              </a:rPr>
            </a:br>
            <a:r>
              <a:rPr lang="cs-CZ" sz="4000" b="1" dirty="0" smtClean="0">
                <a:solidFill>
                  <a:srgbClr val="FF3399"/>
                </a:solidFill>
              </a:rPr>
              <a:t>BILDE DIE SÄTZE!</a:t>
            </a:r>
            <a:endParaRPr lang="cs-CZ" sz="4000" b="1" dirty="0">
              <a:solidFill>
                <a:srgbClr val="FF3399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XXHBERYH\MC90044057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74" y="2179689"/>
            <a:ext cx="1254002" cy="12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MLKNO658\MP9004465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02" y="5060439"/>
            <a:ext cx="1304420" cy="16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UGKE972T\MC90044056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71" y="4714258"/>
            <a:ext cx="1230634" cy="123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chova\AppData\Local\Microsoft\Windows\Temporary Internet Files\Content.IE5\MLKNO658\MC90044067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" y="1759052"/>
            <a:ext cx="1293388" cy="1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echova\AppData\Local\Microsoft\Windows\Temporary Internet Files\Content.IE5\UGKE972T\MC90044067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82" y="1389909"/>
            <a:ext cx="1304420" cy="13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56301" y="3050740"/>
            <a:ext cx="101605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5050"/>
                </a:solidFill>
              </a:rPr>
              <a:t>Lea</a:t>
            </a:r>
            <a:endParaRPr lang="cs-CZ" sz="3600" b="1" dirty="0">
              <a:solidFill>
                <a:srgbClr val="FF505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737869" y="2517649"/>
            <a:ext cx="11908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5050"/>
                </a:solidFill>
              </a:rPr>
              <a:t>Dita</a:t>
            </a:r>
            <a:endParaRPr lang="cs-CZ" sz="3600" b="1" dirty="0">
              <a:solidFill>
                <a:srgbClr val="FF505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405599" y="5986539"/>
            <a:ext cx="170231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5050"/>
                </a:solidFill>
              </a:rPr>
              <a:t>Paula</a:t>
            </a:r>
            <a:endParaRPr lang="cs-CZ" sz="3600" b="1" dirty="0">
              <a:solidFill>
                <a:srgbClr val="FF5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255313" y="6024713"/>
            <a:ext cx="134102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F0"/>
                </a:solidFill>
              </a:rPr>
              <a:t>Paul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035810" y="3455147"/>
            <a:ext cx="167393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F0"/>
                </a:solidFill>
              </a:rPr>
              <a:t>Hans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602084" y="1389909"/>
            <a:ext cx="551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 smtClean="0">
                <a:solidFill>
                  <a:srgbClr val="C00000"/>
                </a:solidFill>
              </a:rPr>
              <a:t>Beispiel</a:t>
            </a:r>
            <a:r>
              <a:rPr lang="cs-CZ" sz="2800" b="1" i="1" dirty="0" smtClean="0">
                <a:solidFill>
                  <a:srgbClr val="C00000"/>
                </a:solidFill>
              </a:rPr>
              <a:t>: Marika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fährt</a:t>
            </a:r>
            <a:r>
              <a:rPr lang="cs-CZ" sz="2800" b="1" i="1" dirty="0" smtClean="0">
                <a:solidFill>
                  <a:srgbClr val="C00000"/>
                </a:solidFill>
              </a:rPr>
              <a:t>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mit</a:t>
            </a:r>
            <a:r>
              <a:rPr lang="cs-CZ" sz="2800" b="1" i="1" dirty="0" smtClean="0">
                <a:solidFill>
                  <a:srgbClr val="C00000"/>
                </a:solidFill>
              </a:rPr>
              <a:t> dem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Zug</a:t>
            </a:r>
            <a:r>
              <a:rPr lang="cs-CZ" sz="2800" b="1" i="1" dirty="0" smtClean="0">
                <a:solidFill>
                  <a:srgbClr val="C00000"/>
                </a:solidFill>
              </a:rPr>
              <a:t>. </a:t>
            </a:r>
            <a:endParaRPr lang="cs-CZ" sz="28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NXQE1PS2\MC90032092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24" y="2289888"/>
            <a:ext cx="1815084" cy="11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9RXIUNQD\MC900441736[1]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82" y="4714258"/>
            <a:ext cx="1388535" cy="13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F4DZTQ4Z\MC90032672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1" y="4920831"/>
            <a:ext cx="2086657" cy="12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I7UWRE7K\MC90033782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65" y="2108792"/>
            <a:ext cx="1090875" cy="10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004Y94IT\MC90031123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74" y="1700808"/>
            <a:ext cx="1495874" cy="11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chova\AppData\Local\Microsoft\Windows\Temporary Internet Files\Content.IE5\89H2E1PT\MC900440664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4" y="4229736"/>
            <a:ext cx="1265867" cy="13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188911" y="5549287"/>
            <a:ext cx="215083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FF5050"/>
                </a:solidFill>
              </a:rPr>
              <a:t>meine</a:t>
            </a:r>
            <a:r>
              <a:rPr lang="cs-CZ" sz="3600" b="1" dirty="0" smtClean="0">
                <a:solidFill>
                  <a:srgbClr val="FF5050"/>
                </a:solidFill>
              </a:rPr>
              <a:t> </a:t>
            </a:r>
            <a:r>
              <a:rPr lang="cs-CZ" sz="3600" b="1" dirty="0" err="1" smtClean="0">
                <a:solidFill>
                  <a:srgbClr val="FF5050"/>
                </a:solidFill>
              </a:rPr>
              <a:t>Schwester</a:t>
            </a:r>
            <a:endParaRPr lang="cs-CZ" sz="3600" b="1" dirty="0">
              <a:solidFill>
                <a:srgbClr val="FF5050"/>
              </a:solidFill>
            </a:endParaRPr>
          </a:p>
        </p:txBody>
      </p:sp>
      <p:pic>
        <p:nvPicPr>
          <p:cNvPr id="2056" name="Picture 8" descr="C:\Users\Jechova\AppData\Local\Microsoft\Windows\Temporary Internet Files\Content.IE5\2WD72609\MC900441379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31" y="0"/>
            <a:ext cx="1363481" cy="13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echova\AppData\Local\Microsoft\Windows\Temporary Internet Files\Content.IE5\SPAA2J0A\MM900395710[1]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17" y="4482200"/>
            <a:ext cx="1365865" cy="11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echova\AppData\Local\Microsoft\Windows\Temporary Internet Files\Content.IE5\004Y94IT\dglxasset[1].aspx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1" y="2959816"/>
            <a:ext cx="1225560" cy="12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7113411" y="3528066"/>
            <a:ext cx="1866333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F0"/>
                </a:solidFill>
              </a:rPr>
              <a:t>mein </a:t>
            </a:r>
            <a:r>
              <a:rPr lang="cs-CZ" sz="3600" b="1" dirty="0" err="1" smtClean="0">
                <a:solidFill>
                  <a:srgbClr val="00B0F0"/>
                </a:solidFill>
              </a:rPr>
              <a:t>Bruder</a:t>
            </a:r>
            <a:endParaRPr lang="cs-CZ" sz="3600" b="1" dirty="0">
              <a:solidFill>
                <a:srgbClr val="00B0F0"/>
              </a:solidFill>
            </a:endParaRPr>
          </a:p>
        </p:txBody>
      </p:sp>
      <p:pic>
        <p:nvPicPr>
          <p:cNvPr id="2059" name="Picture 11" descr="C:\Users\Jechova\AppData\Local\Microsoft\Windows\Temporary Internet Files\Content.IE5\NXQE1PS2\MC900320944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51" y="3529294"/>
            <a:ext cx="1816913" cy="13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70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cap="all" dirty="0" smtClean="0">
                <a:solidFill>
                  <a:srgbClr val="0070C0"/>
                </a:solidFill>
              </a:rPr>
              <a:t>DIE </a:t>
            </a:r>
            <a:r>
              <a:rPr lang="cs-CZ" b="1" cap="all" dirty="0" err="1" smtClean="0">
                <a:solidFill>
                  <a:srgbClr val="0070C0"/>
                </a:solidFill>
              </a:rPr>
              <a:t>Verkehrsschilder</a:t>
            </a:r>
            <a:r>
              <a:rPr lang="cs-CZ" b="1" cap="all" dirty="0" smtClean="0">
                <a:solidFill>
                  <a:srgbClr val="0070C0"/>
                </a:solidFill>
              </a:rPr>
              <a:t/>
            </a:r>
            <a:br>
              <a:rPr lang="cs-CZ" b="1" cap="all" dirty="0" smtClean="0">
                <a:solidFill>
                  <a:srgbClr val="0070C0"/>
                </a:solidFill>
              </a:rPr>
            </a:br>
            <a:r>
              <a:rPr lang="cs-CZ" b="1" cap="all" dirty="0" err="1" smtClean="0">
                <a:solidFill>
                  <a:srgbClr val="0070C0"/>
                </a:solidFill>
              </a:rPr>
              <a:t>Was</a:t>
            </a:r>
            <a:r>
              <a:rPr lang="cs-CZ" b="1" cap="all" dirty="0" smtClean="0">
                <a:solidFill>
                  <a:srgbClr val="0070C0"/>
                </a:solidFill>
              </a:rPr>
              <a:t> </a:t>
            </a:r>
            <a:r>
              <a:rPr lang="cs-CZ" b="1" cap="all" dirty="0" err="1" smtClean="0">
                <a:solidFill>
                  <a:srgbClr val="0070C0"/>
                </a:solidFill>
              </a:rPr>
              <a:t>bedeuten</a:t>
            </a:r>
            <a:r>
              <a:rPr lang="cs-CZ" b="1" cap="all" dirty="0" smtClean="0">
                <a:solidFill>
                  <a:srgbClr val="0070C0"/>
                </a:solidFill>
              </a:rPr>
              <a:t> </a:t>
            </a:r>
            <a:r>
              <a:rPr lang="cs-CZ" b="1" cap="all" dirty="0" err="1" smtClean="0">
                <a:solidFill>
                  <a:srgbClr val="0070C0"/>
                </a:solidFill>
              </a:rPr>
              <a:t>sie</a:t>
            </a:r>
            <a:r>
              <a:rPr lang="cs-CZ" b="1" cap="all" dirty="0" smtClean="0">
                <a:solidFill>
                  <a:srgbClr val="0070C0"/>
                </a:solidFill>
              </a:rPr>
              <a:t>?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C:\Users\Jechova\AppData\Local\Microsoft\Windows\Temporary Internet Files\Content.IE5\SPAA2J0A\MC900429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2" y="188640"/>
            <a:ext cx="1591813" cy="12677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O07Z9WPO\MC9004112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1" y="1651182"/>
            <a:ext cx="2529131" cy="239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EML1AHVC\MC9004112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24" y="1689694"/>
            <a:ext cx="2776794" cy="26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K3CCHJF5\MC9004114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38" y="4289091"/>
            <a:ext cx="22204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O07Z9WPO\MC9004113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76" y="1627664"/>
            <a:ext cx="28692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NXQE1PS2\MC90041140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05980"/>
            <a:ext cx="2532044" cy="24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NXQE1PS2\MC90043202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358182"/>
            <a:ext cx="2382099" cy="23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337446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Die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Verkehrsmittel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VY_32_INOVACE_32.09.JEC.NJ.9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07. 02. 2014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321" y="116632"/>
            <a:ext cx="8229600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WIE SIEHT DEIN SCHULWEG AUS?</a:t>
            </a: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251521" y="3617728"/>
            <a:ext cx="4248471" cy="531352"/>
          </a:xfrm>
          <a:prstGeom prst="wedgeRectCallout">
            <a:avLst>
              <a:gd name="adj1" fmla="val -49180"/>
              <a:gd name="adj2" fmla="val 792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 err="1">
                <a:solidFill>
                  <a:srgbClr val="FF0066"/>
                </a:solidFill>
              </a:rPr>
              <a:t>F</a:t>
            </a:r>
            <a:r>
              <a:rPr lang="cs-CZ" sz="3200" dirty="0" err="1" smtClean="0">
                <a:solidFill>
                  <a:srgbClr val="FF0066"/>
                </a:solidFill>
              </a:rPr>
              <a:t>ährst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du</a:t>
            </a:r>
            <a:r>
              <a:rPr lang="cs-CZ" sz="3200" dirty="0" smtClean="0">
                <a:solidFill>
                  <a:srgbClr val="FF0066"/>
                </a:solidFill>
              </a:rPr>
              <a:t> </a:t>
            </a:r>
            <a:r>
              <a:rPr lang="cs-CZ" sz="3200" dirty="0" err="1" smtClean="0">
                <a:solidFill>
                  <a:srgbClr val="FF0066"/>
                </a:solidFill>
              </a:rPr>
              <a:t>mit</a:t>
            </a:r>
            <a:r>
              <a:rPr lang="cs-CZ" sz="3200" dirty="0" smtClean="0">
                <a:solidFill>
                  <a:srgbClr val="FF0066"/>
                </a:solidFill>
              </a:rPr>
              <a:t> dem Bus?</a:t>
            </a:r>
            <a:endParaRPr lang="cs-CZ" sz="3200" dirty="0">
              <a:solidFill>
                <a:srgbClr val="FF0066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O07Z9WPO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9" y="1310823"/>
            <a:ext cx="861365" cy="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ový popisek 4"/>
          <p:cNvSpPr/>
          <p:nvPr/>
        </p:nvSpPr>
        <p:spPr>
          <a:xfrm>
            <a:off x="1561269" y="1310823"/>
            <a:ext cx="5206585" cy="655144"/>
          </a:xfrm>
          <a:prstGeom prst="wedgeRectCallout">
            <a:avLst>
              <a:gd name="adj1" fmla="val -41228"/>
              <a:gd name="adj2" fmla="val 755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 err="1" smtClean="0">
                <a:solidFill>
                  <a:srgbClr val="0070C0"/>
                </a:solidFill>
              </a:rPr>
              <a:t>Gehtst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du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zur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Schule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zu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Fuß</a:t>
            </a:r>
            <a:r>
              <a:rPr lang="cs-CZ" sz="3200" dirty="0" smtClean="0">
                <a:solidFill>
                  <a:srgbClr val="0070C0"/>
                </a:solidFill>
              </a:rPr>
              <a:t>?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4164561" y="4409760"/>
            <a:ext cx="1440160" cy="10871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oder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287637" y="5607242"/>
            <a:ext cx="5724523" cy="684076"/>
          </a:xfrm>
          <a:prstGeom prst="wedgeRectCallout">
            <a:avLst>
              <a:gd name="adj1" fmla="val -44265"/>
              <a:gd name="adj2" fmla="val 1000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 err="1" smtClean="0">
                <a:solidFill>
                  <a:schemeClr val="accent5">
                    <a:lumMod val="50000"/>
                  </a:schemeClr>
                </a:solidFill>
              </a:rPr>
              <a:t>Wie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5">
                    <a:lumMod val="50000"/>
                  </a:schemeClr>
                </a:solidFill>
              </a:rPr>
              <a:t>lange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5">
                    <a:lumMod val="50000"/>
                  </a:schemeClr>
                </a:solidFill>
              </a:rPr>
              <a:t>dauert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5">
                    <a:lumMod val="50000"/>
                  </a:schemeClr>
                </a:solidFill>
              </a:rPr>
              <a:t>dein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5">
                    <a:lumMod val="50000"/>
                  </a:schemeClr>
                </a:solidFill>
              </a:rPr>
              <a:t>Schulweg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cs-CZ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5156766" y="3356992"/>
            <a:ext cx="1440160" cy="10871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oder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Obdélníkový popisek 8"/>
          <p:cNvSpPr/>
          <p:nvPr/>
        </p:nvSpPr>
        <p:spPr>
          <a:xfrm>
            <a:off x="640802" y="4545572"/>
            <a:ext cx="3384376" cy="539612"/>
          </a:xfrm>
          <a:prstGeom prst="wedgeRectCallout">
            <a:avLst>
              <a:gd name="adj1" fmla="val -37077"/>
              <a:gd name="adj2" fmla="val 867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 err="1" smtClean="0">
                <a:solidFill>
                  <a:srgbClr val="00FF00"/>
                </a:solidFill>
              </a:rPr>
              <a:t>Womit</a:t>
            </a:r>
            <a:r>
              <a:rPr lang="cs-CZ" sz="3200" dirty="0" smtClean="0">
                <a:solidFill>
                  <a:srgbClr val="00FF00"/>
                </a:solidFill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</a:rPr>
              <a:t>fährst</a:t>
            </a:r>
            <a:r>
              <a:rPr lang="cs-CZ" sz="3200" dirty="0" smtClean="0">
                <a:solidFill>
                  <a:srgbClr val="00FF00"/>
                </a:solidFill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</a:rPr>
              <a:t>du</a:t>
            </a:r>
            <a:r>
              <a:rPr lang="cs-CZ" sz="3200" dirty="0" smtClean="0">
                <a:solidFill>
                  <a:srgbClr val="00FF00"/>
                </a:solidFill>
              </a:rPr>
              <a:t>?</a:t>
            </a:r>
            <a:endParaRPr lang="cs-CZ" sz="3200" dirty="0">
              <a:solidFill>
                <a:srgbClr val="00FF00"/>
              </a:solidFill>
            </a:endParaRPr>
          </a:p>
        </p:txBody>
      </p:sp>
      <p:sp>
        <p:nvSpPr>
          <p:cNvPr id="10" name="Obdélníkový popisek 9"/>
          <p:cNvSpPr/>
          <p:nvPr/>
        </p:nvSpPr>
        <p:spPr>
          <a:xfrm>
            <a:off x="1116196" y="2330946"/>
            <a:ext cx="7244046" cy="882030"/>
          </a:xfrm>
          <a:prstGeom prst="wedgeRectCallout">
            <a:avLst>
              <a:gd name="adj1" fmla="val -41228"/>
              <a:gd name="adj2" fmla="val 755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 err="1" smtClean="0">
                <a:solidFill>
                  <a:srgbClr val="7030A0"/>
                </a:solidFill>
              </a:rPr>
              <a:t>Gehtst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du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allein</a:t>
            </a:r>
            <a:r>
              <a:rPr lang="cs-CZ" sz="3200" dirty="0" smtClean="0">
                <a:solidFill>
                  <a:srgbClr val="7030A0"/>
                </a:solidFill>
              </a:rPr>
              <a:t>, </a:t>
            </a:r>
            <a:r>
              <a:rPr lang="cs-CZ" sz="3200" dirty="0" err="1" smtClean="0">
                <a:solidFill>
                  <a:srgbClr val="7030A0"/>
                </a:solidFill>
              </a:rPr>
              <a:t>mit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deinen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Freunden</a:t>
            </a:r>
            <a:r>
              <a:rPr lang="cs-CZ" sz="3200" dirty="0" smtClean="0">
                <a:solidFill>
                  <a:srgbClr val="7030A0"/>
                </a:solidFill>
              </a:rPr>
              <a:t>, </a:t>
            </a:r>
            <a:r>
              <a:rPr lang="cs-CZ" sz="3200" dirty="0" err="1" smtClean="0">
                <a:solidFill>
                  <a:srgbClr val="7030A0"/>
                </a:solidFill>
              </a:rPr>
              <a:t>Geschwister</a:t>
            </a:r>
            <a:r>
              <a:rPr lang="cs-CZ" sz="3200" dirty="0" smtClean="0">
                <a:solidFill>
                  <a:srgbClr val="7030A0"/>
                </a:solidFill>
              </a:rPr>
              <a:t>?</a:t>
            </a:r>
            <a:endParaRPr lang="cs-CZ" sz="3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F4DZTQ4Z\MP9004392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54" y="3453717"/>
            <a:ext cx="2311810" cy="32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004Y94IT\MC90043388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299" y="939451"/>
            <a:ext cx="1454920" cy="14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I7UWRE7K\MC9002345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40" y="1497525"/>
            <a:ext cx="6264696" cy="50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33264"/>
            <a:ext cx="8229600" cy="7383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WAS IST AUF DEM BILD?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9552" y="1196752"/>
            <a:ext cx="2520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580112" y="1196752"/>
            <a:ext cx="2520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059832" y="1196752"/>
            <a:ext cx="2520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9552" y="2520280"/>
            <a:ext cx="2520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059832" y="2520280"/>
            <a:ext cx="2520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80112" y="2520280"/>
            <a:ext cx="2520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39552" y="3888432"/>
            <a:ext cx="2520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059832" y="3888432"/>
            <a:ext cx="2520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580112" y="3888432"/>
            <a:ext cx="252028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39552" y="5256584"/>
            <a:ext cx="2520280" cy="14127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059832" y="5256584"/>
            <a:ext cx="2520280" cy="14127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580112" y="5256584"/>
            <a:ext cx="2520280" cy="14127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C:\Users\Jechova\AppData\Local\Microsoft\Windows\Temporary Internet Files\Content.IE5\89H2E1PT\MC9000539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34" y="188640"/>
            <a:ext cx="1596466" cy="15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SPRICH MIT DEINEM PARTNER                         UND 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</a:rPr>
              <a:t>BEANTWORTE DIE 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FRAGEN!</a:t>
            </a:r>
            <a:endParaRPr lang="cs-CZ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683568" y="1484784"/>
            <a:ext cx="7848872" cy="1080120"/>
          </a:xfrm>
          <a:prstGeom prst="cloudCallout">
            <a:avLst>
              <a:gd name="adj1" fmla="val -28349"/>
              <a:gd name="adj2" fmla="val 588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 b="1" dirty="0" smtClean="0"/>
          </a:p>
          <a:p>
            <a:pPr algn="ctr"/>
            <a:r>
              <a:rPr lang="cs-CZ" sz="2800" b="1" dirty="0" err="1" smtClean="0">
                <a:solidFill>
                  <a:srgbClr val="7030A0"/>
                </a:solidFill>
              </a:rPr>
              <a:t>Bist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>
                <a:solidFill>
                  <a:srgbClr val="7030A0"/>
                </a:solidFill>
              </a:rPr>
              <a:t>du</a:t>
            </a:r>
            <a:r>
              <a:rPr lang="cs-CZ" sz="2800" b="1" dirty="0">
                <a:solidFill>
                  <a:srgbClr val="7030A0"/>
                </a:solidFill>
              </a:rPr>
              <a:t> </a:t>
            </a:r>
            <a:r>
              <a:rPr lang="cs-CZ" sz="2800" b="1" dirty="0" err="1">
                <a:solidFill>
                  <a:srgbClr val="7030A0"/>
                </a:solidFill>
              </a:rPr>
              <a:t>schon</a:t>
            </a:r>
            <a:r>
              <a:rPr lang="cs-CZ" sz="2800" b="1" dirty="0">
                <a:solidFill>
                  <a:srgbClr val="7030A0"/>
                </a:solidFill>
              </a:rPr>
              <a:t> </a:t>
            </a:r>
            <a:r>
              <a:rPr lang="cs-CZ" sz="2800" b="1" dirty="0" err="1">
                <a:solidFill>
                  <a:srgbClr val="7030A0"/>
                </a:solidFill>
              </a:rPr>
              <a:t>mit</a:t>
            </a:r>
            <a:r>
              <a:rPr lang="cs-CZ" sz="2800" b="1" dirty="0">
                <a:solidFill>
                  <a:srgbClr val="7030A0"/>
                </a:solidFill>
              </a:rPr>
              <a:t> dem </a:t>
            </a:r>
            <a:r>
              <a:rPr lang="cs-CZ" sz="2800" b="1" dirty="0" err="1">
                <a:solidFill>
                  <a:srgbClr val="7030A0"/>
                </a:solidFill>
              </a:rPr>
              <a:t>Flugzeug</a:t>
            </a:r>
            <a:r>
              <a:rPr lang="cs-CZ" sz="2800" b="1" dirty="0">
                <a:solidFill>
                  <a:srgbClr val="7030A0"/>
                </a:solidFill>
              </a:rPr>
              <a:t> </a:t>
            </a:r>
            <a:r>
              <a:rPr lang="cs-CZ" sz="2800" b="1" dirty="0" err="1">
                <a:solidFill>
                  <a:srgbClr val="7030A0"/>
                </a:solidFill>
              </a:rPr>
              <a:t>geflogen</a:t>
            </a:r>
            <a:r>
              <a:rPr lang="cs-CZ" sz="2800" b="1" dirty="0">
                <a:solidFill>
                  <a:srgbClr val="7030A0"/>
                </a:solidFill>
              </a:rPr>
              <a:t>?</a:t>
            </a:r>
          </a:p>
          <a:p>
            <a:pPr algn="ctr"/>
            <a:endParaRPr lang="cs-CZ" sz="3200" b="1" dirty="0"/>
          </a:p>
        </p:txBody>
      </p:sp>
      <p:sp>
        <p:nvSpPr>
          <p:cNvPr id="5" name="Obláček 4"/>
          <p:cNvSpPr/>
          <p:nvPr/>
        </p:nvSpPr>
        <p:spPr>
          <a:xfrm>
            <a:off x="165863" y="2636912"/>
            <a:ext cx="7848872" cy="893154"/>
          </a:xfrm>
          <a:prstGeom prst="cloudCallout">
            <a:avLst>
              <a:gd name="adj1" fmla="val -36241"/>
              <a:gd name="adj2" fmla="val 434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2800" b="1" dirty="0" err="1" smtClean="0">
                <a:solidFill>
                  <a:srgbClr val="00FF00"/>
                </a:solidFill>
              </a:rPr>
              <a:t>Wo</a:t>
            </a:r>
            <a:r>
              <a:rPr lang="cs-CZ" sz="2800" b="1" dirty="0" smtClean="0">
                <a:solidFill>
                  <a:srgbClr val="00FF00"/>
                </a:solidFill>
              </a:rPr>
              <a:t> </a:t>
            </a:r>
            <a:r>
              <a:rPr lang="cs-CZ" sz="2800" b="1" dirty="0" err="1">
                <a:solidFill>
                  <a:srgbClr val="00FF00"/>
                </a:solidFill>
              </a:rPr>
              <a:t>warst</a:t>
            </a:r>
            <a:r>
              <a:rPr lang="cs-CZ" sz="2800" b="1" dirty="0">
                <a:solidFill>
                  <a:srgbClr val="00FF00"/>
                </a:solidFill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</a:rPr>
              <a:t>du</a:t>
            </a:r>
            <a:r>
              <a:rPr lang="cs-CZ" sz="2800" b="1" dirty="0" smtClean="0">
                <a:solidFill>
                  <a:srgbClr val="00FF00"/>
                </a:solidFill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</a:rPr>
              <a:t>und</a:t>
            </a:r>
            <a:r>
              <a:rPr lang="cs-CZ" sz="2800" b="1" dirty="0" smtClean="0">
                <a:solidFill>
                  <a:srgbClr val="00FF00"/>
                </a:solidFill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</a:rPr>
              <a:t>mit</a:t>
            </a:r>
            <a:r>
              <a:rPr lang="cs-CZ" sz="2800" b="1" dirty="0" smtClean="0">
                <a:solidFill>
                  <a:srgbClr val="00FF00"/>
                </a:solidFill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</a:rPr>
              <a:t>wem</a:t>
            </a:r>
            <a:r>
              <a:rPr lang="cs-CZ" sz="2800" b="1" dirty="0" smtClean="0">
                <a:solidFill>
                  <a:srgbClr val="00FF00"/>
                </a:solidFill>
              </a:rPr>
              <a:t>?</a:t>
            </a:r>
            <a:endParaRPr lang="cs-CZ" sz="2800" b="1" dirty="0">
              <a:solidFill>
                <a:srgbClr val="00FF00"/>
              </a:solidFill>
            </a:endParaRPr>
          </a:p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160641" y="3573016"/>
            <a:ext cx="7848872" cy="1008112"/>
          </a:xfrm>
          <a:prstGeom prst="cloudCallout">
            <a:avLst>
              <a:gd name="adj1" fmla="val -27221"/>
              <a:gd name="adj2" fmla="val 668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Hast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du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Angst</a:t>
            </a:r>
            <a:r>
              <a:rPr lang="cs-CZ" sz="2800" b="1" dirty="0" smtClean="0">
                <a:solidFill>
                  <a:srgbClr val="FF0066"/>
                </a:solidFill>
              </a:rPr>
              <a:t> vor dem </a:t>
            </a:r>
            <a:r>
              <a:rPr lang="cs-CZ" sz="2800" b="1" dirty="0" err="1" smtClean="0">
                <a:solidFill>
                  <a:srgbClr val="FF0066"/>
                </a:solidFill>
              </a:rPr>
              <a:t>Flug</a:t>
            </a:r>
            <a:r>
              <a:rPr lang="cs-CZ" sz="2800" b="1" dirty="0" smtClean="0">
                <a:solidFill>
                  <a:srgbClr val="FF0066"/>
                </a:solidFill>
              </a:rPr>
              <a:t>?</a:t>
            </a:r>
            <a:endParaRPr lang="cs-CZ" sz="2800" b="1" dirty="0">
              <a:solidFill>
                <a:srgbClr val="FF0066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7" name="Obláček 6"/>
          <p:cNvSpPr/>
          <p:nvPr/>
        </p:nvSpPr>
        <p:spPr>
          <a:xfrm>
            <a:off x="351228" y="5805264"/>
            <a:ext cx="8181212" cy="864096"/>
          </a:xfrm>
          <a:prstGeom prst="cloudCallout">
            <a:avLst>
              <a:gd name="adj1" fmla="val -23839"/>
              <a:gd name="adj2" fmla="val 639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Wohin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möchtest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du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noch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fliegen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2WD72609\MC9002854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2" y="116633"/>
            <a:ext cx="1369550" cy="1368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láček 10"/>
          <p:cNvSpPr/>
          <p:nvPr/>
        </p:nvSpPr>
        <p:spPr>
          <a:xfrm>
            <a:off x="467544" y="4797152"/>
            <a:ext cx="6957076" cy="864096"/>
          </a:xfrm>
          <a:prstGeom prst="cloudCallout">
            <a:avLst>
              <a:gd name="adj1" fmla="val -27221"/>
              <a:gd name="adj2" fmla="val 668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Wie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lange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dauerte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dein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Flug</a:t>
            </a:r>
            <a:r>
              <a:rPr lang="cs-CZ" sz="2800" b="1" dirty="0" smtClean="0">
                <a:solidFill>
                  <a:srgbClr val="0070C0"/>
                </a:solidFill>
              </a:rPr>
              <a:t>?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Users\Jechova\AppData\Local\Microsoft\Windows\Temporary Internet Files\Content.IE5\F4DZTQ4Z\MC9003209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48" y="3278378"/>
            <a:ext cx="2329963" cy="15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350">
              <a:srgbClr val="D2C7D6"/>
            </a:gs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WAS IST DAS?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NXQE1PS2\MM90030337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6045"/>
            <a:ext cx="205531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9RXIUNQD\MC9003209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0261"/>
            <a:ext cx="257441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I7UWRE7K\MC9003267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55" y="5219609"/>
            <a:ext cx="2380175" cy="14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SPAA2J0A\MC9003112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2623247" cy="97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echova\AppData\Local\Microsoft\Windows\Temporary Internet Files\Content.IE5\K3CCHJF5\MC90036055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94" y="919465"/>
            <a:ext cx="1489546" cy="17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89H2E1PT\MP90044906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1661586" cy="15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echova\AppData\Local\Microsoft\Windows\Temporary Internet Files\Content.IE5\EML1AHVC\MC90032097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00" y="3284984"/>
            <a:ext cx="2334520" cy="15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Jechova\AppData\Local\Microsoft\Windows\Temporary Internet Files\Content.IE5\9RXIUNQD\MM900236474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48" y="5008413"/>
            <a:ext cx="1674697" cy="16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Jechova\AppData\Local\Microsoft\Windows\Temporary Internet Files\Content.IE5\004Y94IT\MC90029634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87" y="2757118"/>
            <a:ext cx="2017414" cy="22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Jechova\AppData\Local\Microsoft\Windows\Temporary Internet Files\Content.IE5\2WD72609\MC90044152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45"/>
            <a:ext cx="1709168" cy="13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04864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56-57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O., </a:t>
            </a:r>
            <a:r>
              <a:rPr lang="cs-CZ" sz="1600" i="1" cap="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       a víceletá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gymnázia.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2. díl – pracovní sešit s přílohou - přehled učiva. Plzeň : Nakladatelství Fraus, 2007.   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ISBN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978-80-7238-596-6. s.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57-58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834"/>
            <a:ext cx="9177044" cy="729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0067" y="5517232"/>
            <a:ext cx="7772400" cy="13407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VERKEHRSMITTEL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K3CCHJF5\MM90028679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40" y="5390277"/>
            <a:ext cx="187717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chova\AppData\Local\Microsoft\Windows\Temporary Internet Files\Content.IE5\K3CCHJF5\MM90028679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" y="5453187"/>
            <a:ext cx="187717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9RXIUNQD\MC9003979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98" y="141445"/>
            <a:ext cx="1187624" cy="10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I7UWRE7K\MC9003209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96" y="212490"/>
            <a:ext cx="1815084" cy="10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2WD72609\MC90028749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54" y="11201"/>
            <a:ext cx="1966633" cy="124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echova\AppData\Local\Microsoft\Windows\Temporary Internet Files\Content.IE5\EML1AHVC\MC90031123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80" y="-152834"/>
            <a:ext cx="1676318" cy="13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" y="124604"/>
            <a:ext cx="1535894" cy="96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Jechova\AppData\Local\Microsoft\Windows\Temporary Internet Files\Content.IE5\9RXIUNQD\MC9003209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97" y="2990"/>
            <a:ext cx="1813255" cy="13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chova\AppData\Local\Microsoft\Windows\Temporary Internet Files\Content.IE5\K3CCHJF5\MC90033461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" y="1257562"/>
            <a:ext cx="1226588" cy="11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echova\AppData\Local\Microsoft\Windows\Temporary Internet Files\Content.IE5\O07Z9WPO\MC90015007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90593"/>
            <a:ext cx="1547664" cy="12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39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56598" y="2263075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624939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48570" y="4910961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77649" y="2312875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77649" y="3624939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48800" y="4858253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843037" y="25605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fahre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72114" y="387261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f</a:t>
            </a:r>
            <a:r>
              <a:rPr lang="cs-CZ" sz="3200" b="1" dirty="0" err="1" smtClean="0">
                <a:solidFill>
                  <a:srgbClr val="FF6600"/>
                </a:solidFill>
              </a:rPr>
              <a:t>ä</a:t>
            </a:r>
            <a:r>
              <a:rPr lang="cs-CZ" sz="3200" dirty="0" err="1" smtClean="0"/>
              <a:t>hrst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03648" y="5158633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f</a:t>
            </a:r>
            <a:r>
              <a:rPr lang="cs-CZ" sz="3200" b="1" dirty="0" err="1" smtClean="0">
                <a:solidFill>
                  <a:srgbClr val="FF6600"/>
                </a:solidFill>
              </a:rPr>
              <a:t>ä</a:t>
            </a:r>
            <a:r>
              <a:rPr lang="cs-CZ" sz="3200" dirty="0" err="1" smtClean="0"/>
              <a:t>hrt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58586" y="25107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fahren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094218" y="38180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fahrt</a:t>
            </a: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55390" y="515863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fahren</a:t>
            </a:r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Singular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650292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Plural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6600"/>
                </a:solidFill>
              </a:rPr>
              <a:t>DIE WIEDERHOLUNG </a:t>
            </a:r>
            <a:br>
              <a:rPr lang="cs-CZ" b="1" dirty="0" smtClean="0">
                <a:solidFill>
                  <a:srgbClr val="FF6600"/>
                </a:solidFill>
              </a:rPr>
            </a:br>
            <a:r>
              <a:rPr lang="cs-CZ" b="1" dirty="0" smtClean="0">
                <a:solidFill>
                  <a:srgbClr val="FF6600"/>
                </a:solidFill>
              </a:rPr>
              <a:t>FAHREN</a:t>
            </a:r>
            <a:endParaRPr lang="cs-CZ" b="1" dirty="0">
              <a:solidFill>
                <a:srgbClr val="FF660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004Y94IT\MC9004421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3" y="3453206"/>
            <a:ext cx="1314370" cy="131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echova\AppData\Local\Microsoft\Windows\Temporary Internet Files\Content.IE5\004Y94IT\MC9004421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5" y="4796674"/>
            <a:ext cx="1314370" cy="131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94Q7K3JI\MM900336987[1].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84" y="22960"/>
            <a:ext cx="1651256" cy="16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89H2E1PT\MP90044657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" y="188640"/>
            <a:ext cx="1829494" cy="14127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8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370" y="188640"/>
            <a:ext cx="863999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 smtClean="0">
                <a:solidFill>
                  <a:srgbClr val="FF0066"/>
                </a:solidFill>
              </a:rPr>
              <a:t>DIE WIEDERHOLUNG - ICH FAHRE MIT…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19" y="1412875"/>
            <a:ext cx="8630847" cy="51284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1800"/>
              </a:spcAft>
              <a:buNone/>
            </a:pPr>
            <a:r>
              <a:rPr lang="cs-CZ" altLang="cs-CZ" b="1" dirty="0" err="1" smtClean="0">
                <a:solidFill>
                  <a:srgbClr val="0070C0"/>
                </a:solidFill>
              </a:rPr>
              <a:t>mit</a:t>
            </a:r>
            <a:r>
              <a:rPr lang="cs-CZ" altLang="cs-CZ" b="1" dirty="0" smtClean="0">
                <a:solidFill>
                  <a:srgbClr val="0070C0"/>
                </a:solidFill>
              </a:rPr>
              <a:t> – s (předložka se 3. </a:t>
            </a:r>
            <a:r>
              <a:rPr lang="cs-CZ" altLang="cs-CZ" b="1" dirty="0" smtClean="0">
                <a:solidFill>
                  <a:srgbClr val="0070C0"/>
                </a:solidFill>
              </a:rPr>
              <a:t>pádem = Dativ)</a:t>
            </a:r>
            <a:endParaRPr lang="cs-CZ" altLang="cs-CZ" b="1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Jedu autem (</a:t>
            </a:r>
            <a:r>
              <a:rPr lang="cs-CZ" altLang="cs-CZ" sz="2800" dirty="0" err="1" smtClean="0"/>
              <a:t>das</a:t>
            </a:r>
            <a:r>
              <a:rPr lang="cs-CZ" altLang="cs-CZ" sz="2800" dirty="0" smtClean="0"/>
              <a:t> Auto). 	  – </a:t>
            </a:r>
            <a:r>
              <a:rPr lang="cs-CZ" altLang="cs-CZ" sz="2800" dirty="0" err="1" smtClean="0"/>
              <a:t>Ich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fahre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mit</a:t>
            </a:r>
            <a:r>
              <a:rPr lang="cs-CZ" altLang="cs-CZ" sz="2800" dirty="0" smtClean="0"/>
              <a:t> de</a:t>
            </a:r>
            <a:r>
              <a:rPr lang="cs-CZ" altLang="cs-CZ" sz="2800" b="1" dirty="0" smtClean="0">
                <a:solidFill>
                  <a:srgbClr val="660066"/>
                </a:solidFill>
              </a:rPr>
              <a:t>m</a:t>
            </a:r>
            <a:r>
              <a:rPr lang="cs-CZ" altLang="cs-CZ" sz="2800" dirty="0" smtClean="0"/>
              <a:t> Auto.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Jedu metrem (</a:t>
            </a:r>
            <a:r>
              <a:rPr lang="cs-CZ" altLang="cs-CZ" sz="2800" dirty="0" err="1" smtClean="0"/>
              <a:t>die</a:t>
            </a:r>
            <a:r>
              <a:rPr lang="cs-CZ" altLang="cs-CZ" sz="2800" dirty="0" smtClean="0"/>
              <a:t> Metro). – </a:t>
            </a:r>
            <a:r>
              <a:rPr lang="cs-CZ" altLang="cs-CZ" sz="2800" dirty="0" err="1" smtClean="0"/>
              <a:t>Ich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fahre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mit</a:t>
            </a:r>
            <a:r>
              <a:rPr lang="cs-CZ" altLang="cs-CZ" sz="2800" dirty="0" smtClean="0"/>
              <a:t> de</a:t>
            </a:r>
            <a:r>
              <a:rPr lang="cs-CZ" altLang="cs-CZ" sz="2800" b="1" dirty="0" smtClean="0">
                <a:solidFill>
                  <a:srgbClr val="660066"/>
                </a:solidFill>
              </a:rPr>
              <a:t>r</a:t>
            </a:r>
            <a:r>
              <a:rPr lang="cs-CZ" altLang="cs-CZ" sz="2800" dirty="0" smtClean="0"/>
              <a:t> Metro.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Jedu vlakem (der </a:t>
            </a:r>
            <a:r>
              <a:rPr lang="cs-CZ" altLang="cs-CZ" sz="2800" dirty="0" err="1" smtClean="0"/>
              <a:t>Zug</a:t>
            </a:r>
            <a:r>
              <a:rPr lang="cs-CZ" altLang="cs-CZ" sz="2800" dirty="0" smtClean="0"/>
              <a:t>). 	  – </a:t>
            </a:r>
            <a:r>
              <a:rPr lang="cs-CZ" altLang="cs-CZ" sz="2800" dirty="0" err="1" smtClean="0"/>
              <a:t>Ich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fahre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mit</a:t>
            </a:r>
            <a:r>
              <a:rPr lang="cs-CZ" altLang="cs-CZ" sz="2800" dirty="0" smtClean="0"/>
              <a:t> de</a:t>
            </a:r>
            <a:r>
              <a:rPr lang="cs-CZ" altLang="cs-CZ" sz="2800" b="1" dirty="0" smtClean="0">
                <a:solidFill>
                  <a:srgbClr val="660066"/>
                </a:solidFill>
              </a:rPr>
              <a:t>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Zug</a:t>
            </a:r>
            <a:r>
              <a:rPr lang="cs-CZ" altLang="cs-CZ" sz="2800" dirty="0" smtClean="0"/>
              <a:t>.</a:t>
            </a:r>
          </a:p>
          <a:p>
            <a:pPr eaLnBrk="1" hangingPunct="1">
              <a:buFontTx/>
              <a:buNone/>
            </a:pPr>
            <a:endParaRPr lang="cs-CZ" altLang="cs-CZ" sz="2800" dirty="0" smtClean="0"/>
          </a:p>
        </p:txBody>
      </p:sp>
      <p:pic>
        <p:nvPicPr>
          <p:cNvPr id="1026" name="Picture 2" descr="C:\Users\Jechova\AppData\Local\Microsoft\Windows\Temporary Internet Files\Content.IE5\004Y94IT\MC9004417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0351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2WD72609\MC9003266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81063"/>
            <a:ext cx="62034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áček 1"/>
          <p:cNvSpPr/>
          <p:nvPr/>
        </p:nvSpPr>
        <p:spPr>
          <a:xfrm>
            <a:off x="251520" y="3933056"/>
            <a:ext cx="4968552" cy="1260140"/>
          </a:xfrm>
          <a:prstGeom prst="cloudCallout">
            <a:avLst>
              <a:gd name="adj1" fmla="val -37708"/>
              <a:gd name="adj2" fmla="val 836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B0F0"/>
                </a:solidFill>
              </a:rPr>
              <a:t>Womit</a:t>
            </a:r>
            <a:r>
              <a:rPr lang="cs-CZ" sz="2800" b="1" dirty="0" smtClean="0">
                <a:solidFill>
                  <a:srgbClr val="00B0F0"/>
                </a:solidFill>
              </a:rPr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fährst</a:t>
            </a:r>
            <a:r>
              <a:rPr lang="cs-CZ" sz="2800" b="1" dirty="0" smtClean="0">
                <a:solidFill>
                  <a:srgbClr val="00B0F0"/>
                </a:solidFill>
              </a:rPr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du</a:t>
            </a:r>
            <a:r>
              <a:rPr lang="cs-CZ" sz="2800" b="1" dirty="0" smtClean="0">
                <a:solidFill>
                  <a:srgbClr val="00B0F0"/>
                </a:solidFill>
              </a:rPr>
              <a:t> </a:t>
            </a:r>
            <a:r>
              <a:rPr lang="cs-CZ" sz="2800" b="1" dirty="0" err="1" smtClean="0">
                <a:solidFill>
                  <a:srgbClr val="00B0F0"/>
                </a:solidFill>
              </a:rPr>
              <a:t>gern</a:t>
            </a:r>
            <a:r>
              <a:rPr lang="cs-CZ" sz="2800" b="1" dirty="0" smtClean="0">
                <a:solidFill>
                  <a:srgbClr val="00B0F0"/>
                </a:solidFill>
              </a:rPr>
              <a:t>?</a:t>
            </a:r>
            <a:endParaRPr lang="cs-CZ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1"/>
          <p:cNvSpPr txBox="1">
            <a:spLocks/>
          </p:cNvSpPr>
          <p:nvPr/>
        </p:nvSpPr>
        <p:spPr>
          <a:xfrm>
            <a:off x="493204" y="404664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6600"/>
                </a:solidFill>
              </a:rPr>
              <a:t>DIE WIEDERHOLUNG </a:t>
            </a:r>
            <a:br>
              <a:rPr lang="cs-CZ" b="1" dirty="0" smtClean="0">
                <a:solidFill>
                  <a:srgbClr val="FF6600"/>
                </a:solidFill>
              </a:rPr>
            </a:br>
            <a:r>
              <a:rPr lang="cs-CZ" b="1" dirty="0" smtClean="0">
                <a:solidFill>
                  <a:srgbClr val="FF6600"/>
                </a:solidFill>
              </a:rPr>
              <a:t>DATIV = 3. PÁD</a:t>
            </a: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234888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75856" y="2348880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DIE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12160" y="2348880"/>
            <a:ext cx="237626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356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DER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DAS</a:t>
            </a:r>
            <a:endParaRPr lang="cs-CZ" sz="3600" b="1" dirty="0">
              <a:solidFill>
                <a:srgbClr val="92D050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1259632" y="3212976"/>
            <a:ext cx="1152128" cy="936104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3851920" y="3284984"/>
            <a:ext cx="1152128" cy="936104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6588224" y="3284984"/>
            <a:ext cx="1152128" cy="9361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3568" y="4365104"/>
            <a:ext cx="237626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419872" y="4365104"/>
            <a:ext cx="2376264" cy="718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228184" y="4365104"/>
            <a:ext cx="237626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55576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DEM 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00192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 DEM</a:t>
            </a:r>
          </a:p>
        </p:txBody>
      </p:sp>
      <p:pic>
        <p:nvPicPr>
          <p:cNvPr id="1026" name="Picture 2" descr="C:\Users\Katka\AppData\Local\Microsoft\Windows\Temporary Internet Files\Content.IE5\DX5J5JB3\MC900433883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364096"/>
            <a:ext cx="1512168" cy="1224136"/>
          </a:xfrm>
          <a:prstGeom prst="rect">
            <a:avLst/>
          </a:prstGeom>
          <a:noFill/>
        </p:spPr>
      </p:pic>
      <p:pic>
        <p:nvPicPr>
          <p:cNvPr id="1027" name="Picture 3" descr="C:\Users\Katka\AppData\Local\Microsoft\Windows\Temporary Internet Files\Content.IE5\UCFRGX4K\MC900438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1696" y="404664"/>
            <a:ext cx="1584177" cy="1079507"/>
          </a:xfrm>
          <a:prstGeom prst="rect">
            <a:avLst/>
          </a:prstGeom>
          <a:noFill/>
        </p:spPr>
      </p:pic>
      <p:sp>
        <p:nvSpPr>
          <p:cNvPr id="25" name="Obdélník 24"/>
          <p:cNvSpPr/>
          <p:nvPr/>
        </p:nvSpPr>
        <p:spPr>
          <a:xfrm>
            <a:off x="647564" y="5949280"/>
            <a:ext cx="237626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DIE (PL.)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26" name="Šipka dolů 25"/>
          <p:cNvSpPr/>
          <p:nvPr/>
        </p:nvSpPr>
        <p:spPr>
          <a:xfrm rot="16200000">
            <a:off x="3339720" y="5616320"/>
            <a:ext cx="900100" cy="127642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4463988" y="5949280"/>
            <a:ext cx="226825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32402" y="5106462"/>
            <a:ext cx="2291426" cy="5752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</a:rPr>
              <a:t>mit</a:t>
            </a:r>
            <a:r>
              <a:rPr lang="cs-CZ" sz="2800" dirty="0" smtClean="0">
                <a:solidFill>
                  <a:schemeClr val="tx1"/>
                </a:solidFill>
              </a:rPr>
              <a:t> dem Bus   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468706" y="5085184"/>
            <a:ext cx="2327430" cy="5752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</a:rPr>
              <a:t>mit</a:t>
            </a:r>
            <a:r>
              <a:rPr lang="cs-CZ" sz="2800" dirty="0" smtClean="0">
                <a:solidFill>
                  <a:schemeClr val="tx1"/>
                </a:solidFill>
              </a:rPr>
              <a:t> der Metro   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6252601" y="5099985"/>
            <a:ext cx="2327430" cy="5752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</a:rPr>
              <a:t>mit</a:t>
            </a:r>
            <a:r>
              <a:rPr lang="cs-CZ" sz="2800" dirty="0" smtClean="0">
                <a:solidFill>
                  <a:schemeClr val="tx1"/>
                </a:solidFill>
              </a:rPr>
              <a:t> dem Auto   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588224" y="6030436"/>
            <a:ext cx="2327430" cy="5752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chemeClr val="tx1"/>
                </a:solidFill>
              </a:rPr>
              <a:t>mit</a:t>
            </a:r>
            <a:r>
              <a:rPr lang="cs-CZ" sz="2800" dirty="0" smtClean="0">
                <a:solidFill>
                  <a:schemeClr val="tx1"/>
                </a:solidFill>
              </a:rPr>
              <a:t> den </a:t>
            </a:r>
            <a:r>
              <a:rPr lang="cs-CZ" sz="2800" dirty="0" err="1" smtClean="0">
                <a:solidFill>
                  <a:schemeClr val="tx1"/>
                </a:solidFill>
              </a:rPr>
              <a:t>Autos</a:t>
            </a:r>
            <a:r>
              <a:rPr lang="cs-CZ" sz="2800" dirty="0" smtClean="0">
                <a:solidFill>
                  <a:schemeClr val="tx1"/>
                </a:solidFill>
              </a:rPr>
              <a:t>   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552301" y="445641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66"/>
                </a:solidFill>
              </a:rPr>
              <a:t>DER</a:t>
            </a:r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517994" y="599491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DEN </a:t>
            </a:r>
            <a:endParaRPr lang="cs-CZ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9RXIUNQD\dglxasset[1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" y="1624281"/>
            <a:ext cx="1602943" cy="9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07" y="1484171"/>
            <a:ext cx="1635248" cy="10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chova\AppData\Local\Microsoft\Windows\Temporary Internet Files\Content.IE5\94Q7K3JI\dglxasset[1].as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06" y="1655905"/>
            <a:ext cx="1827886" cy="7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/>
      <p:bldP spid="23" grpId="0"/>
      <p:bldP spid="26" grpId="0" animBg="1"/>
      <p:bldP spid="4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chova\AppData\Local\Microsoft\Windows\Temporary Internet Files\Content.IE5\MLKNO658\MC9003209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9" y="4256006"/>
            <a:ext cx="3498001" cy="13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UGKE972T\MC9000283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87" y="1844824"/>
            <a:ext cx="3233135" cy="10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UGKE972T\MC9001500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5" y="1501023"/>
            <a:ext cx="2574559" cy="205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XXHBERYH\MP90018260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90" y="1220009"/>
            <a:ext cx="1632866" cy="10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5GN1RC7D\MP90040486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37" y="3825567"/>
            <a:ext cx="2592288" cy="19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UGKE972T\MP90044906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33" y="1153002"/>
            <a:ext cx="2023067" cy="18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6412425" y="3002985"/>
            <a:ext cx="2525682" cy="5579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AUTO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72088" y="5620966"/>
            <a:ext cx="2742436" cy="5579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DIE </a:t>
            </a:r>
            <a:r>
              <a:rPr lang="cs-CZ" sz="2400" b="1" dirty="0" err="1" smtClean="0">
                <a:solidFill>
                  <a:schemeClr val="tx1"/>
                </a:solidFill>
              </a:rPr>
              <a:t>STRAßENBAHN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711040" y="5681079"/>
            <a:ext cx="2525682" cy="5579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SCHIFF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08839" y="3267621"/>
            <a:ext cx="2525682" cy="5579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smtClean="0">
                <a:solidFill>
                  <a:schemeClr val="tx1"/>
                </a:solidFill>
              </a:rPr>
              <a:t>DIE </a:t>
            </a:r>
            <a:r>
              <a:rPr lang="cs-CZ" sz="2400" b="1" dirty="0" smtClean="0">
                <a:solidFill>
                  <a:schemeClr val="tx1"/>
                </a:solidFill>
              </a:rPr>
              <a:t>METRO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818052" y="5538417"/>
            <a:ext cx="2097554" cy="5579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ZUG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491880" y="2856172"/>
            <a:ext cx="2525682" cy="5579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BUS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199" y="186951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>
                <a:solidFill>
                  <a:srgbClr val="7030A0"/>
                </a:solidFill>
              </a:rPr>
              <a:t>WIR WIEDERHOLEN…</a:t>
            </a:r>
          </a:p>
        </p:txBody>
      </p:sp>
      <p:sp>
        <p:nvSpPr>
          <p:cNvPr id="5" name="Oblouk 4"/>
          <p:cNvSpPr/>
          <p:nvPr/>
        </p:nvSpPr>
        <p:spPr>
          <a:xfrm>
            <a:off x="9144000" y="4710804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Jechova\AppData\Local\Microsoft\Windows\Temporary Internet Files\Content.IE5\F4DZTQ4Z\MC90032093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24" y="4174871"/>
            <a:ext cx="2525682" cy="12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39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962286" y="5714630"/>
            <a:ext cx="2525682" cy="557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FAHRRAD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487968" y="3526467"/>
            <a:ext cx="2525682" cy="557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TAXI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09458" y="3429000"/>
            <a:ext cx="2525682" cy="557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FLUGZEUG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24266" y="19776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cap="all" dirty="0" smtClean="0">
                <a:solidFill>
                  <a:srgbClr val="7030A0"/>
                </a:solidFill>
              </a:rPr>
              <a:t>die Verkehrsmittel </a:t>
            </a:r>
            <a:endParaRPr lang="cs-CZ" b="1" cap="all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UGKE972T\MM910001141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71" y="4587187"/>
            <a:ext cx="1795404" cy="19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P5YVSYXL\MC9000554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75" y="1570741"/>
            <a:ext cx="2231372" cy="18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A1VYWBNT\MC90044170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1" y="107976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MLKNO658\MC9003210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57" y="2401130"/>
            <a:ext cx="2790554" cy="17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3678329" y="4139439"/>
            <a:ext cx="2525682" cy="557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DAS MOTORRAD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C:\Users\Jechova\AppData\Local\Microsoft\Windows\Temporary Internet Files\Content.IE5\004Y94IT\MC90038259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4" y="4316059"/>
            <a:ext cx="2572659" cy="23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518089" y="5949410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 </a:t>
            </a:r>
            <a:r>
              <a:rPr lang="cs-CZ" sz="3200" b="1" dirty="0" smtClean="0"/>
              <a:t>Die </a:t>
            </a:r>
            <a:r>
              <a:rPr lang="cs-CZ" sz="3200" b="1" dirty="0" err="1" smtClean="0"/>
              <a:t>Ampel</a:t>
            </a: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542715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6"/>
          <p:cNvSpPr txBox="1">
            <a:spLocks noChangeArrowheads="1"/>
          </p:cNvSpPr>
          <p:nvPr/>
        </p:nvSpPr>
        <p:spPr>
          <a:xfrm>
            <a:off x="445900" y="26064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>
                <a:solidFill>
                  <a:srgbClr val="FF0066"/>
                </a:solidFill>
              </a:rPr>
              <a:t>DIE NEUEN VERKEHRSMITTEL</a:t>
            </a:r>
            <a:endParaRPr lang="en-US" altLang="cs-CZ" b="1" dirty="0">
              <a:solidFill>
                <a:srgbClr val="FF0066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2WD72609\MM90023647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01" y="4086139"/>
            <a:ext cx="2285335" cy="22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94Q7K3JI\MC9003347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6" y="1700807"/>
            <a:ext cx="2734471" cy="13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9RXIUNQD\MC9003346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66" y="1586539"/>
            <a:ext cx="1757743" cy="16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004Y94IT\MC9003209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99" y="1908358"/>
            <a:ext cx="2409652" cy="16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chova\AppData\Local\Microsoft\Windows\Temporary Internet Files\Content.IE5\SPAA2J0A\MC9004058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03" y="4213486"/>
            <a:ext cx="2241897" cy="23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chova\AppData\Local\Microsoft\Windows\Temporary Internet Files\Content.IE5\9RXIUNQD\MC90019622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0" y="3693091"/>
            <a:ext cx="2734471" cy="25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400735" y="3002783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</a:t>
            </a:r>
            <a:r>
              <a:rPr lang="cs-CZ" sz="2400" b="1" dirty="0" err="1" smtClean="0">
                <a:solidFill>
                  <a:schemeClr val="tx1"/>
                </a:solidFill>
              </a:rPr>
              <a:t>Wagen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135206" y="3294043"/>
            <a:ext cx="2714998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</a:t>
            </a:r>
            <a:r>
              <a:rPr lang="cs-CZ" sz="2400" b="1" dirty="0" err="1" smtClean="0">
                <a:solidFill>
                  <a:schemeClr val="tx1"/>
                </a:solidFill>
              </a:rPr>
              <a:t>Krankenwagen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491528" y="6123161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die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Seilbahn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00735" y="5771719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das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Polizeiauto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291710" y="3378062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der </a:t>
            </a:r>
            <a:r>
              <a:rPr lang="cs-CZ" sz="2400" b="1" dirty="0" err="1" smtClean="0">
                <a:solidFill>
                  <a:schemeClr val="tx1"/>
                </a:solidFill>
              </a:rPr>
              <a:t>Wohnwagen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310520" y="6121123"/>
            <a:ext cx="2525682" cy="5579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die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Lokomotive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81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552</Words>
  <Application>Microsoft Office PowerPoint</Application>
  <PresentationFormat>Předvádění na obrazovce (4:3)</PresentationFormat>
  <Paragraphs>182</Paragraphs>
  <Slides>24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Prezentace aplikace PowerPoint</vt:lpstr>
      <vt:lpstr>Prezentace aplikace PowerPoint</vt:lpstr>
      <vt:lpstr>DIE VERKEHRSMITTEL</vt:lpstr>
      <vt:lpstr>DIE WIEDERHOLUNG  FAHREN</vt:lpstr>
      <vt:lpstr>DIE WIEDERHOLUNG - ICH FAHRE MIT…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WICHTIG!</vt:lpstr>
      <vt:lpstr>die Massenverkehrsmittel </vt:lpstr>
      <vt:lpstr>FLIEGEN LÉTAT</vt:lpstr>
      <vt:lpstr>EIN/STEIGEN NASTUPOVAT</vt:lpstr>
      <vt:lpstr>AUS/STEIGEN VYSTUPOVAT</vt:lpstr>
      <vt:lpstr>UM/STEIGEN PŘESTUPOVAT</vt:lpstr>
      <vt:lpstr>WOMIT FAHREN SIE?  BILDE DIE SÄTZE!</vt:lpstr>
      <vt:lpstr> DIE Verkehrsschilder Was bedeuten sie?  </vt:lpstr>
      <vt:lpstr>WIE SIEHT DEIN SCHULWEG AUS?</vt:lpstr>
      <vt:lpstr>WAS IST AUF DEM BILD?</vt:lpstr>
      <vt:lpstr>SPRICH MIT DEINEM PARTNER                         UND BEANTWORTE DIE FRAGEN!</vt:lpstr>
      <vt:lpstr>WAS IST DAS?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VERKEHRSMITTEL</dc:title>
  <dc:creator>Jechova</dc:creator>
  <cp:lastModifiedBy>Jechova</cp:lastModifiedBy>
  <cp:revision>76</cp:revision>
  <dcterms:created xsi:type="dcterms:W3CDTF">2014-01-26T14:49:42Z</dcterms:created>
  <dcterms:modified xsi:type="dcterms:W3CDTF">2014-03-30T08:07:02Z</dcterms:modified>
</cp:coreProperties>
</file>