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9" r:id="rId2"/>
    <p:sldId id="270" r:id="rId3"/>
    <p:sldId id="256" r:id="rId4"/>
    <p:sldId id="274" r:id="rId5"/>
    <p:sldId id="259" r:id="rId6"/>
    <p:sldId id="271" r:id="rId7"/>
    <p:sldId id="260" r:id="rId8"/>
    <p:sldId id="261" r:id="rId9"/>
    <p:sldId id="262" r:id="rId10"/>
    <p:sldId id="263" r:id="rId11"/>
    <p:sldId id="264" r:id="rId12"/>
    <p:sldId id="272" r:id="rId13"/>
    <p:sldId id="273" r:id="rId14"/>
    <p:sldId id="266" r:id="rId15"/>
    <p:sldId id="275" r:id="rId16"/>
    <p:sldId id="278" r:id="rId17"/>
    <p:sldId id="276" r:id="rId18"/>
    <p:sldId id="277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38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0D422-9B6A-4D08-9565-B6A6DFFD51E5}" type="datetimeFigureOut">
              <a:rPr lang="cs-CZ" smtClean="0"/>
              <a:pPr/>
              <a:t>12.1.2014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0C9A7-3360-44DD-BE99-7B2042CE995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496F-BC53-4088-9AE6-7BE95BA725D3}" type="datetimeFigureOut">
              <a:rPr lang="cs-CZ" smtClean="0"/>
              <a:pPr/>
              <a:t>12.1.2014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C72B-F1FD-4C8E-B074-3C832603D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496F-BC53-4088-9AE6-7BE95BA725D3}" type="datetimeFigureOut">
              <a:rPr lang="cs-CZ" smtClean="0"/>
              <a:pPr/>
              <a:t>12.1.2014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C72B-F1FD-4C8E-B074-3C832603D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496F-BC53-4088-9AE6-7BE95BA725D3}" type="datetimeFigureOut">
              <a:rPr lang="cs-CZ" smtClean="0"/>
              <a:pPr/>
              <a:t>12.1.2014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C72B-F1FD-4C8E-B074-3C832603D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496F-BC53-4088-9AE6-7BE95BA725D3}" type="datetimeFigureOut">
              <a:rPr lang="cs-CZ" smtClean="0"/>
              <a:pPr/>
              <a:t>12.1.2014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C72B-F1FD-4C8E-B074-3C832603D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496F-BC53-4088-9AE6-7BE95BA725D3}" type="datetimeFigureOut">
              <a:rPr lang="cs-CZ" smtClean="0"/>
              <a:pPr/>
              <a:t>12.1.2014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C72B-F1FD-4C8E-B074-3C832603D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496F-BC53-4088-9AE6-7BE95BA725D3}" type="datetimeFigureOut">
              <a:rPr lang="cs-CZ" smtClean="0"/>
              <a:pPr/>
              <a:t>12.1.2014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C72B-F1FD-4C8E-B074-3C832603D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496F-BC53-4088-9AE6-7BE95BA725D3}" type="datetimeFigureOut">
              <a:rPr lang="cs-CZ" smtClean="0"/>
              <a:pPr/>
              <a:t>12.1.2014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C72B-F1FD-4C8E-B074-3C832603D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496F-BC53-4088-9AE6-7BE95BA725D3}" type="datetimeFigureOut">
              <a:rPr lang="cs-CZ" smtClean="0"/>
              <a:pPr/>
              <a:t>12.1.2014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C72B-F1FD-4C8E-B074-3C832603D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496F-BC53-4088-9AE6-7BE95BA725D3}" type="datetimeFigureOut">
              <a:rPr lang="cs-CZ" smtClean="0"/>
              <a:pPr/>
              <a:t>12.1.2014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C72B-F1FD-4C8E-B074-3C832603D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496F-BC53-4088-9AE6-7BE95BA725D3}" type="datetimeFigureOut">
              <a:rPr lang="cs-CZ" smtClean="0"/>
              <a:pPr/>
              <a:t>12.1.2014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C72B-F1FD-4C8E-B074-3C832603D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496F-BC53-4088-9AE6-7BE95BA725D3}" type="datetimeFigureOut">
              <a:rPr lang="cs-CZ" smtClean="0"/>
              <a:pPr/>
              <a:t>12.1.2014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C72B-F1FD-4C8E-B074-3C832603D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3496F-BC53-4088-9AE6-7BE95BA725D3}" type="datetimeFigureOut">
              <a:rPr lang="cs-CZ" smtClean="0"/>
              <a:pPr/>
              <a:t>12.1.2014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9C72B-F1FD-4C8E-B074-3C832603D7F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b/bb/MaraisSalant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z/url?sa=i&amp;rct=j&amp;q=&amp;esrc=s&amp;frm=1&amp;source=images&amp;cd=&amp;cad=rja&amp;docid=0FafEi-Q1qq3fM&amp;tbnid=KxosNm_nHLV1fM:&amp;ved=0CAUQjRw&amp;url=http://www.alfachem.cz/destilovana-voda-pro-technicke-ucely-5-l.html&amp;ei=xzuqUtOXKMWntAaA4oFg&amp;bvm=bv.57967247,d.ZGU&amp;psig=AFQjCNFy2n8xecLIDouLD3mcq-Wo4VFklg&amp;ust=138697452810939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google.cz/url?sa=i&amp;rct=j&amp;q=&amp;esrc=s&amp;frm=1&amp;source=images&amp;cd=&amp;cad=rja&amp;docid=0FafEi-Q1qq3fM&amp;tbnid=r7VEpfymIPM2RM:&amp;ved=0CAUQjRw&amp;url=http://www.alfachem.cz/destilovana-voda-pro-technicke-ucely-5-l.html&amp;ei=gDuqUsvfAdCGswa2_4CICQ&amp;bvm=bv.57967247,d.ZGU&amp;psig=AFQjCNG8y7w7kxGjUpar3u536Ecq1KIdHg&amp;ust=138697427201415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le:MaraisSala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09120"/>
            <a:ext cx="7836024" cy="2006006"/>
          </a:xfrm>
          <a:prstGeom prst="rect">
            <a:avLst/>
          </a:prstGeom>
          <a:noFill/>
        </p:spPr>
      </p:pic>
      <p:sp>
        <p:nvSpPr>
          <p:cNvPr id="11" name="Zaoblený obdélník 10"/>
          <p:cNvSpPr/>
          <p:nvPr/>
        </p:nvSpPr>
        <p:spPr>
          <a:xfrm>
            <a:off x="4788024" y="692696"/>
            <a:ext cx="3672408" cy="10801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4000" dirty="0" smtClean="0">
                <a:solidFill>
                  <a:schemeClr val="tx1"/>
                </a:solidFill>
                <a:latin typeface="Comic Sans MS" pitchFamily="66" charset="0"/>
              </a:rPr>
              <a:t>„Slaná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” </a:t>
            </a:r>
            <a:r>
              <a:rPr lang="cs-CZ" sz="4000" dirty="0" smtClean="0">
                <a:solidFill>
                  <a:schemeClr val="tx1"/>
                </a:solidFill>
                <a:latin typeface="Comic Sans MS" pitchFamily="66" charset="0"/>
              </a:rPr>
              <a:t>voda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683568" y="620688"/>
            <a:ext cx="3600400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„</a:t>
            </a:r>
            <a:r>
              <a:rPr lang="cs-CZ" sz="4000" dirty="0" smtClean="0">
                <a:solidFill>
                  <a:schemeClr val="tx1"/>
                </a:solidFill>
                <a:latin typeface="Comic Sans MS" pitchFamily="66" charset="0"/>
              </a:rPr>
              <a:t>Sladká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”</a:t>
            </a:r>
            <a:r>
              <a:rPr lang="cs-CZ" sz="4000" dirty="0" smtClean="0">
                <a:solidFill>
                  <a:schemeClr val="tx1"/>
                </a:solidFill>
                <a:latin typeface="Comic Sans MS" pitchFamily="66" charset="0"/>
              </a:rPr>
              <a:t> voda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611560" y="1988840"/>
            <a:ext cx="3672408" cy="23762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3200" dirty="0" smtClean="0">
                <a:latin typeface="Comic Sans MS" pitchFamily="66" charset="0"/>
              </a:rPr>
              <a:t>v podzemí, v potocích, řekách, rybnících atd</a:t>
            </a:r>
            <a:r>
              <a:rPr lang="cs-CZ" sz="2400" dirty="0" smtClean="0">
                <a:latin typeface="Comic Sans MS" pitchFamily="66" charset="0"/>
              </a:rPr>
              <a:t>. 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788024" y="1988840"/>
            <a:ext cx="3672408" cy="23762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cs-CZ" sz="3200" dirty="0" smtClean="0">
                <a:latin typeface="Comic Sans MS" pitchFamily="66" charset="0"/>
              </a:rPr>
              <a:t> v mořích </a:t>
            </a:r>
          </a:p>
          <a:p>
            <a:pPr algn="ctr">
              <a:buFontTx/>
              <a:buChar char="-"/>
            </a:pPr>
            <a:r>
              <a:rPr lang="cs-CZ" sz="3200" dirty="0" smtClean="0">
                <a:latin typeface="Comic Sans MS" pitchFamily="66" charset="0"/>
              </a:rPr>
              <a:t> obsahuje rozpuštěné soli </a:t>
            </a:r>
          </a:p>
          <a:p>
            <a:pPr algn="ctr">
              <a:buFontTx/>
              <a:buChar char="-"/>
            </a:pPr>
            <a:r>
              <a:rPr lang="cs-CZ" sz="3200" dirty="0" smtClean="0">
                <a:latin typeface="Comic Sans MS" pitchFamily="66" charset="0"/>
              </a:rPr>
              <a:t> většina hydrosféry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987824" y="486916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ODPAŘOVÁNÍM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67544" y="4437112"/>
            <a:ext cx="8208912" cy="21602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latin typeface="Comic Sans MS" pitchFamily="66" charset="0"/>
              </a:rPr>
              <a:t>Jak se z mořské vody získává sůl?</a:t>
            </a:r>
            <a:endParaRPr lang="cs-CZ" sz="36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10"/>
          <p:cNvSpPr/>
          <p:nvPr/>
        </p:nvSpPr>
        <p:spPr>
          <a:xfrm>
            <a:off x="4644008" y="620688"/>
            <a:ext cx="3816424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4000" dirty="0" smtClean="0">
                <a:solidFill>
                  <a:schemeClr val="tx1"/>
                </a:solidFill>
                <a:latin typeface="Comic Sans MS" pitchFamily="66" charset="0"/>
              </a:rPr>
              <a:t>Tvrdá voda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611560" y="620688"/>
            <a:ext cx="3744416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4000" dirty="0" smtClean="0">
                <a:solidFill>
                  <a:schemeClr val="tx1"/>
                </a:solidFill>
                <a:latin typeface="Comic Sans MS" pitchFamily="66" charset="0"/>
              </a:rPr>
              <a:t>Měkká voda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611560" y="1988840"/>
            <a:ext cx="3744416" cy="15841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3200" dirty="0" smtClean="0">
                <a:latin typeface="Comic Sans MS" pitchFamily="66" charset="0"/>
              </a:rPr>
              <a:t>obsahuje málo rozpuštěných minerálních látek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716016" y="1988840"/>
            <a:ext cx="3744416" cy="15121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- </a:t>
            </a:r>
            <a:r>
              <a:rPr lang="cs-CZ" sz="3200" dirty="0" smtClean="0">
                <a:latin typeface="Comic Sans MS" pitchFamily="66" charset="0"/>
              </a:rPr>
              <a:t>obsahuje více minerálních látek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115616" y="450912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70C0"/>
                </a:solidFill>
                <a:latin typeface="Comic Sans MS" pitchFamily="66" charset="0"/>
              </a:rPr>
              <a:t>VODNÍ KÁMEN</a:t>
            </a:r>
            <a:endParaRPr lang="cs-CZ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67544" y="3717032"/>
            <a:ext cx="4032448" cy="25202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Co vzniká na stěnách rychlovarné konvice, když převařuješ tvrdou vodu?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4788024" y="3645024"/>
            <a:ext cx="3744416" cy="16561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cs-CZ" sz="2400" dirty="0" smtClean="0">
                <a:latin typeface="Comic Sans MS" pitchFamily="66" charset="0"/>
              </a:rPr>
              <a:t> hodně rozpuštěných látek a plynů</a:t>
            </a:r>
          </a:p>
          <a:p>
            <a:pPr algn="ctr"/>
            <a:r>
              <a:rPr lang="cs-CZ" sz="3200" dirty="0" smtClean="0">
                <a:latin typeface="Comic Sans MS" pitchFamily="66" charset="0"/>
              </a:rPr>
              <a:t>MINERÁLNÍ VODA</a:t>
            </a:r>
            <a:endParaRPr lang="cs-CZ" sz="3200" dirty="0">
              <a:latin typeface="Comic Sans MS" pitchFamily="66" charset="0"/>
            </a:endParaRPr>
          </a:p>
        </p:txBody>
      </p:sp>
      <p:pic>
        <p:nvPicPr>
          <p:cNvPr id="4098" name="Picture 2" descr="C:\Users\PC2\AppData\Local\Microsoft\Windows\Temporary Internet Files\Content.IE5\GDPYCU26\MC9003324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941168"/>
            <a:ext cx="1944216" cy="15506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476672"/>
            <a:ext cx="763284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Význam vody</a:t>
            </a:r>
            <a:endParaRPr lang="cs-CZ" sz="6000" b="1" dirty="0">
              <a:latin typeface="Comic Sans MS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5576" y="1700808"/>
            <a:ext cx="388843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Součást výživy organismů.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55576" y="2348880"/>
            <a:ext cx="388843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K dopravě osob a nákladů.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55576" y="2996952"/>
            <a:ext cx="388843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K výrobě elektrické energie.</a:t>
            </a:r>
            <a:endParaRPr lang="cs-CZ" dirty="0"/>
          </a:p>
        </p:txBody>
      </p:sp>
      <p:pic>
        <p:nvPicPr>
          <p:cNvPr id="1028" name="Picture 4" descr="C:\Users\PC2\AppData\Local\Microsoft\Windows\Temporary Internet Files\Content.IE5\Q4QQZDKB\MP9002553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3" y="1700808"/>
            <a:ext cx="3528392" cy="2160240"/>
          </a:xfrm>
          <a:prstGeom prst="rect">
            <a:avLst/>
          </a:prstGeom>
          <a:noFill/>
        </p:spPr>
      </p:pic>
      <p:pic>
        <p:nvPicPr>
          <p:cNvPr id="1030" name="Picture 6" descr="C:\Users\PC2\AppData\Local\Microsoft\Windows\Temporary Internet Files\Content.IE5\59Y2L20L\MP90039926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05064"/>
            <a:ext cx="3888432" cy="2520280"/>
          </a:xfrm>
          <a:prstGeom prst="rect">
            <a:avLst/>
          </a:prstGeom>
          <a:noFill/>
        </p:spPr>
      </p:pic>
      <p:pic>
        <p:nvPicPr>
          <p:cNvPr id="1032" name="Picture 8" descr="C:\Users\PC2\AppData\Local\Microsoft\Windows\Temporary Internet Files\Content.IE5\Q4QQZDKB\MC90022914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05064"/>
            <a:ext cx="352839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476672"/>
            <a:ext cx="763284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Význam vody</a:t>
            </a:r>
            <a:endParaRPr lang="cs-CZ" sz="6000" b="1" dirty="0">
              <a:latin typeface="Comic Sans MS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5576" y="2348880"/>
            <a:ext cx="352839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K zajištění hygieny.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55576" y="2996952"/>
            <a:ext cx="352839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Ke sportu a rekreaci.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55576" y="1700808"/>
            <a:ext cx="352839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K hašení a ochlazování.</a:t>
            </a:r>
            <a:endParaRPr lang="cs-CZ" dirty="0"/>
          </a:p>
        </p:txBody>
      </p:sp>
      <p:pic>
        <p:nvPicPr>
          <p:cNvPr id="2050" name="Picture 2" descr="C:\Users\PC2\AppData\Local\Microsoft\Windows\Temporary Internet Files\Content.IE5\Q4QQZDKB\MP90040039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00808"/>
            <a:ext cx="4032448" cy="2600325"/>
          </a:xfrm>
          <a:prstGeom prst="rect">
            <a:avLst/>
          </a:prstGeom>
          <a:noFill/>
        </p:spPr>
      </p:pic>
      <p:pic>
        <p:nvPicPr>
          <p:cNvPr id="2052" name="Picture 4" descr="C:\Users\PC2\AppData\Local\Microsoft\Windows\Temporary Internet Files\Content.IE5\XD50XIWP\MP90043060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89040"/>
            <a:ext cx="3528392" cy="2736304"/>
          </a:xfrm>
          <a:prstGeom prst="rect">
            <a:avLst/>
          </a:prstGeom>
          <a:noFill/>
        </p:spPr>
      </p:pic>
      <p:pic>
        <p:nvPicPr>
          <p:cNvPr id="2053" name="Picture 5" descr="C:\Users\PC2\AppData\Local\Microsoft\Windows\Temporary Internet Files\Content.IE5\Q4QQZDKB\MP90042280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437112"/>
            <a:ext cx="403244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476672"/>
            <a:ext cx="763284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Úpravna pitné vody</a:t>
            </a:r>
            <a:endParaRPr lang="cs-CZ" sz="6000" b="1" dirty="0">
              <a:latin typeface="Comic Sans MS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5576" y="1700808"/>
            <a:ext cx="763284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Zařízení pro přípravu pitné vody.</a:t>
            </a:r>
            <a:endParaRPr lang="cs-CZ" dirty="0"/>
          </a:p>
        </p:txBody>
      </p:sp>
      <p:sp>
        <p:nvSpPr>
          <p:cNvPr id="4" name="Elipsa 3"/>
          <p:cNvSpPr/>
          <p:nvPr/>
        </p:nvSpPr>
        <p:spPr>
          <a:xfrm>
            <a:off x="1115616" y="2636912"/>
            <a:ext cx="1872208" cy="194421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Comic Sans MS" pitchFamily="66" charset="0"/>
              </a:rPr>
              <a:t>povrchový zdroj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1043608" y="4653136"/>
            <a:ext cx="1872208" cy="194421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Comic Sans MS" pitchFamily="66" charset="0"/>
              </a:rPr>
              <a:t>hlubinný zdroj</a:t>
            </a:r>
            <a:endParaRPr lang="cs-CZ" dirty="0">
              <a:latin typeface="Comic Sans MS" pitchFamily="66" charset="0"/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 flipV="1">
            <a:off x="467544" y="2564904"/>
            <a:ext cx="0" cy="30243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H="1">
            <a:off x="467544" y="350100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H="1">
            <a:off x="467544" y="558924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Obdélník 38"/>
          <p:cNvSpPr/>
          <p:nvPr/>
        </p:nvSpPr>
        <p:spPr>
          <a:xfrm>
            <a:off x="3635896" y="2492896"/>
            <a:ext cx="2232248" cy="11521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usazování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3635896" y="3861048"/>
            <a:ext cx="2232248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vločkování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3635896" y="5229200"/>
            <a:ext cx="2232248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filtrace</a:t>
            </a:r>
            <a:endParaRPr lang="cs-CZ" sz="2800" dirty="0">
              <a:latin typeface="Comic Sans MS" pitchFamily="66" charset="0"/>
            </a:endParaRPr>
          </a:p>
        </p:txBody>
      </p:sp>
      <p:cxnSp>
        <p:nvCxnSpPr>
          <p:cNvPr id="43" name="Přímá spojovací šipka 42"/>
          <p:cNvCxnSpPr/>
          <p:nvPr/>
        </p:nvCxnSpPr>
        <p:spPr>
          <a:xfrm>
            <a:off x="467544" y="2636912"/>
            <a:ext cx="31683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šipka 44"/>
          <p:cNvCxnSpPr>
            <a:stCxn id="39" idx="2"/>
            <a:endCxn id="40" idx="0"/>
          </p:cNvCxnSpPr>
          <p:nvPr/>
        </p:nvCxnSpPr>
        <p:spPr>
          <a:xfrm>
            <a:off x="4752020" y="364502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šipka 46"/>
          <p:cNvCxnSpPr>
            <a:stCxn id="40" idx="2"/>
            <a:endCxn id="41" idx="0"/>
          </p:cNvCxnSpPr>
          <p:nvPr/>
        </p:nvCxnSpPr>
        <p:spPr>
          <a:xfrm>
            <a:off x="4752020" y="501317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Obdélník 47"/>
          <p:cNvSpPr/>
          <p:nvPr/>
        </p:nvSpPr>
        <p:spPr>
          <a:xfrm>
            <a:off x="6444208" y="5301208"/>
            <a:ext cx="2232248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dezinfekce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6444208" y="3861048"/>
            <a:ext cx="2232248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vodojem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6444208" y="2492896"/>
            <a:ext cx="2232248" cy="1152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vodovodní řad</a:t>
            </a:r>
            <a:endParaRPr lang="cs-CZ" sz="2800" dirty="0">
              <a:latin typeface="Comic Sans MS" pitchFamily="66" charset="0"/>
            </a:endParaRPr>
          </a:p>
        </p:txBody>
      </p:sp>
      <p:cxnSp>
        <p:nvCxnSpPr>
          <p:cNvPr id="60" name="Přímá spojovací šipka 59"/>
          <p:cNvCxnSpPr>
            <a:stCxn id="48" idx="0"/>
            <a:endCxn id="49" idx="2"/>
          </p:cNvCxnSpPr>
          <p:nvPr/>
        </p:nvCxnSpPr>
        <p:spPr>
          <a:xfrm flipV="1">
            <a:off x="7560332" y="508518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ovací šipka 63"/>
          <p:cNvCxnSpPr>
            <a:stCxn id="49" idx="0"/>
            <a:endCxn id="50" idx="2"/>
          </p:cNvCxnSpPr>
          <p:nvPr/>
        </p:nvCxnSpPr>
        <p:spPr>
          <a:xfrm flipV="1">
            <a:off x="7560332" y="364502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ovací šipka 65"/>
          <p:cNvCxnSpPr>
            <a:stCxn id="41" idx="3"/>
          </p:cNvCxnSpPr>
          <p:nvPr/>
        </p:nvCxnSpPr>
        <p:spPr>
          <a:xfrm>
            <a:off x="5868144" y="580526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476672"/>
            <a:ext cx="763284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Čistírna odpadní vody</a:t>
            </a:r>
            <a:endParaRPr lang="cs-CZ" sz="6000" b="1" dirty="0">
              <a:latin typeface="Comic Sans MS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5576" y="2708920"/>
            <a:ext cx="482453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Zařízení k čištění odpadní vody.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55576" y="3356992"/>
            <a:ext cx="4824536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Odpadní vody vznikají činností člověka v laboratoři, v domácnosti, v průmyslu i v zemědělství.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55576" y="5085184"/>
            <a:ext cx="424847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Před vypuštěním do řek se musí čistit.</a:t>
            </a:r>
          </a:p>
        </p:txBody>
      </p:sp>
      <p:pic>
        <p:nvPicPr>
          <p:cNvPr id="6" name="Picture 5" descr="C:\Users\PC2\AppData\Local\Microsoft\Windows\Temporary Internet Files\Content.IE5\11XMNPYN\MC90031130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924944"/>
            <a:ext cx="3722014" cy="3471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4149080"/>
            <a:ext cx="8064896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B050"/>
                </a:solidFill>
                <a:latin typeface="Comic Sans MS" pitchFamily="66" charset="0"/>
              </a:rPr>
              <a:t>Biologické</a:t>
            </a:r>
            <a:r>
              <a:rPr lang="cs-CZ" sz="2800" dirty="0" smtClean="0">
                <a:latin typeface="Comic Sans MS" pitchFamily="66" charset="0"/>
              </a:rPr>
              <a:t> – organické látky se odbourávají činností různých druhů speciálně pěstovaných bakterií. </a:t>
            </a:r>
            <a:endParaRPr lang="cs-CZ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1560" y="188640"/>
            <a:ext cx="7135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cs-CZ" dirty="0" smtClean="0">
              <a:solidFill>
                <a:prstClr val="black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332656"/>
            <a:ext cx="806489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Způsoby čištění odpadní vody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39552" y="1412776"/>
            <a:ext cx="8064896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7030A0"/>
                </a:solidFill>
                <a:latin typeface="Comic Sans MS" pitchFamily="66" charset="0"/>
              </a:rPr>
              <a:t>Mechanické</a:t>
            </a:r>
            <a:r>
              <a:rPr lang="cs-CZ" sz="2800" dirty="0" smtClean="0">
                <a:latin typeface="Comic Sans MS" pitchFamily="66" charset="0"/>
              </a:rPr>
              <a:t> – používají se např. síta, lapače, usazovací nádrže , pískové filtry. </a:t>
            </a:r>
          </a:p>
        </p:txBody>
      </p:sp>
      <p:sp>
        <p:nvSpPr>
          <p:cNvPr id="7" name="Obdélník 6"/>
          <p:cNvSpPr/>
          <p:nvPr/>
        </p:nvSpPr>
        <p:spPr>
          <a:xfrm>
            <a:off x="539552" y="2564904"/>
            <a:ext cx="8064896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sz="2800" b="1" dirty="0" smtClean="0">
                <a:solidFill>
                  <a:srgbClr val="FF0000"/>
                </a:solidFill>
                <a:latin typeface="Comic Sans MS" pitchFamily="66" charset="0"/>
              </a:rPr>
              <a:t>Chemické</a:t>
            </a:r>
            <a:r>
              <a:rPr lang="cs-CZ" sz="2800" dirty="0" smtClean="0">
                <a:solidFill>
                  <a:prstClr val="black"/>
                </a:solidFill>
                <a:latin typeface="Comic Sans MS" pitchFamily="66" charset="0"/>
              </a:rPr>
              <a:t> – využívají se reakce podle chemických vlastností látek, které je nutné odstranit.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467544" y="5661248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 smtClean="0">
                <a:solidFill>
                  <a:srgbClr val="0070C0"/>
                </a:solidFill>
                <a:latin typeface="Comic Sans MS" pitchFamily="66" charset="0"/>
              </a:rPr>
              <a:t>Biologickému čištění vždy předchází mechanické nebo chemické čištění, nebo obojí. 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323528" y="2038219"/>
            <a:ext cx="8820472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BENEŠ, P. a kol. Základy praktické chemie 1. Praha : FORTUNA, 2006,  ISBN 80-7168-879-7. s. 22-23.</a:t>
            </a: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lvl="0"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5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cit.2013-11-08].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Dostupný jako volné dílo na </a:t>
            </a:r>
          </a:p>
          <a:p>
            <a:pPr>
              <a:lnSpc>
                <a:spcPct val="80000"/>
              </a:lnSpc>
            </a:pP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http://cs.wikipedia.org/wiki/Soubor:H2O_(water_molecule).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jpg&gt;.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6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cit.2013-11-08].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Dostupný na </a:t>
            </a:r>
          </a:p>
          <a:p>
            <a:pPr>
              <a:lnSpc>
                <a:spcPct val="80000"/>
              </a:lnSpc>
            </a:pP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http://www.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alfachem.cz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destilovana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-voda-pro-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technicke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ucely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-5-l.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html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</a:p>
          <a:p>
            <a:pPr lvl="0"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</p:txBody>
      </p:sp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323528" y="692696"/>
            <a:ext cx="8568952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Nečíslovaný obrazový materiál je použit z galerie obrázků  a klipartů Microsoft Office.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Miluše Zatloukalová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Chemie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Chemie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8.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Anorganická chemie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Voda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VY_32_INOVACE_28.09.ZAT.CH.8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08. </a:t>
                      </a: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11. 2013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5"/>
          <p:cNvSpPr/>
          <p:nvPr/>
        </p:nvSpPr>
        <p:spPr>
          <a:xfrm>
            <a:off x="3203848" y="2924944"/>
            <a:ext cx="3312368" cy="3384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9059" y="836712"/>
            <a:ext cx="7772400" cy="200449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2060"/>
                </a:solidFill>
                <a:latin typeface="Comic Sans MS" pitchFamily="66" charset="0"/>
              </a:rPr>
              <a:t>Voda</a:t>
            </a:r>
            <a:r>
              <a:rPr lang="cs-CZ" dirty="0" smtClean="0">
                <a:latin typeface="Comic Sans MS" pitchFamily="66" charset="0"/>
              </a:rPr>
              <a:t/>
            </a:r>
            <a:br>
              <a:rPr lang="cs-CZ" dirty="0" smtClean="0">
                <a:latin typeface="Comic Sans MS" pitchFamily="66" charset="0"/>
              </a:rPr>
            </a:br>
            <a:r>
              <a:rPr lang="cs-CZ" dirty="0" smtClean="0">
                <a:latin typeface="Comic Sans MS" pitchFamily="66" charset="0"/>
              </a:rPr>
              <a:t>-</a:t>
            </a:r>
            <a:br>
              <a:rPr lang="cs-CZ" dirty="0" smtClean="0">
                <a:latin typeface="Comic Sans MS" pitchFamily="66" charset="0"/>
              </a:rPr>
            </a:br>
            <a:r>
              <a:rPr lang="cs-CZ" dirty="0" smtClean="0">
                <a:solidFill>
                  <a:srgbClr val="0070C0"/>
                </a:solidFill>
                <a:latin typeface="Comic Sans MS" pitchFamily="66" charset="0"/>
              </a:rPr>
              <a:t>základní podmínka života</a:t>
            </a:r>
            <a:endParaRPr lang="cs-CZ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PC2\AppData\Local\Microsoft\Windows\Temporary Internet Files\Content.IE5\WKG8G27U\MC90044175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06896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2\AppData\Local\Microsoft\Windows\Temporary Internet Files\Content.IE5\XD50XIWP\MP90043084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7753"/>
            <a:ext cx="7704856" cy="5341923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755576" y="476672"/>
            <a:ext cx="770485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Hydrosféra?</a:t>
            </a:r>
            <a:endParaRPr lang="cs-CZ" sz="6000" b="1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971600" y="1700808"/>
            <a:ext cx="259228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Vodní obal Země.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283968" y="5877272"/>
            <a:ext cx="396044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Veškerá voda na planetě.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oubor:H2O (water molecul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56992"/>
            <a:ext cx="4000443" cy="288032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755576" y="476672"/>
            <a:ext cx="763284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Co je to voda?</a:t>
            </a:r>
            <a:endParaRPr lang="cs-CZ" sz="6000" b="1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55576" y="1700808"/>
            <a:ext cx="763284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Voda je dvouprvková sloučenina vodíku a kyslíku.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55576" y="2420888"/>
            <a:ext cx="763284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Vzorec vody je H</a:t>
            </a:r>
            <a:r>
              <a:rPr lang="cs-CZ" sz="2400" baseline="-25000" dirty="0" smtClean="0">
                <a:solidFill>
                  <a:prstClr val="black"/>
                </a:solidFill>
                <a:latin typeface="Comic Sans MS" pitchFamily="66" charset="0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O.</a:t>
            </a: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3347864" y="4149080"/>
            <a:ext cx="26642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1547664" y="5373216"/>
            <a:ext cx="45365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aoblený obdélník 12"/>
          <p:cNvSpPr/>
          <p:nvPr/>
        </p:nvSpPr>
        <p:spPr>
          <a:xfrm>
            <a:off x="6300192" y="3717032"/>
            <a:ext cx="208823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kyslík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6300192" y="5013176"/>
            <a:ext cx="208823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vodík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alfachem.cz/files/products_images/big/0/1web_destilovana_voda__5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645024"/>
            <a:ext cx="2520280" cy="2880320"/>
          </a:xfrm>
          <a:prstGeom prst="rect">
            <a:avLst/>
          </a:prstGeom>
          <a:noFill/>
        </p:spPr>
      </p:pic>
      <p:pic>
        <p:nvPicPr>
          <p:cNvPr id="1028" name="Picture 4" descr="http://www.alfachem.cz/files/products_files/d/destilovana_voda_5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717032"/>
            <a:ext cx="5456684" cy="25911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" name="Obdélník 3"/>
          <p:cNvSpPr/>
          <p:nvPr/>
        </p:nvSpPr>
        <p:spPr>
          <a:xfrm>
            <a:off x="755576" y="476672"/>
            <a:ext cx="770485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Co je to voda?</a:t>
            </a:r>
            <a:endParaRPr lang="cs-CZ" sz="6000" b="1" dirty="0">
              <a:latin typeface="Comic Sans MS" pitchFamily="66" charset="0"/>
            </a:endParaRPr>
          </a:p>
        </p:txBody>
      </p:sp>
      <p:sp>
        <p:nvSpPr>
          <p:cNvPr id="7" name="Šipka dolů 6"/>
          <p:cNvSpPr/>
          <p:nvPr/>
        </p:nvSpPr>
        <p:spPr>
          <a:xfrm flipH="1">
            <a:off x="2483768" y="1556792"/>
            <a:ext cx="504056" cy="57606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 flipH="1">
            <a:off x="6300192" y="1556792"/>
            <a:ext cx="504056" cy="57606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995936" y="1844824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Comic Sans MS" pitchFamily="66" charset="0"/>
              </a:rPr>
              <a:t>nebo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755576" y="1556792"/>
            <a:ext cx="3888432" cy="20882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rgbClr val="000099"/>
                </a:solidFill>
                <a:latin typeface="Comic Sans MS" pitchFamily="66" charset="0"/>
              </a:rPr>
              <a:t>Chemicky čistá látka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 = destilovaná voda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- neobsahuje rozpuštěné látky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644008" y="1556792"/>
            <a:ext cx="3888432" cy="20882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rgbClr val="000099"/>
                </a:solidFill>
                <a:latin typeface="Comic Sans MS" pitchFamily="66" charset="0"/>
              </a:rPr>
              <a:t>Směs</a:t>
            </a:r>
            <a:r>
              <a:rPr lang="cs-CZ" sz="28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= většina vody na Zemi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- obsahuje rozpuštěné látky</a:t>
            </a:r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620688"/>
            <a:ext cx="7632847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cs-CZ" sz="2800" dirty="0" smtClean="0">
                <a:solidFill>
                  <a:prstClr val="black"/>
                </a:solidFill>
                <a:latin typeface="Comic Sans MS" pitchFamily="66" charset="0"/>
              </a:rPr>
              <a:t>Voda je bezbarvá látka bez chuti a zápachu, která má teplotu tání 0 °C a teplotu varu 100°C. Největší hustotu má při teplotě 4 °C.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55576" y="2204864"/>
            <a:ext cx="7632848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>
                <a:latin typeface="Comic Sans MS" pitchFamily="66" charset="0"/>
              </a:rPr>
              <a:t>Voda je látka, která se vyskytuje ve třech skupenstvích:</a:t>
            </a:r>
          </a:p>
          <a:p>
            <a:r>
              <a:rPr lang="cs-CZ" sz="2800" dirty="0" smtClean="0">
                <a:latin typeface="Comic Sans MS" pitchFamily="66" charset="0"/>
              </a:rPr>
              <a:t>pevné – sníh, led, jinovatka</a:t>
            </a:r>
          </a:p>
          <a:p>
            <a:r>
              <a:rPr lang="cs-CZ" sz="2800" dirty="0" smtClean="0">
                <a:latin typeface="Comic Sans MS" pitchFamily="66" charset="0"/>
              </a:rPr>
              <a:t>plynné – vodní pára</a:t>
            </a:r>
          </a:p>
          <a:p>
            <a:r>
              <a:rPr lang="cs-CZ" sz="2800" dirty="0" smtClean="0">
                <a:latin typeface="Comic Sans MS" pitchFamily="66" charset="0"/>
              </a:rPr>
              <a:t>kapalné - voda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1028" name="Picture 4" descr="C:\Users\PC2\AppData\Local\Microsoft\Windows\Temporary Internet Files\Content.IE5\GDPYCU26\MC9003035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938848">
            <a:off x="5832760" y="2656023"/>
            <a:ext cx="2862578" cy="3731186"/>
          </a:xfrm>
          <a:prstGeom prst="rect">
            <a:avLst/>
          </a:prstGeom>
          <a:noFill/>
        </p:spPr>
      </p:pic>
      <p:pic>
        <p:nvPicPr>
          <p:cNvPr id="1030" name="Picture 6" descr="C:\Users\PC2\AppData\Local\Microsoft\Windows\Temporary Internet Files\Content.IE5\Q4QQZDKB\MP90014518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653136"/>
            <a:ext cx="3657600" cy="1694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10"/>
          <p:cNvSpPr/>
          <p:nvPr/>
        </p:nvSpPr>
        <p:spPr>
          <a:xfrm>
            <a:off x="4716016" y="620688"/>
            <a:ext cx="3744416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4000" dirty="0" smtClean="0">
                <a:solidFill>
                  <a:schemeClr val="tx1"/>
                </a:solidFill>
                <a:latin typeface="Comic Sans MS" pitchFamily="66" charset="0"/>
              </a:rPr>
              <a:t>Užitková voda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611560" y="548680"/>
            <a:ext cx="360040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4000" dirty="0" smtClean="0">
                <a:solidFill>
                  <a:schemeClr val="tx1"/>
                </a:solidFill>
                <a:latin typeface="Comic Sans MS" pitchFamily="66" charset="0"/>
              </a:rPr>
              <a:t>Pitná voda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611560" y="1988840"/>
            <a:ext cx="3672408" cy="40324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cs-CZ" sz="2400" dirty="0" smtClean="0">
                <a:latin typeface="Comic Sans MS" pitchFamily="66" charset="0"/>
              </a:rPr>
              <a:t> zdravotně nezávadná (nezpůsobuje zdravotní komplikace ani při dlouhodobém užívání)</a:t>
            </a:r>
          </a:p>
          <a:p>
            <a:pPr algn="ctr">
              <a:buFontTx/>
              <a:buChar char="-"/>
            </a:pPr>
            <a:r>
              <a:rPr lang="cs-CZ" sz="2400" dirty="0" smtClean="0">
                <a:latin typeface="Comic Sans MS" pitchFamily="66" charset="0"/>
              </a:rPr>
              <a:t> získává se z podzemní vody nebo úpravou povrchové vody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788024" y="1988840"/>
            <a:ext cx="3672408" cy="31683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cs-CZ" sz="2400" dirty="0" smtClean="0">
                <a:latin typeface="Comic Sans MS" pitchFamily="66" charset="0"/>
              </a:rPr>
              <a:t> neobsahuje látky poškozující zdraví člověka, ale na čistotu a biologickou nezávadnost nejsou tak přísné nároky</a:t>
            </a:r>
          </a:p>
          <a:p>
            <a:pPr algn="ctr">
              <a:buFontTx/>
              <a:buChar char="-"/>
            </a:pPr>
            <a:r>
              <a:rPr lang="cs-CZ" sz="2400" dirty="0" smtClean="0">
                <a:latin typeface="Comic Sans MS" pitchFamily="66" charset="0"/>
              </a:rPr>
              <a:t> nelze ji pít ani z ní vařit</a:t>
            </a:r>
            <a:endParaRPr lang="cs-CZ" sz="2400" dirty="0">
              <a:latin typeface="Comic Sans MS" pitchFamily="66" charset="0"/>
            </a:endParaRPr>
          </a:p>
        </p:txBody>
      </p:sp>
      <p:pic>
        <p:nvPicPr>
          <p:cNvPr id="4107" name="Picture 11" descr="C:\Users\PC2\AppData\Local\Microsoft\Windows\Temporary Internet Files\Content.IE5\Q4QQZDKB\MC9003910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797152"/>
            <a:ext cx="1440160" cy="1728192"/>
          </a:xfrm>
          <a:prstGeom prst="rect">
            <a:avLst/>
          </a:prstGeom>
          <a:noFill/>
        </p:spPr>
      </p:pic>
      <p:pic>
        <p:nvPicPr>
          <p:cNvPr id="4109" name="Picture 13" descr="C:\Users\PC2\AppData\Local\Microsoft\Windows\Temporary Internet Files\Content.IE5\GDPYCU26\MC90044175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725144"/>
            <a:ext cx="1934294" cy="19342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10"/>
          <p:cNvSpPr/>
          <p:nvPr/>
        </p:nvSpPr>
        <p:spPr>
          <a:xfrm>
            <a:off x="4716016" y="764704"/>
            <a:ext cx="3744416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4000" dirty="0" smtClean="0">
                <a:solidFill>
                  <a:schemeClr val="tx1"/>
                </a:solidFill>
                <a:latin typeface="Comic Sans MS" pitchFamily="66" charset="0"/>
              </a:rPr>
              <a:t>Povrchová voda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539552" y="692696"/>
            <a:ext cx="3744416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chemeClr val="bg2"/>
              </a:buClr>
            </a:pPr>
            <a:r>
              <a:rPr lang="cs-CZ" sz="4000" dirty="0" smtClean="0">
                <a:solidFill>
                  <a:schemeClr val="tx1"/>
                </a:solidFill>
                <a:latin typeface="Comic Sans MS" pitchFamily="66" charset="0"/>
              </a:rPr>
              <a:t>Podzemní voda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611560" y="1988840"/>
            <a:ext cx="3672408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3200" dirty="0" smtClean="0">
                <a:latin typeface="Comic Sans MS" pitchFamily="66" charset="0"/>
              </a:rPr>
              <a:t>zásoby vody pod zemským povrchem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788024" y="1988840"/>
            <a:ext cx="3672408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cs-CZ" sz="3200" dirty="0" smtClean="0">
                <a:latin typeface="Comic Sans MS" pitchFamily="66" charset="0"/>
              </a:rPr>
              <a:t> voda na zemském povrchu</a:t>
            </a:r>
            <a:endParaRPr lang="cs-CZ" sz="3200" dirty="0">
              <a:latin typeface="Comic Sans MS" pitchFamily="66" charset="0"/>
            </a:endParaRPr>
          </a:p>
        </p:txBody>
      </p:sp>
      <p:pic>
        <p:nvPicPr>
          <p:cNvPr id="5140" name="Picture 20" descr="C:\Users\PC2\AppData\Local\Microsoft\Windows\Temporary Internet Files\Content.IE5\Q4QQZDKB\MP90040210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149080"/>
            <a:ext cx="3546166" cy="2361868"/>
          </a:xfrm>
          <a:prstGeom prst="rect">
            <a:avLst/>
          </a:prstGeom>
          <a:noFill/>
        </p:spPr>
      </p:pic>
      <p:pic>
        <p:nvPicPr>
          <p:cNvPr id="5141" name="Picture 21" descr="C:\Users\PC2\AppData\Local\Microsoft\Windows\Temporary Internet Files\Content.IE5\GDPYCU26\MP90044251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21088"/>
            <a:ext cx="3744416" cy="2304256"/>
          </a:xfrm>
          <a:prstGeom prst="rect">
            <a:avLst/>
          </a:prstGeom>
          <a:noFill/>
        </p:spPr>
      </p:pic>
      <p:pic>
        <p:nvPicPr>
          <p:cNvPr id="1027" name="Picture 3" descr="C:\Users\PC2\AppData\Local\Microsoft\Windows\Temporary Internet Files\Content.IE5\XD50XIWP\MP90022765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429000"/>
            <a:ext cx="3456384" cy="1944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562</Words>
  <Application>Microsoft Office PowerPoint</Application>
  <PresentationFormat>Předvádění na obrazovce (4:3)</PresentationFormat>
  <Paragraphs>123</Paragraphs>
  <Slides>18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Snímek 1</vt:lpstr>
      <vt:lpstr>Snímek 2</vt:lpstr>
      <vt:lpstr>Voda - základní podmínka života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 - základní podmínka života</dc:title>
  <dc:creator>PC2</dc:creator>
  <cp:lastModifiedBy>PC2</cp:lastModifiedBy>
  <cp:revision>45</cp:revision>
  <dcterms:created xsi:type="dcterms:W3CDTF">2013-10-26T22:44:00Z</dcterms:created>
  <dcterms:modified xsi:type="dcterms:W3CDTF">2014-01-12T20:26:15Z</dcterms:modified>
</cp:coreProperties>
</file>