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75" r:id="rId3"/>
    <p:sldId id="263" r:id="rId4"/>
    <p:sldId id="257" r:id="rId5"/>
    <p:sldId id="258" r:id="rId6"/>
    <p:sldId id="259" r:id="rId7"/>
    <p:sldId id="264" r:id="rId8"/>
    <p:sldId id="270" r:id="rId9"/>
    <p:sldId id="261" r:id="rId10"/>
    <p:sldId id="262" r:id="rId11"/>
    <p:sldId id="268" r:id="rId12"/>
    <p:sldId id="269" r:id="rId13"/>
    <p:sldId id="265" r:id="rId14"/>
    <p:sldId id="272" r:id="rId15"/>
    <p:sldId id="266" r:id="rId16"/>
    <p:sldId id="267" r:id="rId17"/>
    <p:sldId id="273" r:id="rId18"/>
    <p:sldId id="271" r:id="rId19"/>
    <p:sldId id="277" r:id="rId20"/>
    <p:sldId id="276" r:id="rId21"/>
    <p:sldId id="27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3300"/>
    <a:srgbClr val="9933FF"/>
    <a:srgbClr val="FF99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8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FD9CF-E132-46B0-8AE1-28A717C209C2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441C1-0799-4384-9C04-4A322415CEC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2EB1-A968-47CF-B476-620466725D88}" type="datetimeFigureOut">
              <a:rPr lang="cs-CZ" smtClean="0"/>
              <a:pPr/>
              <a:t>28.12.2013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8B31-3B87-40E7-877B-B4FC9A8353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4/41/TLC_black_ink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2\Desktop\Filtrac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124744"/>
            <a:ext cx="3888432" cy="516244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868144" y="1556792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1. Kádinka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868144" y="2132856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2. Varný kruh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868144" y="2708920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3. Nálevka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68144" y="3284984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4. Filtrát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868144" y="3861048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5. Stojan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868144" y="4437112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6. Tyčinka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868144" y="5013176"/>
            <a:ext cx="25202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7. Filtrační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   papír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5576" y="332656"/>
            <a:ext cx="76328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Filtrační aparatura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355976" y="59492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476672"/>
            <a:ext cx="76328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Destilace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3645024"/>
            <a:ext cx="76328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latin typeface="Comic Sans MS" pitchFamily="66" charset="0"/>
              </a:rPr>
              <a:t>Vypařené </a:t>
            </a:r>
            <a:r>
              <a:rPr lang="cs-CZ" sz="2400" dirty="0">
                <a:latin typeface="Comic Sans MS" pitchFamily="66" charset="0"/>
              </a:rPr>
              <a:t>látky se někdy vedou </a:t>
            </a:r>
            <a:r>
              <a:rPr lang="cs-CZ" sz="2400" dirty="0" smtClean="0">
                <a:latin typeface="Comic Sans MS" pitchFamily="66" charset="0"/>
              </a:rPr>
              <a:t>chladičem </a:t>
            </a:r>
            <a:r>
              <a:rPr lang="cs-CZ" sz="2400" dirty="0">
                <a:latin typeface="Comic Sans MS" pitchFamily="66" charset="0"/>
              </a:rPr>
              <a:t>(kde se ochladí a tím zkapalní) do jiné </a:t>
            </a:r>
            <a:r>
              <a:rPr lang="cs-CZ" sz="2400" dirty="0" smtClean="0">
                <a:latin typeface="Comic Sans MS" pitchFamily="66" charset="0"/>
              </a:rPr>
              <a:t>nádoby (viz. schéma destilační aparatury).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11960" y="544522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600" dirty="0" smtClean="0">
                <a:solidFill>
                  <a:prstClr val="black"/>
                </a:solidFill>
                <a:latin typeface="Comic Sans MS" pitchFamily="66" charset="0"/>
              </a:rPr>
              <a:t>např</a:t>
            </a:r>
            <a:r>
              <a:rPr lang="cs-CZ" sz="3600" dirty="0">
                <a:solidFill>
                  <a:prstClr val="black"/>
                </a:solidFill>
                <a:latin typeface="Comic Sans MS" pitchFamily="66" charset="0"/>
              </a:rPr>
              <a:t>.: </a:t>
            </a:r>
            <a:r>
              <a:rPr lang="cs-CZ" sz="3600" dirty="0" smtClean="0">
                <a:solidFill>
                  <a:srgbClr val="FF3399"/>
                </a:solidFill>
                <a:latin typeface="Comic Sans MS" pitchFamily="66" charset="0"/>
              </a:rPr>
              <a:t>líh-voda</a:t>
            </a:r>
            <a:endParaRPr lang="cs-CZ" sz="360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1772816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Destilace je metoda oddělování složek směsi </a:t>
            </a:r>
            <a:r>
              <a:rPr lang="cs-CZ" sz="2400" dirty="0" smtClean="0">
                <a:solidFill>
                  <a:srgbClr val="00B0F0"/>
                </a:solidFill>
                <a:latin typeface="Comic Sans MS" pitchFamily="66" charset="0"/>
              </a:rPr>
              <a:t>založená na rozdílných teplotách varu</a:t>
            </a: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5576" y="2708920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Směs zahříváme. Ze směsi se jako první nejprve uvolní látky s nejnižší teplotou varu.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5352411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5868144" y="980728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1. Kahan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868144" y="1556792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2. Varná baňka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868144" y="2132856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3. Nástavec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868144" y="2708920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4. Teploměr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68144" y="3284984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5. Chladič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868144" y="3861048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6. Vstup vody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868144" y="4437112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7. Výstup vody   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5576" y="332656"/>
            <a:ext cx="76328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Destilační aparatura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868144" y="5013176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8. Destilát  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868144" y="5589240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9. Vývěva    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868144" y="6165304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10. Nástavec    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55976" y="59492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obr.2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27584" y="476672"/>
            <a:ext cx="76328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Krystalizace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1772816"/>
            <a:ext cx="76328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pl-PL" sz="2400" dirty="0" smtClean="0">
                <a:solidFill>
                  <a:prstClr val="black"/>
                </a:solidFill>
                <a:latin typeface="Comic Sans MS" pitchFamily="66" charset="0"/>
              </a:rPr>
              <a:t>Krystalizací oddělíme pevné látky z roztoků.</a:t>
            </a:r>
          </a:p>
        </p:txBody>
      </p:sp>
      <p:sp>
        <p:nvSpPr>
          <p:cNvPr id="7" name="Obdélník 6"/>
          <p:cNvSpPr/>
          <p:nvPr/>
        </p:nvSpPr>
        <p:spPr>
          <a:xfrm>
            <a:off x="827584" y="2492896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Pevná látka musí být schopná vylučovat se v podobě krystalů.</a:t>
            </a:r>
          </a:p>
        </p:txBody>
      </p:sp>
      <p:sp>
        <p:nvSpPr>
          <p:cNvPr id="9" name="Obdélník 8"/>
          <p:cNvSpPr/>
          <p:nvPr/>
        </p:nvSpPr>
        <p:spPr>
          <a:xfrm>
            <a:off x="755576" y="422108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600" dirty="0" smtClean="0">
                <a:solidFill>
                  <a:prstClr val="black"/>
                </a:solidFill>
                <a:latin typeface="Comic Sans MS" pitchFamily="66" charset="0"/>
              </a:rPr>
              <a:t>např</a:t>
            </a:r>
            <a:r>
              <a:rPr lang="cs-CZ" sz="3600" dirty="0">
                <a:solidFill>
                  <a:prstClr val="black"/>
                </a:solidFill>
                <a:latin typeface="Comic Sans MS" pitchFamily="66" charset="0"/>
              </a:rPr>
              <a:t>.: </a:t>
            </a:r>
            <a:r>
              <a:rPr lang="cs-CZ" sz="3600" dirty="0" smtClean="0">
                <a:solidFill>
                  <a:srgbClr val="00B050"/>
                </a:solidFill>
                <a:latin typeface="Comic Sans MS" pitchFamily="66" charset="0"/>
              </a:rPr>
              <a:t>k oddělení modré skalice z 		   roztoku, 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soli z roztoku </a:t>
            </a:r>
            <a:endParaRPr lang="cs-CZ" sz="3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2\Desktop\Nová složka\P1120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476672"/>
            <a:ext cx="76328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Sublimace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2967335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latin typeface="Comic Sans MS" pitchFamily="66" charset="0"/>
              </a:rPr>
              <a:t>Sublimace </a:t>
            </a:r>
            <a:r>
              <a:rPr lang="cs-CZ" sz="2400" dirty="0" smtClean="0">
                <a:solidFill>
                  <a:srgbClr val="00B0F0"/>
                </a:solidFill>
                <a:latin typeface="Comic Sans MS" pitchFamily="66" charset="0"/>
              </a:rPr>
              <a:t>je </a:t>
            </a:r>
            <a:r>
              <a:rPr lang="cs-CZ" sz="2400" dirty="0">
                <a:solidFill>
                  <a:srgbClr val="00B0F0"/>
                </a:solidFill>
                <a:latin typeface="Comic Sans MS" pitchFamily="66" charset="0"/>
              </a:rPr>
              <a:t>přechod ze skupenství pevného </a:t>
            </a:r>
            <a:r>
              <a:rPr lang="cs-CZ" sz="2400" dirty="0" smtClean="0">
                <a:solidFill>
                  <a:srgbClr val="00B0F0"/>
                </a:solidFill>
                <a:latin typeface="Comic Sans MS" pitchFamily="66" charset="0"/>
              </a:rPr>
              <a:t>přímo do skupenství plynného.</a:t>
            </a:r>
            <a:endParaRPr lang="cs-CZ" sz="24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1792198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>
                <a:solidFill>
                  <a:prstClr val="black"/>
                </a:solidFill>
                <a:latin typeface="Comic Sans MS" pitchFamily="66" charset="0"/>
              </a:rPr>
              <a:t>Sublimaci lze využít </a:t>
            </a:r>
            <a:r>
              <a:rPr lang="cs-CZ" sz="2400" dirty="0">
                <a:solidFill>
                  <a:srgbClr val="00B0F0"/>
                </a:solidFill>
                <a:latin typeface="Comic Sans MS" pitchFamily="66" charset="0"/>
              </a:rPr>
              <a:t>u látek, které sublimují</a:t>
            </a:r>
            <a:r>
              <a:rPr lang="cs-CZ" sz="2400" dirty="0">
                <a:solidFill>
                  <a:prstClr val="black"/>
                </a:solidFill>
                <a:latin typeface="Comic Sans MS" pitchFamily="66" charset="0"/>
              </a:rPr>
              <a:t>, např. jód, naftalen, led.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4653136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600" dirty="0" smtClean="0">
                <a:solidFill>
                  <a:prstClr val="black"/>
                </a:solidFill>
                <a:latin typeface="Comic Sans MS" pitchFamily="66" charset="0"/>
              </a:rPr>
              <a:t>např</a:t>
            </a:r>
            <a:r>
              <a:rPr lang="cs-CZ" sz="3600" dirty="0">
                <a:solidFill>
                  <a:prstClr val="black"/>
                </a:solidFill>
                <a:latin typeface="Comic Sans MS" pitchFamily="66" charset="0"/>
              </a:rPr>
              <a:t>.: </a:t>
            </a:r>
            <a:r>
              <a:rPr lang="cs-CZ" sz="3600" dirty="0" smtClean="0">
                <a:solidFill>
                  <a:srgbClr val="9933FF"/>
                </a:solidFill>
                <a:latin typeface="Comic Sans MS" pitchFamily="66" charset="0"/>
              </a:rPr>
              <a:t>k přečištění jódu, naftalenu, </a:t>
            </a:r>
          </a:p>
          <a:p>
            <a:pPr lvl="0"/>
            <a:r>
              <a:rPr lang="cs-CZ" sz="3600" dirty="0" smtClean="0">
                <a:solidFill>
                  <a:srgbClr val="9933FF"/>
                </a:solidFill>
                <a:latin typeface="Comic Sans MS" pitchFamily="66" charset="0"/>
              </a:rPr>
              <a:t>          kyseliny benzoové </a:t>
            </a:r>
            <a:endParaRPr lang="cs-CZ" sz="3600" dirty="0">
              <a:solidFill>
                <a:srgbClr val="99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476672"/>
            <a:ext cx="76328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Chromatografie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1844824"/>
            <a:ext cx="7632848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cs-CZ" sz="2400" dirty="0" smtClean="0">
                <a:latin typeface="Comic Sans MS" pitchFamily="66" charset="0"/>
              </a:rPr>
              <a:t>Složky se oddělují na základě rozdílné rychlosti pohybu po vrstvě papíru nebo jiného materiálu.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5576" y="2924944"/>
            <a:ext cx="7755012" cy="12003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Rozdílná rychlost pohybu částic znamená, že se jednotlivé složky směsi od sebe vzdalují, a tedy se oddělují.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55576" y="450912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600" dirty="0" smtClean="0">
                <a:solidFill>
                  <a:prstClr val="black"/>
                </a:solidFill>
                <a:latin typeface="Comic Sans MS" pitchFamily="66" charset="0"/>
              </a:rPr>
              <a:t>např.: </a:t>
            </a:r>
            <a:r>
              <a:rPr lang="cs-CZ" sz="3600" dirty="0" smtClean="0">
                <a:solidFill>
                  <a:srgbClr val="FF3399"/>
                </a:solidFill>
                <a:latin typeface="Comic Sans MS" pitchFamily="66" charset="0"/>
              </a:rPr>
              <a:t>oddělování barviv v popisovačích na filtračním papíře nebo školní křídě </a:t>
            </a:r>
            <a:endParaRPr lang="cs-CZ" sz="3600" dirty="0">
              <a:solidFill>
                <a:srgbClr val="FF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332656"/>
            <a:ext cx="76328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Chromatografie černého inkoustu</a:t>
            </a:r>
            <a:endParaRPr lang="cs-CZ" sz="3200" b="1" dirty="0">
              <a:latin typeface="Comic Sans MS" pitchFamily="66" charset="0"/>
            </a:endParaRPr>
          </a:p>
        </p:txBody>
      </p:sp>
      <p:pic>
        <p:nvPicPr>
          <p:cNvPr id="2050" name="Picture 2" descr="File:TLC black in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3"/>
            <a:ext cx="7632848" cy="5292589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308304" y="58772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</a:rPr>
              <a:t>obr.3</a:t>
            </a:r>
            <a:endParaRPr lang="cs-CZ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2\Desktop\Filtrac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124744"/>
            <a:ext cx="3888432" cy="516244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868144" y="1556792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1. 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868144" y="2132856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2. 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868144" y="2708920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3. 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68144" y="3284984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4. 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868144" y="3861048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5. 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868144" y="4437112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6. 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868144" y="5013176"/>
            <a:ext cx="25202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7. </a:t>
            </a:r>
          </a:p>
          <a:p>
            <a:pPr lvl="0"/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5576" y="332656"/>
            <a:ext cx="76328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Filtrační aparatura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355976" y="59492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2\Desktop\Filtrac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124744"/>
            <a:ext cx="3888432" cy="516244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868144" y="1556792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1. Kádinka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868144" y="2132856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2. Varný kruh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868144" y="2708920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3. Nálevka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68144" y="3284984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4. Filtrát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868144" y="3861048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5. Stojan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868144" y="4437112"/>
            <a:ext cx="25202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6. Tyčinka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868144" y="5013176"/>
            <a:ext cx="25202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7. Filtrační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   papír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5576" y="332656"/>
            <a:ext cx="76328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Filtrační aparatura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355976" y="59492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Chemie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Chemie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Anorganická chemie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Metody oddělování složek směsí 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VY_32_INOVACE_29.08.ZAT.CH.8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22. 10. 2013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038219"/>
            <a:ext cx="856895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BENEŠ, P. a kol. Základy praktické chemie 1. Praha : FORTUNA, 2006,  ISBN 80-7168-879-7. s. 16-17.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10, 18, 19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arrhidaios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[cit.2013-10-22].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http://commons.wikimedia.org/wiki/File:Filtracia.png?uselang=cs&gt;.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12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H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Padleckas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[cit.2013-10-22].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http://commons.wikimedia.org/wiki/File:Simple_chem_distillation.PNG?uselang=cs&gt;.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692696"/>
            <a:ext cx="856895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17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Natrij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[cit.2013-10-22].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http://commons.wikimedia.org/wiki/File:TLC_black_ink.jpg?uselang=cs&gt;.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Nečíslovaný obrazový materiál je použit z galerie obrázků  a klipartů Microsoft Office a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fotogalerie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autorky.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692696"/>
            <a:ext cx="7632848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latin typeface="Comic Sans MS" pitchFamily="66" charset="0"/>
              </a:rPr>
              <a:t>Metody oddělování složek směsí</a:t>
            </a:r>
            <a:endParaRPr lang="cs-CZ" sz="4400" b="1" dirty="0">
              <a:latin typeface="Comic Sans MS" pitchFamily="66" charset="0"/>
            </a:endParaRPr>
          </a:p>
        </p:txBody>
      </p:sp>
      <p:pic>
        <p:nvPicPr>
          <p:cNvPr id="4111" name="Picture 15" descr="C:\Users\PC2\AppData\Local\Microsoft\Windows\Temporary Internet Files\Content.IE5\WKG8G27U\MP900182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80928"/>
            <a:ext cx="4512999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132856"/>
            <a:ext cx="187423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Co je směs?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2780928"/>
            <a:ext cx="79928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Je to látka tvořená ze dvou nebo více složek.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9552" y="3717032"/>
            <a:ext cx="79928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Jaký je rozdíl mezi stejnorodou </a:t>
            </a:r>
            <a:r>
              <a:rPr lang="cs-CZ" sz="2400" dirty="0" smtClean="0">
                <a:latin typeface="Comic Sans MS" pitchFamily="66" charset="0"/>
              </a:rPr>
              <a:t>a různorodou</a:t>
            </a:r>
            <a:endParaRPr lang="cs-CZ" sz="2400" dirty="0">
              <a:latin typeface="Comic Sans MS" pitchFamily="66" charset="0"/>
            </a:endParaRPr>
          </a:p>
          <a:p>
            <a:r>
              <a:rPr lang="cs-CZ" sz="2400" dirty="0">
                <a:latin typeface="Comic Sans MS" pitchFamily="66" charset="0"/>
              </a:rPr>
              <a:t>směsí?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9552" y="4725144"/>
            <a:ext cx="7992888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Složky stejnorodé směsi nerozeznáme okem</a:t>
            </a:r>
            <a:r>
              <a:rPr lang="cs-CZ" sz="2400" dirty="0" smtClean="0">
                <a:latin typeface="Comic Sans MS" pitchFamily="66" charset="0"/>
              </a:rPr>
              <a:t>, lupou </a:t>
            </a:r>
            <a:r>
              <a:rPr lang="cs-CZ" sz="2400" dirty="0">
                <a:latin typeface="Comic Sans MS" pitchFamily="66" charset="0"/>
              </a:rPr>
              <a:t>ani mikroskopem</a:t>
            </a:r>
            <a:r>
              <a:rPr lang="cs-CZ" sz="2400" dirty="0" smtClean="0">
                <a:latin typeface="Comic Sans MS" pitchFamily="66" charset="0"/>
              </a:rPr>
              <a:t>. Složky různorodé směsi rozeznáme okem, lupou nebo mikroskopem</a:t>
            </a:r>
            <a:r>
              <a:rPr lang="cs-CZ" sz="2800" dirty="0" smtClean="0">
                <a:latin typeface="Comic Sans MS" pitchFamily="66" charset="0"/>
              </a:rPr>
              <a:t>.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39552" y="764704"/>
            <a:ext cx="799288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b="1" dirty="0" smtClean="0">
                <a:latin typeface="Comic Sans MS" pitchFamily="66" charset="0"/>
              </a:rPr>
              <a:t>Malé opakování </a:t>
            </a:r>
            <a:r>
              <a:rPr lang="cs-CZ" sz="4400" b="1" dirty="0" smtClean="0">
                <a:latin typeface="Comic Sans MS" pitchFamily="66" charset="0"/>
              </a:rPr>
              <a:t>!</a:t>
            </a:r>
            <a:endParaRPr lang="cs-CZ" sz="4400" b="1" dirty="0">
              <a:latin typeface="Comic Sans MS" pitchFamily="66" charset="0"/>
            </a:endParaRPr>
          </a:p>
        </p:txBody>
      </p:sp>
      <p:pic>
        <p:nvPicPr>
          <p:cNvPr id="5122" name="Picture 2" descr="C:\Users\PC2\AppData\Local\Microsoft\Windows\Temporary Internet Files\Content.IE5\11XMNPYN\MC9003392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6672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19888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Comic Sans MS" pitchFamily="66" charset="0"/>
              </a:rPr>
              <a:t>V některých případech </a:t>
            </a:r>
            <a:r>
              <a:rPr lang="cs-CZ" sz="2400" dirty="0" smtClean="0">
                <a:latin typeface="Comic Sans MS" pitchFamily="66" charset="0"/>
              </a:rPr>
              <a:t>potřebujeme mít složky </a:t>
            </a:r>
            <a:r>
              <a:rPr lang="cs-CZ" sz="2400" dirty="0">
                <a:latin typeface="Comic Sans MS" pitchFamily="66" charset="0"/>
              </a:rPr>
              <a:t>směsi </a:t>
            </a:r>
            <a:r>
              <a:rPr lang="cs-CZ" sz="2400" dirty="0" smtClean="0">
                <a:latin typeface="Comic Sans MS" pitchFamily="66" charset="0"/>
              </a:rPr>
              <a:t>oddělené.</a:t>
            </a:r>
            <a:r>
              <a:rPr lang="cs-CZ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4077071"/>
            <a:ext cx="8064896" cy="26776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cs-CZ" sz="2400" dirty="0" smtClean="0">
                <a:solidFill>
                  <a:srgbClr val="7030A0"/>
                </a:solidFill>
                <a:latin typeface="Comic Sans MS" pitchFamily="66" charset="0"/>
              </a:rPr>
              <a:t>- </a:t>
            </a:r>
            <a:r>
              <a:rPr lang="cs-CZ" sz="2400" dirty="0">
                <a:solidFill>
                  <a:srgbClr val="7030A0"/>
                </a:solidFill>
                <a:latin typeface="Comic Sans MS" pitchFamily="66" charset="0"/>
              </a:rPr>
              <a:t>usazování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 oddělování pomocí 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  dělící nálevky</a:t>
            </a:r>
          </a:p>
          <a:p>
            <a:r>
              <a:rPr lang="cs-CZ" sz="2400" dirty="0" smtClean="0">
                <a:latin typeface="Comic Sans MS" pitchFamily="66" charset="0"/>
              </a:rPr>
              <a:t>-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filtrace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endParaRPr lang="cs-CZ" sz="2400" dirty="0" smtClean="0">
              <a:latin typeface="Comic Sans MS" pitchFamily="66" charset="0"/>
            </a:endParaRPr>
          </a:p>
          <a:p>
            <a:endParaRPr lang="cs-CZ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>
                <a:solidFill>
                  <a:srgbClr val="FF3399"/>
                </a:solidFill>
                <a:latin typeface="Comic Sans MS" pitchFamily="66" charset="0"/>
              </a:rPr>
              <a:t>destilace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Comic Sans MS" pitchFamily="66" charset="0"/>
              </a:rPr>
              <a:t>krystalizace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srgbClr val="FF9900"/>
                </a:solidFill>
                <a:latin typeface="Comic Sans MS" pitchFamily="66" charset="0"/>
              </a:rPr>
              <a:t>sublimace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srgbClr val="9933FF"/>
                </a:solidFill>
                <a:latin typeface="Comic Sans MS" pitchFamily="66" charset="0"/>
              </a:rPr>
              <a:t>chromatografie</a:t>
            </a:r>
            <a:endParaRPr lang="cs-CZ" sz="24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476672"/>
            <a:ext cx="763284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Metody oddělování složek směsí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105834"/>
            <a:ext cx="756084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K oddělování složek směsí používáme různé metody: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476672"/>
            <a:ext cx="76328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Usazování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1844824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latin typeface="Comic Sans MS" pitchFamily="66" charset="0"/>
              </a:rPr>
              <a:t>Usazování je oddělování </a:t>
            </a:r>
            <a:r>
              <a:rPr lang="cs-CZ" sz="2400" dirty="0">
                <a:latin typeface="Comic Sans MS" pitchFamily="66" charset="0"/>
              </a:rPr>
              <a:t>pomocí </a:t>
            </a:r>
            <a:r>
              <a:rPr lang="cs-CZ" sz="2400" dirty="0" smtClean="0">
                <a:latin typeface="Comic Sans MS" pitchFamily="66" charset="0"/>
              </a:rPr>
              <a:t>usazování, tj</a:t>
            </a: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 na </a:t>
            </a:r>
            <a:r>
              <a:rPr lang="cs-CZ" sz="2400" dirty="0">
                <a:solidFill>
                  <a:srgbClr val="0070C0"/>
                </a:solidFill>
                <a:latin typeface="Comic Sans MS" pitchFamily="66" charset="0"/>
              </a:rPr>
              <a:t>základě různých hustot a tedy hmotností </a:t>
            </a: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látek.</a:t>
            </a:r>
            <a:endParaRPr lang="cs-CZ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2996952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Pevné </a:t>
            </a:r>
            <a:r>
              <a:rPr lang="cs-CZ" sz="2400" dirty="0">
                <a:solidFill>
                  <a:prstClr val="black"/>
                </a:solidFill>
                <a:latin typeface="Comic Sans MS" pitchFamily="66" charset="0"/>
              </a:rPr>
              <a:t>částice v plynu nebo kapalině se </a:t>
            </a:r>
            <a:r>
              <a:rPr lang="cs-CZ" sz="2400" dirty="0">
                <a:solidFill>
                  <a:srgbClr val="0070C0"/>
                </a:solidFill>
                <a:latin typeface="Comic Sans MS" pitchFamily="66" charset="0"/>
              </a:rPr>
              <a:t>usazují na základě působení gravitačních </a:t>
            </a: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sil.</a:t>
            </a:r>
            <a:endParaRPr lang="cs-CZ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5576" y="450912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600" dirty="0" smtClean="0">
                <a:solidFill>
                  <a:prstClr val="black"/>
                </a:solidFill>
                <a:latin typeface="Comic Sans MS" pitchFamily="66" charset="0"/>
              </a:rPr>
              <a:t>např</a:t>
            </a:r>
            <a:r>
              <a:rPr lang="cs-CZ" sz="3600" dirty="0">
                <a:solidFill>
                  <a:prstClr val="black"/>
                </a:solidFill>
                <a:latin typeface="Comic Sans MS" pitchFamily="66" charset="0"/>
              </a:rPr>
              <a:t>.: </a:t>
            </a:r>
            <a:r>
              <a:rPr lang="cs-CZ" sz="3600" dirty="0" smtClean="0">
                <a:solidFill>
                  <a:srgbClr val="993300"/>
                </a:solidFill>
                <a:latin typeface="Comic Sans MS" pitchFamily="66" charset="0"/>
              </a:rPr>
              <a:t>štěrk-voda,</a:t>
            </a:r>
            <a:r>
              <a:rPr lang="cs-CZ" sz="3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lvl="0"/>
            <a:r>
              <a:rPr lang="cs-CZ" sz="3600" dirty="0" smtClean="0">
                <a:solidFill>
                  <a:prstClr val="black"/>
                </a:solidFill>
                <a:latin typeface="Comic Sans MS" pitchFamily="66" charset="0"/>
              </a:rPr>
              <a:t>	   </a:t>
            </a:r>
            <a:r>
              <a:rPr lang="cs-CZ" sz="3600" dirty="0" smtClean="0">
                <a:solidFill>
                  <a:srgbClr val="0070C0"/>
                </a:solidFill>
                <a:latin typeface="Comic Sans MS" pitchFamily="66" charset="0"/>
              </a:rPr>
              <a:t>křída-voda</a:t>
            </a:r>
            <a:endParaRPr lang="cs-CZ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269" name="Picture 5" descr="C:\Users\PC2\Desktop\ch 1\DSCN3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77072"/>
            <a:ext cx="360040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476672"/>
            <a:ext cx="763284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Oddělování v dělící nálevce</a:t>
            </a:r>
            <a:endParaRPr lang="cs-CZ" sz="6000" b="1" dirty="0">
              <a:latin typeface="Comic Sans MS" pitchFamily="66" charset="0"/>
            </a:endParaRPr>
          </a:p>
        </p:txBody>
      </p:sp>
      <p:pic>
        <p:nvPicPr>
          <p:cNvPr id="6" name="Picture 2" descr="C:\Users\PC2\Desktop\EU Peníze školám\ch 1\DSCN3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6681" y="3095809"/>
            <a:ext cx="3672408" cy="275461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779912" y="2708920"/>
            <a:ext cx="460851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latin typeface="Comic Sans MS" pitchFamily="66" charset="0"/>
              </a:rPr>
              <a:t>Oddělování v dělící nálevce je oddělování </a:t>
            </a:r>
            <a:r>
              <a:rPr lang="cs-CZ" sz="2400" dirty="0">
                <a:latin typeface="Comic Sans MS" pitchFamily="66" charset="0"/>
              </a:rPr>
              <a:t>pomocí </a:t>
            </a:r>
            <a:r>
              <a:rPr lang="cs-CZ" sz="2400" dirty="0" smtClean="0">
                <a:latin typeface="Comic Sans MS" pitchFamily="66" charset="0"/>
              </a:rPr>
              <a:t>usazování.</a:t>
            </a:r>
            <a:endParaRPr lang="cs-CZ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3789040"/>
            <a:ext cx="460851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latin typeface="Comic Sans MS" pitchFamily="66" charset="0"/>
              </a:rPr>
              <a:t>Používá se pro oddělování dvou tekutin, které se nemísí a mají odlišnou hustotu.</a:t>
            </a:r>
            <a:endParaRPr lang="cs-CZ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211960" y="544522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600" dirty="0" smtClean="0">
                <a:solidFill>
                  <a:prstClr val="black"/>
                </a:solidFill>
                <a:latin typeface="Comic Sans MS" pitchFamily="66" charset="0"/>
              </a:rPr>
              <a:t>např</a:t>
            </a:r>
            <a:r>
              <a:rPr lang="cs-CZ" sz="3600" dirty="0">
                <a:solidFill>
                  <a:prstClr val="black"/>
                </a:solidFill>
                <a:latin typeface="Comic Sans MS" pitchFamily="66" charset="0"/>
              </a:rPr>
              <a:t>.: </a:t>
            </a:r>
            <a:r>
              <a:rPr lang="cs-CZ" sz="3600" dirty="0" smtClean="0">
                <a:solidFill>
                  <a:srgbClr val="FF9900"/>
                </a:solidFill>
                <a:latin typeface="Comic Sans MS" pitchFamily="66" charset="0"/>
              </a:rPr>
              <a:t>olej-voda</a:t>
            </a:r>
            <a:endParaRPr lang="cs-CZ" sz="3600" dirty="0">
              <a:solidFill>
                <a:srgbClr val="FF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C2\Desktop\ch 1\DSCN3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5"/>
            <a:ext cx="9144000" cy="685877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95536" y="260648"/>
            <a:ext cx="82809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Urči směs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5004048" y="5805264"/>
            <a:ext cx="36724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3200" dirty="0" smtClean="0">
                <a:solidFill>
                  <a:prstClr val="black"/>
                </a:solidFill>
                <a:latin typeface="Comic Sans MS" pitchFamily="66" charset="0"/>
              </a:rPr>
              <a:t>EMULZE</a:t>
            </a:r>
            <a:endParaRPr lang="cs-CZ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544" y="5445224"/>
            <a:ext cx="403244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3200" dirty="0" smtClean="0">
                <a:solidFill>
                  <a:prstClr val="black"/>
                </a:solidFill>
                <a:latin typeface="Comic Sans MS" pitchFamily="66" charset="0"/>
              </a:rPr>
              <a:t>RŮZNORODÁ SMĚS</a:t>
            </a:r>
            <a:endParaRPr lang="cs-CZ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3861048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Pevná </a:t>
            </a:r>
            <a:r>
              <a:rPr lang="cs-CZ" sz="2400" dirty="0">
                <a:latin typeface="Comic Sans MS" pitchFamily="66" charset="0"/>
              </a:rPr>
              <a:t>látka se zachytí na filtru, </a:t>
            </a:r>
            <a:r>
              <a:rPr lang="cs-CZ" sz="2400" dirty="0" smtClean="0">
                <a:latin typeface="Comic Sans MS" pitchFamily="66" charset="0"/>
              </a:rPr>
              <a:t>kapalina </a:t>
            </a: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(filtrát) </a:t>
            </a:r>
            <a:r>
              <a:rPr lang="cs-CZ" sz="2400" dirty="0" smtClean="0">
                <a:latin typeface="Comic Sans MS" pitchFamily="66" charset="0"/>
              </a:rPr>
              <a:t>proteče.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476672"/>
            <a:ext cx="76328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Filtrace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1968411"/>
            <a:ext cx="763284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Filtrací se oddělují </a:t>
            </a: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pevné složky </a:t>
            </a: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různorodých směsí </a:t>
            </a: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od kapalných složek</a:t>
            </a: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.  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2924944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Složky </a:t>
            </a:r>
            <a:r>
              <a:rPr lang="cs-CZ" sz="2400" dirty="0">
                <a:solidFill>
                  <a:prstClr val="black"/>
                </a:solidFill>
                <a:latin typeface="Comic Sans MS" pitchFamily="66" charset="0"/>
              </a:rPr>
              <a:t>oddělujeme </a:t>
            </a:r>
            <a:r>
              <a:rPr lang="cs-CZ" sz="2400" dirty="0">
                <a:solidFill>
                  <a:srgbClr val="0070C0"/>
                </a:solidFill>
                <a:latin typeface="Comic Sans MS" pitchFamily="66" charset="0"/>
              </a:rPr>
              <a:t>pomocí filtru </a:t>
            </a: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(filtrační </a:t>
            </a:r>
            <a:r>
              <a:rPr lang="cs-CZ" sz="2400" dirty="0">
                <a:solidFill>
                  <a:prstClr val="black"/>
                </a:solidFill>
                <a:latin typeface="Comic Sans MS" pitchFamily="66" charset="0"/>
              </a:rPr>
              <a:t>papír</a:t>
            </a: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, tkanina, vata, síto).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" name="Obrázek 9" descr="C:\Users\PC2\AppData\Local\Microsoft\Windows\Temporary Internet Files\Content.IE5\HVDBA60L\MP900431226[1].jpg"/>
          <p:cNvPicPr/>
          <p:nvPr/>
        </p:nvPicPr>
        <p:blipFill>
          <a:blip r:embed="rId2" cstate="print"/>
          <a:srcRect t="54867"/>
          <a:stretch>
            <a:fillRect/>
          </a:stretch>
        </p:blipFill>
        <p:spPr bwMode="auto">
          <a:xfrm>
            <a:off x="2987824" y="4437112"/>
            <a:ext cx="367240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667</Words>
  <Application>Microsoft Office PowerPoint</Application>
  <PresentationFormat>Předvádění na obrazovce (4:3)</PresentationFormat>
  <Paragraphs>149</Paragraphs>
  <Slides>21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PC2</dc:creator>
  <cp:lastModifiedBy>PC2</cp:lastModifiedBy>
  <cp:revision>24</cp:revision>
  <dcterms:created xsi:type="dcterms:W3CDTF">2013-10-26T18:51:01Z</dcterms:created>
  <dcterms:modified xsi:type="dcterms:W3CDTF">2013-12-28T01:53:04Z</dcterms:modified>
</cp:coreProperties>
</file>