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71" r:id="rId2"/>
    <p:sldId id="272" r:id="rId3"/>
    <p:sldId id="256" r:id="rId4"/>
    <p:sldId id="260" r:id="rId5"/>
    <p:sldId id="262" r:id="rId6"/>
    <p:sldId id="264" r:id="rId7"/>
    <p:sldId id="261" r:id="rId8"/>
    <p:sldId id="270" r:id="rId9"/>
    <p:sldId id="259" r:id="rId10"/>
    <p:sldId id="266" r:id="rId11"/>
    <p:sldId id="267" r:id="rId12"/>
    <p:sldId id="268" r:id="rId13"/>
    <p:sldId id="275" r:id="rId14"/>
    <p:sldId id="274" r:id="rId15"/>
    <p:sldId id="276" r:id="rId16"/>
    <p:sldId id="279" r:id="rId17"/>
    <p:sldId id="278" r:id="rId18"/>
    <p:sldId id="277" r:id="rId19"/>
    <p:sldId id="273" r:id="rId2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00FF"/>
    <a:srgbClr val="CCFF99"/>
    <a:srgbClr val="FF3300"/>
    <a:srgbClr val="00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-1382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8E2D74-D76C-4751-B633-25CA126D8808}" type="datetimeFigureOut">
              <a:rPr lang="cs-CZ" smtClean="0"/>
              <a:pPr/>
              <a:t>6.1.2014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B02BE9-8E25-4600-A019-C988FF2C2E80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EEBBA-A010-4CA7-9A80-040B8B91243E}" type="datetimeFigureOut">
              <a:rPr lang="cs-CZ" smtClean="0"/>
              <a:pPr/>
              <a:t>6.1.2014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E47E5-67CE-4777-9F95-EF9EF457652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EEBBA-A010-4CA7-9A80-040B8B91243E}" type="datetimeFigureOut">
              <a:rPr lang="cs-CZ" smtClean="0"/>
              <a:pPr/>
              <a:t>6.1.2014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E47E5-67CE-4777-9F95-EF9EF457652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EEBBA-A010-4CA7-9A80-040B8B91243E}" type="datetimeFigureOut">
              <a:rPr lang="cs-CZ" smtClean="0"/>
              <a:pPr/>
              <a:t>6.1.2014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E47E5-67CE-4777-9F95-EF9EF457652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EEBBA-A010-4CA7-9A80-040B8B91243E}" type="datetimeFigureOut">
              <a:rPr lang="cs-CZ" smtClean="0"/>
              <a:pPr/>
              <a:t>6.1.2014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E47E5-67CE-4777-9F95-EF9EF457652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EEBBA-A010-4CA7-9A80-040B8B91243E}" type="datetimeFigureOut">
              <a:rPr lang="cs-CZ" smtClean="0"/>
              <a:pPr/>
              <a:t>6.1.2014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E47E5-67CE-4777-9F95-EF9EF457652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EEBBA-A010-4CA7-9A80-040B8B91243E}" type="datetimeFigureOut">
              <a:rPr lang="cs-CZ" smtClean="0"/>
              <a:pPr/>
              <a:t>6.1.2014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E47E5-67CE-4777-9F95-EF9EF457652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EEBBA-A010-4CA7-9A80-040B8B91243E}" type="datetimeFigureOut">
              <a:rPr lang="cs-CZ" smtClean="0"/>
              <a:pPr/>
              <a:t>6.1.2014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E47E5-67CE-4777-9F95-EF9EF457652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EEBBA-A010-4CA7-9A80-040B8B91243E}" type="datetimeFigureOut">
              <a:rPr lang="cs-CZ" smtClean="0"/>
              <a:pPr/>
              <a:t>6.1.2014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E47E5-67CE-4777-9F95-EF9EF457652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EEBBA-A010-4CA7-9A80-040B8B91243E}" type="datetimeFigureOut">
              <a:rPr lang="cs-CZ" smtClean="0"/>
              <a:pPr/>
              <a:t>6.1.2014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E47E5-67CE-4777-9F95-EF9EF457652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EEBBA-A010-4CA7-9A80-040B8B91243E}" type="datetimeFigureOut">
              <a:rPr lang="cs-CZ" smtClean="0"/>
              <a:pPr/>
              <a:t>6.1.2014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E47E5-67CE-4777-9F95-EF9EF457652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EEBBA-A010-4CA7-9A80-040B8B91243E}" type="datetimeFigureOut">
              <a:rPr lang="cs-CZ" smtClean="0"/>
              <a:pPr/>
              <a:t>6.1.2014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E47E5-67CE-4777-9F95-EF9EF457652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9EEBBA-A010-4CA7-9A80-040B8B91243E}" type="datetimeFigureOut">
              <a:rPr lang="cs-CZ" smtClean="0"/>
              <a:pPr/>
              <a:t>6.1.2014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E47E5-67CE-4777-9F95-EF9EF457652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zs-mozartova.cz/" TargetMode="External"/><Relationship Id="rId5" Type="http://schemas.openxmlformats.org/officeDocument/2006/relationships/hyperlink" Target="mailto:kundrum@centrum.cz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1.png"/><Relationship Id="rId7" Type="http://schemas.openxmlformats.org/officeDocument/2006/relationships/image" Target="../media/image16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mailto:kundrum@centrum.cz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zs-mozartova.cz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2204864"/>
            <a:ext cx="6481763" cy="141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Obdélník 5"/>
          <p:cNvSpPr>
            <a:spLocks noChangeArrowheads="1"/>
          </p:cNvSpPr>
          <p:nvPr/>
        </p:nvSpPr>
        <p:spPr bwMode="auto">
          <a:xfrm>
            <a:off x="0" y="4725143"/>
            <a:ext cx="9144000" cy="215443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cs-CZ" sz="2000" b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800" b="1" i="1" dirty="0">
                <a:latin typeface="Courier New" pitchFamily="49" charset="0"/>
                <a:cs typeface="Courier New" pitchFamily="49" charset="0"/>
              </a:rPr>
              <a:t>EU PENÍZE ŠKOLÁM</a:t>
            </a:r>
          </a:p>
          <a:p>
            <a:pPr algn="ctr"/>
            <a:endParaRPr lang="cs-CZ" sz="14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b="1" i="1" dirty="0">
                <a:latin typeface="Courier New" pitchFamily="49" charset="0"/>
                <a:cs typeface="Courier New" pitchFamily="49" charset="0"/>
              </a:rPr>
              <a:t>Operační program Vzdělávání pro konkurenceschopnost</a:t>
            </a:r>
          </a:p>
          <a:p>
            <a:pPr algn="ctr"/>
            <a:endParaRPr lang="cs-CZ" sz="12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dirty="0">
                <a:latin typeface="Courier New" pitchFamily="49" charset="0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cs typeface="Courier New" pitchFamily="49" charset="0"/>
              </a:rPr>
            </a:br>
            <a:endParaRPr lang="cs-CZ" sz="2000" dirty="0"/>
          </a:p>
        </p:txBody>
      </p:sp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email: </a:t>
            </a:r>
            <a:r>
              <a:rPr lang="cs-CZ" sz="1400" b="1" i="1" noProof="1" smtClean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kundrum@centrum.cz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6"/>
              </a:rPr>
              <a:t>www.zs-mozartova.cz</a:t>
            </a:r>
            <a:r>
              <a:rPr lang="cs-CZ" sz="1400" b="1" i="1" dirty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b="1" i="1" noProof="1">
              <a:solidFill>
                <a:srgbClr val="002060"/>
              </a:solidFill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683568" y="3871501"/>
            <a:ext cx="7884368" cy="646331"/>
          </a:xfrm>
          <a:prstGeom prst="rect">
            <a:avLst/>
          </a:prstGeom>
          <a:solidFill>
            <a:srgbClr val="D9D9D9"/>
          </a:solidFill>
          <a:ln w="952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Projekt: ŠKOLA RADOSTI, ŠKOLA KVALITY 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Registrační číslo projektu: CZ.1.07/1.4.00/21.3688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8" y="3429000"/>
            <a:ext cx="1512168" cy="14968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04295" y="1844824"/>
            <a:ext cx="1584176" cy="1512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28831" y="1844824"/>
            <a:ext cx="1512168" cy="14968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860479" y="1844824"/>
            <a:ext cx="1512168" cy="1512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7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444654" y="1860098"/>
            <a:ext cx="1512169" cy="14968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8" name="Picture 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996383" y="3429000"/>
            <a:ext cx="1584175" cy="1512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9" name="Picture 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11560" y="1844824"/>
            <a:ext cx="1527599" cy="1512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ovéPole 11"/>
          <p:cNvSpPr txBox="1"/>
          <p:nvPr/>
        </p:nvSpPr>
        <p:spPr>
          <a:xfrm>
            <a:off x="2195736" y="548680"/>
            <a:ext cx="1584176" cy="101566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000" dirty="0" smtClean="0"/>
              <a:t>hořlavé -  F, extrémně hořlavé - F</a:t>
            </a:r>
            <a:r>
              <a:rPr lang="cs-CZ" sz="2000" baseline="30000" dirty="0" smtClean="0"/>
              <a:t>+</a:t>
            </a:r>
            <a:endParaRPr lang="cs-CZ" sz="2000" baseline="30000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611560" y="548680"/>
            <a:ext cx="1512168" cy="40011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000" dirty="0" smtClean="0"/>
              <a:t>žíravé - C </a:t>
            </a:r>
            <a:endParaRPr lang="cs-CZ" sz="2000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3851920" y="548680"/>
            <a:ext cx="1512168" cy="101566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000" dirty="0" smtClean="0"/>
              <a:t>nebezpečné pro životní prostředí - N</a:t>
            </a:r>
            <a:endParaRPr lang="cs-CZ" sz="2000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5436096" y="548680"/>
            <a:ext cx="1512168" cy="40011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000" dirty="0" smtClean="0"/>
              <a:t>výbušné - E</a:t>
            </a:r>
            <a:endParaRPr lang="cs-CZ" sz="2000" dirty="0"/>
          </a:p>
        </p:txBody>
      </p:sp>
      <p:sp>
        <p:nvSpPr>
          <p:cNvPr id="16" name="TextovéPole 15"/>
          <p:cNvSpPr txBox="1"/>
          <p:nvPr/>
        </p:nvSpPr>
        <p:spPr>
          <a:xfrm>
            <a:off x="7020272" y="548680"/>
            <a:ext cx="1512168" cy="101566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000" dirty="0" smtClean="0"/>
              <a:t>dráždivé - </a:t>
            </a:r>
            <a:r>
              <a:rPr lang="cs-CZ" sz="2000" dirty="0" err="1" smtClean="0"/>
              <a:t>X</a:t>
            </a:r>
            <a:r>
              <a:rPr lang="cs-CZ" sz="2000" baseline="-25000" dirty="0" err="1" smtClean="0"/>
              <a:t>i</a:t>
            </a:r>
            <a:r>
              <a:rPr lang="cs-CZ" sz="2000" dirty="0" smtClean="0"/>
              <a:t>, zdraví </a:t>
            </a:r>
          </a:p>
          <a:p>
            <a:pPr algn="ctr"/>
            <a:r>
              <a:rPr lang="cs-CZ" sz="2000" dirty="0" smtClean="0"/>
              <a:t>škodlivé - </a:t>
            </a:r>
            <a:r>
              <a:rPr lang="cs-CZ" sz="2000" dirty="0" err="1" smtClean="0"/>
              <a:t>X</a:t>
            </a:r>
            <a:r>
              <a:rPr lang="cs-CZ" sz="2000" baseline="-25000" dirty="0" err="1" smtClean="0"/>
              <a:t>n</a:t>
            </a:r>
            <a:endParaRPr lang="cs-CZ" sz="2000" baseline="-25000" dirty="0"/>
          </a:p>
        </p:txBody>
      </p:sp>
      <p:sp>
        <p:nvSpPr>
          <p:cNvPr id="17" name="TextovéPole 16"/>
          <p:cNvSpPr txBox="1"/>
          <p:nvPr/>
        </p:nvSpPr>
        <p:spPr>
          <a:xfrm>
            <a:off x="4644008" y="5229200"/>
            <a:ext cx="1512168" cy="40011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000" dirty="0" smtClean="0"/>
              <a:t>oxidující - O</a:t>
            </a:r>
            <a:endParaRPr lang="cs-CZ" sz="2000" dirty="0"/>
          </a:p>
        </p:txBody>
      </p:sp>
      <p:sp>
        <p:nvSpPr>
          <p:cNvPr id="18" name="TextovéPole 17"/>
          <p:cNvSpPr txBox="1"/>
          <p:nvPr/>
        </p:nvSpPr>
        <p:spPr>
          <a:xfrm>
            <a:off x="2987824" y="5229200"/>
            <a:ext cx="1584176" cy="101566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000" dirty="0" smtClean="0"/>
              <a:t>toxické - T, </a:t>
            </a:r>
          </a:p>
          <a:p>
            <a:pPr algn="ctr"/>
            <a:r>
              <a:rPr lang="cs-CZ" sz="2000" dirty="0" smtClean="0"/>
              <a:t>vysoce toxické - T</a:t>
            </a:r>
            <a:r>
              <a:rPr lang="cs-CZ" sz="2000" baseline="30000" dirty="0" smtClean="0"/>
              <a:t>+</a:t>
            </a:r>
            <a:endParaRPr lang="cs-CZ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1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29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51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22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51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26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51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27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51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25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51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28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51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23"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2204864"/>
            <a:ext cx="5865465" cy="4176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Obdélník 2"/>
          <p:cNvSpPr/>
          <p:nvPr/>
        </p:nvSpPr>
        <p:spPr>
          <a:xfrm>
            <a:off x="1043608" y="620688"/>
            <a:ext cx="712879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2800" dirty="0" smtClean="0">
                <a:solidFill>
                  <a:srgbClr val="000099"/>
                </a:solidFill>
                <a:latin typeface="Comic Sans MS" pitchFamily="66" charset="0"/>
              </a:rPr>
              <a:t>Kromě výstražných symbolů jsou obaly s nebezpečnými chemickými látkami označeny tzv. </a:t>
            </a:r>
            <a:r>
              <a:rPr lang="cs-CZ" sz="2800" b="1" dirty="0" smtClean="0">
                <a:solidFill>
                  <a:srgbClr val="000099"/>
                </a:solidFill>
                <a:latin typeface="Comic Sans MS" pitchFamily="66" charset="0"/>
              </a:rPr>
              <a:t>R-větami </a:t>
            </a:r>
            <a:r>
              <a:rPr lang="cs-CZ" sz="2800" dirty="0" smtClean="0">
                <a:solidFill>
                  <a:srgbClr val="000099"/>
                </a:solidFill>
                <a:latin typeface="Comic Sans MS" pitchFamily="66" charset="0"/>
              </a:rPr>
              <a:t>a</a:t>
            </a:r>
            <a:r>
              <a:rPr lang="cs-CZ" sz="2800" b="1" dirty="0" smtClean="0">
                <a:solidFill>
                  <a:srgbClr val="000099"/>
                </a:solidFill>
                <a:latin typeface="Comic Sans MS" pitchFamily="66" charset="0"/>
              </a:rPr>
              <a:t> S-větami</a:t>
            </a:r>
            <a:r>
              <a:rPr lang="cs-CZ" sz="2800" dirty="0" smtClean="0">
                <a:solidFill>
                  <a:srgbClr val="000099"/>
                </a:solidFill>
                <a:latin typeface="Comic Sans MS" pitchFamily="66" charset="0"/>
              </a:rPr>
              <a:t>.</a:t>
            </a:r>
            <a:endParaRPr lang="cs-CZ" sz="2800" dirty="0">
              <a:solidFill>
                <a:prstClr val="black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1115616" y="1196752"/>
            <a:ext cx="712879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2800" b="1" dirty="0" smtClean="0">
                <a:solidFill>
                  <a:srgbClr val="000099"/>
                </a:solidFill>
                <a:latin typeface="Comic Sans MS" pitchFamily="66" charset="0"/>
              </a:rPr>
              <a:t>R-věty </a:t>
            </a:r>
            <a:r>
              <a:rPr lang="cs-CZ" sz="2800" dirty="0" smtClean="0">
                <a:solidFill>
                  <a:srgbClr val="000099"/>
                </a:solidFill>
                <a:latin typeface="Comic Sans MS" pitchFamily="66" charset="0"/>
              </a:rPr>
              <a:t>označují a upřesňují </a:t>
            </a:r>
            <a:r>
              <a:rPr lang="cs-CZ" sz="2800" b="1" dirty="0" smtClean="0">
                <a:solidFill>
                  <a:srgbClr val="000099"/>
                </a:solidFill>
                <a:latin typeface="Comic Sans MS" pitchFamily="66" charset="0"/>
              </a:rPr>
              <a:t>rizikovost </a:t>
            </a:r>
            <a:r>
              <a:rPr lang="cs-CZ" sz="2800" dirty="0" smtClean="0">
                <a:solidFill>
                  <a:srgbClr val="000099"/>
                </a:solidFill>
                <a:latin typeface="Comic Sans MS" pitchFamily="66" charset="0"/>
              </a:rPr>
              <a:t>nebezpečných látek.</a:t>
            </a:r>
            <a:endParaRPr lang="cs-CZ" sz="2800" dirty="0">
              <a:solidFill>
                <a:prstClr val="black"/>
              </a:solidFill>
              <a:latin typeface="Comic Sans MS" pitchFamily="66" charset="0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1187624" y="2420888"/>
            <a:ext cx="712879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2800" b="1" dirty="0" smtClean="0">
                <a:solidFill>
                  <a:srgbClr val="000099"/>
                </a:solidFill>
                <a:latin typeface="Comic Sans MS" pitchFamily="66" charset="0"/>
              </a:rPr>
              <a:t>S-věty </a:t>
            </a:r>
            <a:r>
              <a:rPr lang="cs-CZ" sz="2800" dirty="0" smtClean="0">
                <a:solidFill>
                  <a:srgbClr val="000099"/>
                </a:solidFill>
                <a:latin typeface="Comic Sans MS" pitchFamily="66" charset="0"/>
              </a:rPr>
              <a:t>obsahují</a:t>
            </a:r>
            <a:r>
              <a:rPr lang="cs-CZ" sz="2800" b="1" dirty="0" smtClean="0">
                <a:solidFill>
                  <a:srgbClr val="000099"/>
                </a:solidFill>
                <a:latin typeface="Comic Sans MS" pitchFamily="66" charset="0"/>
              </a:rPr>
              <a:t> pokyny pro bezpečné zacházení </a:t>
            </a:r>
            <a:r>
              <a:rPr lang="cs-CZ" sz="2800" dirty="0" smtClean="0">
                <a:solidFill>
                  <a:srgbClr val="000099"/>
                </a:solidFill>
                <a:latin typeface="Comic Sans MS" pitchFamily="66" charset="0"/>
              </a:rPr>
              <a:t>s nebezpečnou látkou.</a:t>
            </a:r>
            <a:endParaRPr lang="cs-CZ" sz="2800" dirty="0">
              <a:solidFill>
                <a:prstClr val="black"/>
              </a:solidFill>
              <a:latin typeface="Comic Sans MS" pitchFamily="66" charset="0"/>
            </a:endParaRPr>
          </a:p>
        </p:txBody>
      </p:sp>
      <p:pic>
        <p:nvPicPr>
          <p:cNvPr id="2051" name="Picture 3" descr="C:\Users\PC2\AppData\Local\Microsoft\Windows\Temporary Internet Files\Content.IE5\CIX9Y67Z\MC900229645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1880" y="3573016"/>
            <a:ext cx="2664296" cy="277449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1115616" y="2276872"/>
            <a:ext cx="6984776" cy="193899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4000" dirty="0" smtClean="0">
                <a:latin typeface="Comic Sans MS" pitchFamily="66" charset="0"/>
              </a:rPr>
              <a:t>K výstražnému symbolu přiřaď  nebezpečnou vlastnost. </a:t>
            </a:r>
            <a:endParaRPr lang="cs-CZ" sz="4000" dirty="0">
              <a:latin typeface="Comic Sans MS" pitchFamily="66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1115616" y="1052736"/>
            <a:ext cx="6984776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4000" b="1" dirty="0" smtClean="0">
                <a:solidFill>
                  <a:schemeClr val="tx1"/>
                </a:solidFill>
                <a:latin typeface="Comic Sans MS" pitchFamily="66" charset="0"/>
              </a:rPr>
              <a:t>Úkol č. 1 </a:t>
            </a:r>
            <a:endParaRPr lang="cs-CZ" sz="40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pic>
        <p:nvPicPr>
          <p:cNvPr id="3073" name="Picture 1" descr="C:\Users\PC2\AppData\Local\Microsoft\Windows\Temporary Internet Files\Content.IE5\GDPYCU26\MC90044042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07904" y="4437112"/>
            <a:ext cx="1736725" cy="1828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8024" y="1700808"/>
            <a:ext cx="1080000" cy="108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3068960"/>
            <a:ext cx="1080000" cy="10690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88024" y="404664"/>
            <a:ext cx="1080000" cy="10309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27584" y="4437112"/>
            <a:ext cx="1080000" cy="10690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7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788024" y="3068960"/>
            <a:ext cx="1080000" cy="1069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8" name="Picture 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27584" y="404664"/>
            <a:ext cx="1080000" cy="10309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9" name="Picture 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27584" y="1700808"/>
            <a:ext cx="1080000" cy="1069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ovéPole 11"/>
          <p:cNvSpPr txBox="1"/>
          <p:nvPr/>
        </p:nvSpPr>
        <p:spPr>
          <a:xfrm>
            <a:off x="3491880" y="5373216"/>
            <a:ext cx="2232248" cy="101566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000" dirty="0" smtClean="0"/>
              <a:t>hořlavé -  F, extrémně hořlavé - F</a:t>
            </a:r>
            <a:r>
              <a:rPr lang="cs-CZ" sz="2000" baseline="30000" dirty="0" smtClean="0"/>
              <a:t>+</a:t>
            </a:r>
            <a:endParaRPr lang="cs-CZ" sz="2000" baseline="30000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5940152" y="4365104"/>
            <a:ext cx="2232248" cy="40011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000" dirty="0" smtClean="0"/>
              <a:t>žíravé - C </a:t>
            </a:r>
            <a:endParaRPr lang="cs-CZ" sz="2000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5940152" y="5661248"/>
            <a:ext cx="2232248" cy="70788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000" dirty="0" smtClean="0"/>
              <a:t>nebezpečné pro životní prostředí - N</a:t>
            </a:r>
            <a:endParaRPr lang="cs-CZ" sz="2000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3491880" y="4365104"/>
            <a:ext cx="2232248" cy="40011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000" dirty="0" smtClean="0"/>
              <a:t>výbušné - E</a:t>
            </a:r>
            <a:endParaRPr lang="cs-CZ" sz="2000" dirty="0"/>
          </a:p>
        </p:txBody>
      </p:sp>
      <p:sp>
        <p:nvSpPr>
          <p:cNvPr id="16" name="TextovéPole 15"/>
          <p:cNvSpPr txBox="1"/>
          <p:nvPr/>
        </p:nvSpPr>
        <p:spPr>
          <a:xfrm>
            <a:off x="1043608" y="5661248"/>
            <a:ext cx="2232248" cy="70788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000" dirty="0" smtClean="0"/>
              <a:t>dráždivé - </a:t>
            </a:r>
            <a:r>
              <a:rPr lang="cs-CZ" sz="2000" dirty="0" err="1" smtClean="0"/>
              <a:t>X</a:t>
            </a:r>
            <a:r>
              <a:rPr lang="cs-CZ" sz="2000" baseline="-25000" dirty="0" err="1" smtClean="0"/>
              <a:t>i</a:t>
            </a:r>
            <a:r>
              <a:rPr lang="cs-CZ" sz="2000" dirty="0" smtClean="0"/>
              <a:t>, zdraví </a:t>
            </a:r>
          </a:p>
          <a:p>
            <a:pPr algn="ctr"/>
            <a:r>
              <a:rPr lang="cs-CZ" sz="2000" dirty="0" smtClean="0"/>
              <a:t>škodlivé - </a:t>
            </a:r>
            <a:r>
              <a:rPr lang="cs-CZ" sz="2000" dirty="0" err="1" smtClean="0"/>
              <a:t>X</a:t>
            </a:r>
            <a:r>
              <a:rPr lang="cs-CZ" sz="2000" baseline="-25000" dirty="0" err="1" smtClean="0"/>
              <a:t>n</a:t>
            </a:r>
            <a:endParaRPr lang="cs-CZ" sz="2000" baseline="-25000" dirty="0"/>
          </a:p>
        </p:txBody>
      </p:sp>
      <p:sp>
        <p:nvSpPr>
          <p:cNvPr id="17" name="TextovéPole 16"/>
          <p:cNvSpPr txBox="1"/>
          <p:nvPr/>
        </p:nvSpPr>
        <p:spPr>
          <a:xfrm>
            <a:off x="3491880" y="4869160"/>
            <a:ext cx="2232248" cy="40011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000" dirty="0" smtClean="0"/>
              <a:t>oxidující - O</a:t>
            </a:r>
            <a:endParaRPr lang="cs-CZ" sz="2000" dirty="0"/>
          </a:p>
        </p:txBody>
      </p:sp>
      <p:sp>
        <p:nvSpPr>
          <p:cNvPr id="18" name="TextovéPole 17"/>
          <p:cNvSpPr txBox="1"/>
          <p:nvPr/>
        </p:nvSpPr>
        <p:spPr>
          <a:xfrm>
            <a:off x="5940152" y="4869160"/>
            <a:ext cx="2232248" cy="70788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000" dirty="0" smtClean="0"/>
              <a:t>toxické - T, </a:t>
            </a:r>
          </a:p>
          <a:p>
            <a:pPr algn="ctr"/>
            <a:r>
              <a:rPr lang="cs-CZ" sz="2000" dirty="0" smtClean="0"/>
              <a:t>vysoce toxické - T</a:t>
            </a:r>
            <a:r>
              <a:rPr lang="cs-CZ" sz="2000" baseline="30000" dirty="0" smtClean="0"/>
              <a:t>+</a:t>
            </a:r>
            <a:endParaRPr lang="cs-CZ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1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82 -0.02917 L 0.27952 -0.1446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8" y="-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27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51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1.85185E-6 L -0.14965 -0.20996 " pathEditMode="relative" ptsTypes="AA">
                                      <p:cBhvr>
                                        <p:cTn id="1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23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51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198 -0.01875 L -0.41337 -0.3338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3" y="-1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29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1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41736 -0.63009 " pathEditMode="relative" ptsTypes="AA">
                                      <p:cBhvr>
                                        <p:cTn id="21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28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51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11823 -0.15741 " pathEditMode="relative" ptsTypes="AA">
                                      <p:cBhvr>
                                        <p:cTn id="2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25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51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59259E-6 L 0.2875 -0.72453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4" y="-3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22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51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4.07407E-6 L 0.0158 -0.55648 " pathEditMode="relative" ptsTypes="AA">
                                      <p:cBhvr>
                                        <p:cTn id="3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26"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1115616" y="2276872"/>
            <a:ext cx="6984776" cy="132343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4000" dirty="0" smtClean="0">
                <a:latin typeface="Comic Sans MS" pitchFamily="66" charset="0"/>
              </a:rPr>
              <a:t>Následující věty rozděl na tzv. R-věty a S-věty. </a:t>
            </a:r>
            <a:endParaRPr lang="cs-CZ" sz="4000" dirty="0">
              <a:latin typeface="Comic Sans MS" pitchFamily="66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1115616" y="1052736"/>
            <a:ext cx="6984776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4000" b="1" dirty="0" smtClean="0">
                <a:solidFill>
                  <a:schemeClr val="tx1"/>
                </a:solidFill>
                <a:latin typeface="Comic Sans MS" pitchFamily="66" charset="0"/>
              </a:rPr>
              <a:t>Úkol č. 2 </a:t>
            </a:r>
            <a:endParaRPr lang="cs-CZ" sz="40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pic>
        <p:nvPicPr>
          <p:cNvPr id="2049" name="Picture 1" descr="C:\Users\PC2\AppData\Local\Microsoft\Windows\Temporary Internet Files\Content.IE5\GDPYCU26\MC90044042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08413" y="4114800"/>
            <a:ext cx="1736725" cy="1828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/>
        </p:nvGraphicFramePr>
        <p:xfrm>
          <a:off x="683568" y="692696"/>
          <a:ext cx="7920880" cy="3361310"/>
        </p:xfrm>
        <a:graphic>
          <a:graphicData uri="http://schemas.openxmlformats.org/drawingml/2006/table">
            <a:tbl>
              <a:tblPr/>
              <a:tblGrid>
                <a:gridCol w="7920880"/>
              </a:tblGrid>
              <a:tr h="1253284"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28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Comic Sans MS"/>
                          <a:ea typeface="Calibri"/>
                          <a:cs typeface="Courier New"/>
                        </a:rPr>
                        <a:t>R- VĚTY</a:t>
                      </a:r>
                    </a:p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cs-CZ" sz="2400" dirty="0" smtClean="0">
                        <a:ln>
                          <a:solidFill>
                            <a:srgbClr val="0000FF"/>
                          </a:solidFill>
                        </a:ln>
                        <a:latin typeface="Comic Sans MS"/>
                        <a:ea typeface="Calibri"/>
                        <a:cs typeface="Courier New"/>
                      </a:endParaRPr>
                    </a:p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cs-CZ" sz="2400" dirty="0">
                        <a:ln>
                          <a:solidFill>
                            <a:srgbClr val="0000FF"/>
                          </a:solidFill>
                        </a:ln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1253284"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28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Comic Sans MS"/>
                          <a:ea typeface="Calibri"/>
                          <a:cs typeface="Courier New"/>
                        </a:rPr>
                        <a:t>S- VĚTY</a:t>
                      </a:r>
                    </a:p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cs-CZ" sz="2400" dirty="0" smtClean="0">
                        <a:ln>
                          <a:solidFill>
                            <a:srgbClr val="0000FF"/>
                          </a:solidFill>
                        </a:ln>
                        <a:latin typeface="Comic Sans MS"/>
                        <a:ea typeface="Calibri"/>
                        <a:cs typeface="Courier New"/>
                      </a:endParaRPr>
                    </a:p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cs-CZ" sz="2400" dirty="0">
                        <a:ln>
                          <a:solidFill>
                            <a:srgbClr val="0000FF"/>
                          </a:solidFill>
                        </a:ln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2699792" y="4550351"/>
            <a:ext cx="501611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28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omic Sans MS" pitchFamily="66" charset="0"/>
                <a:ea typeface="Calibri" pitchFamily="34" charset="0"/>
                <a:cs typeface="Courier New" pitchFamily="49" charset="0"/>
              </a:rPr>
              <a:t>Nevylévejte do kanalizace. </a:t>
            </a:r>
            <a:endParaRPr kumimoji="0" lang="cs-CZ" sz="2800" b="1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Comic Sans MS" pitchFamily="66" charset="0"/>
              <a:cs typeface="Arial" pitchFamily="34" charset="0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2123728" y="5229200"/>
            <a:ext cx="651171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2800" b="1" dirty="0" smtClean="0">
                <a:solidFill>
                  <a:srgbClr val="FF00FF"/>
                </a:solidFill>
                <a:latin typeface="Comic Sans MS" pitchFamily="66" charset="0"/>
                <a:ea typeface="Calibri" pitchFamily="34" charset="0"/>
                <a:cs typeface="Courier New" pitchFamily="49" charset="0"/>
              </a:rPr>
              <a:t>Vysoce toxický pro vodní organismy.</a:t>
            </a:r>
            <a:endParaRPr lang="cs-CZ" sz="2800" b="1" dirty="0" smtClean="0">
              <a:solidFill>
                <a:srgbClr val="FF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539552" y="5845914"/>
            <a:ext cx="813690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mic Sans MS" pitchFamily="66" charset="0"/>
                <a:ea typeface="Calibri" pitchFamily="34" charset="0"/>
                <a:cs typeface="Courier New" pitchFamily="49" charset="0"/>
              </a:rPr>
              <a:t>Proveďte</a:t>
            </a:r>
            <a:r>
              <a:rPr kumimoji="0" lang="cs-CZ" sz="2400" b="1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Comic Sans MS" pitchFamily="66" charset="0"/>
                <a:ea typeface="Calibri" pitchFamily="34" charset="0"/>
                <a:cs typeface="Courier New" pitchFamily="49" charset="0"/>
              </a:rPr>
              <a:t> preventivní opatření proti el. výbojům.</a:t>
            </a:r>
            <a:endParaRPr kumimoji="0" lang="cs-CZ" sz="24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Comic Sans MS" pitchFamily="66" charset="0"/>
              <a:cs typeface="Arial" pitchFamily="34" charset="0"/>
            </a:endParaRPr>
          </a:p>
        </p:txBody>
      </p:sp>
      <p:pic>
        <p:nvPicPr>
          <p:cNvPr id="33794" name="Picture 2" descr="C:\Users\PC2\AppData\Local\Microsoft\Windows\Temporary Internet Files\Content.IE5\GDPYCU26\MC90044042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611559" y="4293096"/>
            <a:ext cx="1368152" cy="138224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1.85185E-6 L 0.01562 -0.5879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" y="-2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99 0.00255 L 0.01181 -0.43843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" y="-2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337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17848 " pathEditMode="relative" ptsTypes="AA">
                                      <p:cBhvr>
                                        <p:cTn id="16" dur="2000" fill="hold"/>
                                        <p:tgtEl>
                                          <p:spTgt spid="337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793"/>
                  </p:tgtEl>
                </p:cond>
              </p:nextCondLst>
            </p:seq>
          </p:childTnLst>
        </p:cTn>
      </p:par>
    </p:tnLst>
    <p:bldLst>
      <p:bldP spid="33793" grpId="0"/>
      <p:bldP spid="4" grpId="0"/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1115616" y="2276872"/>
            <a:ext cx="6984776" cy="193899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4000" dirty="0" smtClean="0">
                <a:latin typeface="Comic Sans MS" pitchFamily="66" charset="0"/>
              </a:rPr>
              <a:t>Jakou metodu lze použít, pro zkoumání následujících vlastností látek. </a:t>
            </a:r>
            <a:endParaRPr lang="cs-CZ" sz="4000" dirty="0">
              <a:latin typeface="Comic Sans MS" pitchFamily="66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1115616" y="1052736"/>
            <a:ext cx="6984776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4000" b="1" dirty="0" smtClean="0">
                <a:solidFill>
                  <a:schemeClr val="tx1"/>
                </a:solidFill>
                <a:latin typeface="Comic Sans MS" pitchFamily="66" charset="0"/>
              </a:rPr>
              <a:t>Úkol č. 3 </a:t>
            </a:r>
            <a:endParaRPr lang="cs-CZ" sz="40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pic>
        <p:nvPicPr>
          <p:cNvPr id="34817" name="Picture 1" descr="C:\Users\PC2\AppData\Local\Microsoft\Windows\Temporary Internet Files\Content.IE5\GDPYCU26\MC90044042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51250" y="4467225"/>
            <a:ext cx="1736725" cy="1828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ulka 2"/>
          <p:cNvGraphicFramePr>
            <a:graphicFrameLocks noGrp="1"/>
          </p:cNvGraphicFramePr>
          <p:nvPr/>
        </p:nvGraphicFramePr>
        <p:xfrm>
          <a:off x="1115616" y="764704"/>
          <a:ext cx="6957258" cy="4389120"/>
        </p:xfrm>
        <a:graphic>
          <a:graphicData uri="http://schemas.openxmlformats.org/drawingml/2006/table">
            <a:tbl>
              <a:tblPr/>
              <a:tblGrid>
                <a:gridCol w="3478629"/>
                <a:gridCol w="3478629"/>
              </a:tblGrid>
              <a:tr h="1040575"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2400" b="0" dirty="0">
                          <a:latin typeface="Comic Sans MS"/>
                          <a:ea typeface="Calibri"/>
                          <a:cs typeface="Courier New"/>
                        </a:rPr>
                        <a:t>vůně a zápach, barva, skupenství</a:t>
                      </a:r>
                      <a:endParaRPr lang="cs-CZ" sz="24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cs-CZ" sz="2400" dirty="0">
                        <a:latin typeface="Comic Sans MS"/>
                        <a:ea typeface="Calibri"/>
                        <a:cs typeface="Courier New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40575"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2400" b="0" dirty="0">
                          <a:latin typeface="Comic Sans MS"/>
                          <a:ea typeface="Calibri"/>
                          <a:cs typeface="Courier New"/>
                        </a:rPr>
                        <a:t>hořlavost, rozpustnost látek</a:t>
                      </a:r>
                      <a:endParaRPr lang="cs-CZ" sz="24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cs-CZ" sz="2400" dirty="0">
                        <a:latin typeface="Comic Sans MS"/>
                        <a:ea typeface="Calibri"/>
                        <a:cs typeface="Courier New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40575"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2400" b="0" dirty="0" smtClean="0">
                          <a:latin typeface="Comic Sans MS"/>
                          <a:ea typeface="Calibri"/>
                          <a:cs typeface="Courier New"/>
                        </a:rPr>
                        <a:t>hustota látek</a:t>
                      </a:r>
                    </a:p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cs-CZ" sz="24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cs-CZ" sz="2400" dirty="0">
                        <a:latin typeface="Comic Sans MS"/>
                        <a:ea typeface="Calibri"/>
                        <a:cs typeface="Courier New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40575"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2400" b="0" dirty="0">
                          <a:latin typeface="Comic Sans MS"/>
                          <a:ea typeface="Calibri"/>
                          <a:cs typeface="Courier New"/>
                        </a:rPr>
                        <a:t>teplota, hmotnost, objem</a:t>
                      </a:r>
                      <a:endParaRPr lang="cs-CZ" sz="24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cs-CZ" sz="2400" dirty="0">
                        <a:latin typeface="Comic Sans MS"/>
                        <a:ea typeface="Calibri"/>
                        <a:cs typeface="Courier New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Zaoblený obdélník 3"/>
          <p:cNvSpPr/>
          <p:nvPr/>
        </p:nvSpPr>
        <p:spPr>
          <a:xfrm>
            <a:off x="1115616" y="5085184"/>
            <a:ext cx="2160240" cy="648072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dirty="0" smtClean="0">
                <a:latin typeface="Comic Sans MS" pitchFamily="66" charset="0"/>
              </a:rPr>
              <a:t>měření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5" name="Zaoblený obdélník 4"/>
          <p:cNvSpPr/>
          <p:nvPr/>
        </p:nvSpPr>
        <p:spPr>
          <a:xfrm>
            <a:off x="3491880" y="5085184"/>
            <a:ext cx="2160240" cy="64807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dirty="0" smtClean="0">
                <a:latin typeface="Comic Sans MS" pitchFamily="66" charset="0"/>
              </a:rPr>
              <a:t>výpočet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6" name="Zaoblený obdélník 5"/>
          <p:cNvSpPr/>
          <p:nvPr/>
        </p:nvSpPr>
        <p:spPr>
          <a:xfrm>
            <a:off x="5940152" y="5085184"/>
            <a:ext cx="2160240" cy="648072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dirty="0" smtClean="0">
                <a:latin typeface="Comic Sans MS" pitchFamily="66" charset="0"/>
              </a:rPr>
              <a:t>pokus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7" name="Zaoblený obdélník 6"/>
          <p:cNvSpPr/>
          <p:nvPr/>
        </p:nvSpPr>
        <p:spPr>
          <a:xfrm>
            <a:off x="3491880" y="5805264"/>
            <a:ext cx="2160240" cy="648072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dirty="0" smtClean="0">
                <a:latin typeface="Comic Sans MS" pitchFamily="66" charset="0"/>
              </a:rPr>
              <a:t>pozorování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8" name="Pěticípá hvězda 7"/>
          <p:cNvSpPr/>
          <p:nvPr/>
        </p:nvSpPr>
        <p:spPr>
          <a:xfrm>
            <a:off x="4716016" y="1124744"/>
            <a:ext cx="504056" cy="504056"/>
          </a:xfrm>
          <a:prstGeom prst="star5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Srdce 8"/>
          <p:cNvSpPr/>
          <p:nvPr/>
        </p:nvSpPr>
        <p:spPr>
          <a:xfrm>
            <a:off x="4716016" y="2276872"/>
            <a:ext cx="432048" cy="432048"/>
          </a:xfrm>
          <a:prstGeom prst="hear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Slunce 9"/>
          <p:cNvSpPr/>
          <p:nvPr/>
        </p:nvSpPr>
        <p:spPr>
          <a:xfrm>
            <a:off x="4716016" y="3212976"/>
            <a:ext cx="576064" cy="576064"/>
          </a:xfrm>
          <a:prstGeom prst="su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Veselý obličej 10"/>
          <p:cNvSpPr/>
          <p:nvPr/>
        </p:nvSpPr>
        <p:spPr>
          <a:xfrm>
            <a:off x="4716016" y="4293096"/>
            <a:ext cx="432048" cy="504056"/>
          </a:xfrm>
          <a:prstGeom prst="smileyFac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4882 -0.13657 " pathEditMode="relative" ptsTypes="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81 2.59259E-6 L 0.2283 -0.28866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0" y="-1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562 0.01041 L -0.03941 -0.43565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" y="-2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81 -0.00532 L 0.2283 -0.69815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0" y="-3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/>
        </p:nvSpPr>
        <p:spPr>
          <a:xfrm>
            <a:off x="323528" y="2132856"/>
            <a:ext cx="8568952" cy="24560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endParaRPr lang="cs-CZ" sz="1600" i="1" dirty="0" smtClean="0">
              <a:solidFill>
                <a:srgbClr val="000000"/>
              </a:solidFill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  <a:p>
            <a:pPr>
              <a:lnSpc>
                <a:spcPct val="80000"/>
              </a:lnSpc>
            </a:pPr>
            <a:r>
              <a:rPr lang="cs-CZ" sz="1600" b="1" i="1" dirty="0" smtClean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Seznam použité literatury a pramenů:</a:t>
            </a:r>
          </a:p>
          <a:p>
            <a:pPr>
              <a:lnSpc>
                <a:spcPct val="80000"/>
              </a:lnSpc>
            </a:pPr>
            <a:endParaRPr lang="cs-CZ" sz="1600" b="1" i="1" dirty="0" smtClean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>
              <a:lnSpc>
                <a:spcPct val="80000"/>
              </a:lnSpc>
            </a:pP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BENEŠ, P. a kol. Základy praktické chemie 1. Praha : FORTUNA, 2006,  ISBN 80-7168-879-7. s. 10-11.</a:t>
            </a:r>
          </a:p>
          <a:p>
            <a:pPr>
              <a:lnSpc>
                <a:spcPct val="80000"/>
              </a:lnSpc>
            </a:pPr>
            <a:endParaRPr lang="cs-CZ" sz="1600" b="1" i="1" dirty="0" smtClean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lvl="0">
              <a:lnSpc>
                <a:spcPct val="80000"/>
              </a:lnSpc>
            </a:pPr>
            <a:endParaRPr lang="cs-CZ" sz="1600" b="1" i="1" dirty="0" smtClean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lvl="0">
              <a:lnSpc>
                <a:spcPct val="80000"/>
              </a:lnSpc>
            </a:pPr>
            <a:r>
              <a:rPr lang="cs-CZ" sz="1600" b="1" i="1" dirty="0" smtClean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Použité zdroje:</a:t>
            </a:r>
          </a:p>
          <a:p>
            <a:pPr lvl="0">
              <a:lnSpc>
                <a:spcPct val="80000"/>
              </a:lnSpc>
            </a:pPr>
            <a:endParaRPr lang="cs-CZ" sz="1600" b="1" i="1" dirty="0" smtClean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>
              <a:lnSpc>
                <a:spcPct val="80000"/>
              </a:lnSpc>
            </a:pP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Obrazový materiál je použit z galerie obrázků  a klipartů Microsoft Office nebo galerie autorky.</a:t>
            </a:r>
          </a:p>
          <a:p>
            <a:pPr>
              <a:lnSpc>
                <a:spcPct val="80000"/>
              </a:lnSpc>
            </a:pPr>
            <a:endParaRPr lang="cs-CZ" sz="1600" i="1" dirty="0" smtClean="0"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4" name="Picture 3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3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graphicFrame>
        <p:nvGraphicFramePr>
          <p:cNvPr id="7" name="Tabulka 6"/>
          <p:cNvGraphicFramePr>
            <a:graphicFrameLocks noGrp="1"/>
          </p:cNvGraphicFramePr>
          <p:nvPr/>
        </p:nvGraphicFramePr>
        <p:xfrm>
          <a:off x="467544" y="2492896"/>
          <a:ext cx="8208912" cy="324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33048"/>
                <a:gridCol w="5575864"/>
              </a:tblGrid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Autor: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Mgr. Miluše Zatloukalová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oblast: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Člověk a příroda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obor: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Chemie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Vyučovací předmět: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Chemie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Ročník: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8.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Tematická</a:t>
                      </a:r>
                      <a:r>
                        <a:rPr lang="cs-CZ" sz="1600" b="1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oblast</a:t>
                      </a: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Anorganická chemie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Téma hodiny: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Vlastnosti chemických látek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Označení DUM: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VY_32_INOVACE_29.03.ZAT.CH.8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Vytvořeno: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smtClean="0">
                          <a:latin typeface="Courier New" pitchFamily="49" charset="0"/>
                          <a:cs typeface="Courier New" pitchFamily="49" charset="0"/>
                        </a:rPr>
                        <a:t>13. </a:t>
                      </a: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09. 2013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043608" y="1772816"/>
            <a:ext cx="7038297" cy="1401832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b="1" dirty="0" smtClean="0">
                <a:solidFill>
                  <a:srgbClr val="FF3300"/>
                </a:solidFill>
                <a:latin typeface="Comic Sans MS" pitchFamily="66" charset="0"/>
              </a:rPr>
              <a:t>Vlastnosti chemických látek</a:t>
            </a:r>
            <a:endParaRPr lang="cs-CZ" b="1" dirty="0">
              <a:solidFill>
                <a:srgbClr val="FF3300"/>
              </a:solidFill>
              <a:latin typeface="Comic Sans MS" pitchFamily="66" charset="0"/>
            </a:endParaRPr>
          </a:p>
        </p:txBody>
      </p:sp>
      <p:pic>
        <p:nvPicPr>
          <p:cNvPr id="1026" name="Picture 2" descr="C:\Users\PC2\AppData\Local\Microsoft\Windows\Temporary Internet Files\Content.IE5\11XMNPYN\MC90029321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19872" y="3356992"/>
            <a:ext cx="2523298" cy="249669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2195736" y="548680"/>
            <a:ext cx="6517232" cy="175432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cs-CZ" sz="3600" b="1" dirty="0" smtClean="0">
                <a:solidFill>
                  <a:srgbClr val="FF0000"/>
                </a:solidFill>
                <a:latin typeface="Comic Sans MS" pitchFamily="66" charset="0"/>
              </a:rPr>
              <a:t>VLASTNOSTI LÁTEK URČUJEME RŮZNÝMI METODAMI:</a:t>
            </a:r>
            <a:endParaRPr lang="cs-CZ" sz="36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755576" y="2420888"/>
            <a:ext cx="81724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arabicPeriod"/>
            </a:pPr>
            <a:r>
              <a:rPr lang="cs-CZ" sz="2800" b="1" u="sng" dirty="0" smtClean="0">
                <a:solidFill>
                  <a:srgbClr val="0000FF"/>
                </a:solidFill>
                <a:latin typeface="Comic Sans MS" pitchFamily="66" charset="0"/>
              </a:rPr>
              <a:t>Pozorování</a:t>
            </a:r>
            <a:r>
              <a:rPr lang="cs-CZ" sz="2800" u="sng" dirty="0" smtClean="0">
                <a:solidFill>
                  <a:srgbClr val="0000FF"/>
                </a:solidFill>
                <a:latin typeface="Comic Sans MS" pitchFamily="66" charset="0"/>
              </a:rPr>
              <a:t> – uplatňujeme smyslové orgány</a:t>
            </a:r>
          </a:p>
          <a:p>
            <a:pPr marL="514350" indent="-514350"/>
            <a:endParaRPr lang="cs-CZ" sz="2800" dirty="0" smtClean="0">
              <a:solidFill>
                <a:srgbClr val="0000FF"/>
              </a:solidFill>
              <a:latin typeface="Comic Sans MS" pitchFamily="66" charset="0"/>
            </a:endParaRPr>
          </a:p>
          <a:p>
            <a:pPr>
              <a:buFont typeface="Arial" pitchFamily="34" charset="0"/>
              <a:buChar char="•"/>
            </a:pPr>
            <a:r>
              <a:rPr lang="cs-CZ" sz="2800" dirty="0" smtClean="0">
                <a:latin typeface="Comic Sans MS" pitchFamily="66" charset="0"/>
              </a:rPr>
              <a:t> oči (skupenství, barva, lesk, tvar)</a:t>
            </a:r>
          </a:p>
          <a:p>
            <a:pPr>
              <a:buFont typeface="Arial" pitchFamily="34" charset="0"/>
              <a:buChar char="•"/>
            </a:pPr>
            <a:r>
              <a:rPr lang="cs-CZ" sz="2800" dirty="0" smtClean="0">
                <a:latin typeface="Comic Sans MS" pitchFamily="66" charset="0"/>
              </a:rPr>
              <a:t> nos (vůně nebo zápach) – </a:t>
            </a:r>
            <a:r>
              <a:rPr lang="cs-CZ" sz="2400" dirty="0" smtClean="0">
                <a:solidFill>
                  <a:srgbClr val="FF0000"/>
                </a:solidFill>
                <a:latin typeface="Comic Sans MS" pitchFamily="66" charset="0"/>
              </a:rPr>
              <a:t>OPATRNĚ !</a:t>
            </a:r>
          </a:p>
          <a:p>
            <a:pPr>
              <a:buFont typeface="Arial" pitchFamily="34" charset="0"/>
              <a:buChar char="•"/>
            </a:pPr>
            <a:r>
              <a:rPr lang="cs-CZ" sz="2800" dirty="0" smtClean="0">
                <a:latin typeface="Comic Sans MS" pitchFamily="66" charset="0"/>
              </a:rPr>
              <a:t> hmat (hrubost povrchu, tepelná vodivost,  </a:t>
            </a:r>
          </a:p>
          <a:p>
            <a:r>
              <a:rPr lang="cs-CZ" sz="2800" dirty="0" smtClean="0">
                <a:latin typeface="Comic Sans MS" pitchFamily="66" charset="0"/>
              </a:rPr>
              <a:t>  pružnost)</a:t>
            </a:r>
          </a:p>
          <a:p>
            <a:pPr>
              <a:buFont typeface="Arial" pitchFamily="34" charset="0"/>
              <a:buChar char="•"/>
            </a:pPr>
            <a:r>
              <a:rPr lang="cs-CZ" sz="2800" dirty="0" smtClean="0">
                <a:latin typeface="Comic Sans MS" pitchFamily="66" charset="0"/>
              </a:rPr>
              <a:t> uši (zvuková vodivost)</a:t>
            </a:r>
            <a:endParaRPr lang="cs-CZ" sz="2800" dirty="0">
              <a:latin typeface="Comic Sans MS" pitchFamily="66" charset="0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755576" y="5733256"/>
            <a:ext cx="752481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400" b="1" dirty="0" smtClean="0">
                <a:solidFill>
                  <a:srgbClr val="FF3300"/>
                </a:solidFill>
                <a:latin typeface="Comic Sans MS" pitchFamily="66" charset="0"/>
              </a:rPr>
              <a:t>V CHEMII NIKDY LÁTKY NEOCHUTNÁVÁME !!!!</a:t>
            </a:r>
          </a:p>
          <a:p>
            <a:endParaRPr lang="cs-CZ" sz="2400" b="1" dirty="0">
              <a:solidFill>
                <a:srgbClr val="FF3300"/>
              </a:solidFill>
              <a:latin typeface="Comic Sans MS" pitchFamily="66" charset="0"/>
            </a:endParaRPr>
          </a:p>
        </p:txBody>
      </p:sp>
      <p:pic>
        <p:nvPicPr>
          <p:cNvPr id="1027" name="Picture 3" descr="C:\Users\PC2\AppData\Local\Microsoft\Windows\Temporary Internet Files\Content.IE5\11XMNPYN\MC90033919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620688"/>
            <a:ext cx="1162596" cy="11625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899592" y="692696"/>
            <a:ext cx="732656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b="1" dirty="0" smtClean="0">
                <a:solidFill>
                  <a:srgbClr val="0000FF"/>
                </a:solidFill>
                <a:latin typeface="Comic Sans MS" pitchFamily="66" charset="0"/>
              </a:rPr>
              <a:t>2. </a:t>
            </a:r>
            <a:r>
              <a:rPr lang="cs-CZ" sz="2800" b="1" u="sng" dirty="0" smtClean="0">
                <a:solidFill>
                  <a:srgbClr val="0000FF"/>
                </a:solidFill>
                <a:latin typeface="Comic Sans MS" pitchFamily="66" charset="0"/>
              </a:rPr>
              <a:t>Měření </a:t>
            </a:r>
            <a:r>
              <a:rPr lang="cs-CZ" sz="2800" u="sng" dirty="0" smtClean="0">
                <a:solidFill>
                  <a:srgbClr val="0000FF"/>
                </a:solidFill>
                <a:latin typeface="Comic Sans MS" pitchFamily="66" charset="0"/>
              </a:rPr>
              <a:t>– vlastnosti látek vyjadřujeme </a:t>
            </a:r>
          </a:p>
          <a:p>
            <a:r>
              <a:rPr lang="cs-CZ" sz="2800" dirty="0" smtClean="0">
                <a:solidFill>
                  <a:srgbClr val="0000FF"/>
                </a:solidFill>
                <a:latin typeface="Comic Sans MS" pitchFamily="66" charset="0"/>
              </a:rPr>
              <a:t>   		   </a:t>
            </a:r>
            <a:r>
              <a:rPr lang="cs-CZ" sz="2800" u="sng" dirty="0" smtClean="0">
                <a:solidFill>
                  <a:srgbClr val="0000FF"/>
                </a:solidFill>
                <a:latin typeface="Comic Sans MS" pitchFamily="66" charset="0"/>
              </a:rPr>
              <a:t>pomocí veličiny, zjišťujeme </a:t>
            </a:r>
            <a:r>
              <a:rPr lang="cs-CZ" sz="2800" dirty="0" smtClean="0">
                <a:solidFill>
                  <a:srgbClr val="0000FF"/>
                </a:solidFill>
                <a:latin typeface="Comic Sans MS" pitchFamily="66" charset="0"/>
              </a:rPr>
              <a:t>		   </a:t>
            </a:r>
            <a:r>
              <a:rPr lang="cs-CZ" sz="2800" u="sng" dirty="0" smtClean="0">
                <a:solidFill>
                  <a:srgbClr val="0000FF"/>
                </a:solidFill>
                <a:latin typeface="Comic Sans MS" pitchFamily="66" charset="0"/>
              </a:rPr>
              <a:t>hodnotu veličiny </a:t>
            </a:r>
          </a:p>
          <a:p>
            <a:r>
              <a:rPr lang="cs-CZ" sz="2800" u="sng" dirty="0" smtClean="0">
                <a:latin typeface="Comic Sans MS" pitchFamily="66" charset="0"/>
              </a:rPr>
              <a:t> </a:t>
            </a:r>
            <a:endParaRPr lang="cs-CZ" sz="2800" dirty="0" smtClean="0">
              <a:latin typeface="Comic Sans MS" pitchFamily="66" charset="0"/>
            </a:endParaRPr>
          </a:p>
          <a:p>
            <a:r>
              <a:rPr lang="cs-CZ" sz="2800" dirty="0" smtClean="0">
                <a:latin typeface="Comic Sans MS" pitchFamily="66" charset="0"/>
              </a:rPr>
              <a:t> (měříme např. teplotu, hmotnost, objem)</a:t>
            </a:r>
          </a:p>
        </p:txBody>
      </p:sp>
      <p:pic>
        <p:nvPicPr>
          <p:cNvPr id="3075" name="Picture 3" descr="C:\Users\PC2\AppData\Local\Microsoft\Windows\Temporary Internet Files\Content.IE5\HVDBA60L\MC90041362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3212976"/>
            <a:ext cx="1837655" cy="2762846"/>
          </a:xfrm>
          <a:prstGeom prst="rect">
            <a:avLst/>
          </a:prstGeom>
          <a:noFill/>
        </p:spPr>
      </p:pic>
      <p:pic>
        <p:nvPicPr>
          <p:cNvPr id="3082" name="Picture 10" descr="C:\Users\PC2\AppData\Local\Microsoft\Windows\Temporary Internet Files\Content.IE5\WKG8G27U\MC90031155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59832" y="3429000"/>
            <a:ext cx="2701720" cy="2259707"/>
          </a:xfrm>
          <a:prstGeom prst="rect">
            <a:avLst/>
          </a:prstGeom>
          <a:noFill/>
        </p:spPr>
      </p:pic>
      <p:pic>
        <p:nvPicPr>
          <p:cNvPr id="3084" name="Picture 12" descr="C:\Users\PC2\AppData\Local\Microsoft\Windows\Temporary Internet Files\Content.IE5\CIX9Y67Z\MC900340156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72200" y="3429000"/>
            <a:ext cx="1968127" cy="23446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899592" y="908720"/>
            <a:ext cx="72008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800" b="1" dirty="0" smtClean="0">
                <a:solidFill>
                  <a:srgbClr val="0000FF"/>
                </a:solidFill>
                <a:latin typeface="Comic Sans MS" pitchFamily="66" charset="0"/>
              </a:rPr>
              <a:t>3. </a:t>
            </a:r>
            <a:r>
              <a:rPr lang="pl-PL" sz="2800" b="1" u="sng" dirty="0" smtClean="0">
                <a:solidFill>
                  <a:srgbClr val="0000FF"/>
                </a:solidFill>
                <a:latin typeface="Comic Sans MS" pitchFamily="66" charset="0"/>
              </a:rPr>
              <a:t>Výpočet </a:t>
            </a:r>
          </a:p>
          <a:p>
            <a:endParaRPr lang="pl-PL" sz="2800" dirty="0" smtClean="0">
              <a:solidFill>
                <a:srgbClr val="0000FF"/>
              </a:solidFill>
              <a:latin typeface="Comic Sans MS" pitchFamily="66" charset="0"/>
            </a:endParaRPr>
          </a:p>
          <a:p>
            <a:r>
              <a:rPr lang="pl-PL" sz="2800" dirty="0" smtClean="0">
                <a:latin typeface="Comic Sans MS" pitchFamily="66" charset="0"/>
              </a:rPr>
              <a:t>(počítáme např. hustotu z objemu a hmotnosti)</a:t>
            </a:r>
            <a:endParaRPr lang="pl-PL" sz="2800" dirty="0">
              <a:latin typeface="Comic Sans MS" pitchFamily="66" charset="0"/>
            </a:endParaRPr>
          </a:p>
        </p:txBody>
      </p:sp>
      <p:pic>
        <p:nvPicPr>
          <p:cNvPr id="4098" name="Picture 2" descr="C:\Users\PC2\AppData\Local\Microsoft\Windows\Temporary Internet Files\Content.IE5\CIX9Y67Z\MC90034015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6256" y="1052735"/>
            <a:ext cx="1659819" cy="1977349"/>
          </a:xfrm>
          <a:prstGeom prst="rect">
            <a:avLst/>
          </a:prstGeom>
          <a:noFill/>
        </p:spPr>
      </p:pic>
      <p:pic>
        <p:nvPicPr>
          <p:cNvPr id="5" name="Picture 10" descr="C:\Users\PC2\AppData\Local\Microsoft\Windows\Temporary Internet Files\Content.IE5\WKG8G27U\MC90031155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54484" y="3573016"/>
            <a:ext cx="3099356" cy="2592288"/>
          </a:xfrm>
          <a:prstGeom prst="rect">
            <a:avLst/>
          </a:prstGeom>
          <a:noFill/>
        </p:spPr>
      </p:pic>
      <p:sp>
        <p:nvSpPr>
          <p:cNvPr id="6" name="TextovéPole 5"/>
          <p:cNvSpPr txBox="1"/>
          <p:nvPr/>
        </p:nvSpPr>
        <p:spPr>
          <a:xfrm>
            <a:off x="1403648" y="3645024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7" name="Rectangle 25"/>
          <p:cNvSpPr txBox="1">
            <a:spLocks noChangeArrowheads="1"/>
          </p:cNvSpPr>
          <p:nvPr/>
        </p:nvSpPr>
        <p:spPr>
          <a:xfrm>
            <a:off x="971600" y="3068960"/>
            <a:ext cx="5770984" cy="2841179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cs-CZ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Arial" charset="0"/>
              </a:rPr>
              <a:t>značka: </a:t>
            </a:r>
            <a:r>
              <a:rPr kumimoji="0" lang="el-G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Arial" charset="0"/>
              </a:rPr>
              <a:t>ρ</a:t>
            </a:r>
            <a:r>
              <a:rPr kumimoji="0" lang="cs-CZ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Arial" charset="0"/>
              </a:rPr>
              <a:t> (ró)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cs-CZ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Arial" charset="0"/>
              </a:rPr>
              <a:t>vzorec pro výpočet: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Arial" charset="0"/>
              </a:rPr>
              <a:t>	</a:t>
            </a:r>
            <a:r>
              <a:rPr kumimoji="0" lang="el-G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Arial" charset="0"/>
              </a:rPr>
              <a:t>ρ</a:t>
            </a:r>
            <a:r>
              <a:rPr kumimoji="0" lang="cs-CZ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Arial" charset="0"/>
              </a:rPr>
              <a:t> = m : V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Arial" charset="0"/>
              </a:rPr>
              <a:t>	m – hmotnost látky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Arial" charset="0"/>
              </a:rPr>
              <a:t>	V – objem látky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cs-CZ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Arial" charset="0"/>
              </a:rPr>
              <a:t>jednotka: g/cm</a:t>
            </a:r>
            <a:r>
              <a:rPr kumimoji="0" lang="cs-CZ" sz="2800" b="0" i="0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Arial" charset="0"/>
              </a:rPr>
              <a:t>3</a:t>
            </a:r>
            <a:r>
              <a:rPr kumimoji="0" lang="cs-CZ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Arial" charset="0"/>
              </a:rPr>
              <a:t>, kg/m</a:t>
            </a:r>
            <a:r>
              <a:rPr kumimoji="0" lang="cs-CZ" sz="2800" b="0" i="0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Arial" charset="0"/>
              </a:rPr>
              <a:t>3</a:t>
            </a:r>
            <a:r>
              <a:rPr kumimoji="0" lang="cs-CZ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539552" y="836712"/>
            <a:ext cx="824440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b="1" dirty="0" smtClean="0">
                <a:solidFill>
                  <a:srgbClr val="0000FF"/>
                </a:solidFill>
                <a:latin typeface="Comic Sans MS" pitchFamily="66" charset="0"/>
              </a:rPr>
              <a:t>4. </a:t>
            </a:r>
            <a:r>
              <a:rPr lang="cs-CZ" sz="2800" b="1" u="sng" dirty="0" smtClean="0">
                <a:solidFill>
                  <a:srgbClr val="0000FF"/>
                </a:solidFill>
                <a:latin typeface="Comic Sans MS" pitchFamily="66" charset="0"/>
              </a:rPr>
              <a:t>Pokus (experiment) - </a:t>
            </a:r>
            <a:r>
              <a:rPr lang="cs-CZ" sz="2800" u="sng" dirty="0" smtClean="0">
                <a:solidFill>
                  <a:srgbClr val="0000FF"/>
                </a:solidFill>
                <a:latin typeface="Comic Sans MS" pitchFamily="66" charset="0"/>
              </a:rPr>
              <a:t>zjišťujeme chování </a:t>
            </a:r>
            <a:r>
              <a:rPr lang="cs-CZ" sz="2800" dirty="0" smtClean="0">
                <a:solidFill>
                  <a:srgbClr val="0000FF"/>
                </a:solidFill>
                <a:latin typeface="Comic Sans MS" pitchFamily="66" charset="0"/>
              </a:rPr>
              <a:t>				      </a:t>
            </a:r>
            <a:r>
              <a:rPr lang="cs-CZ" sz="2800" u="sng" dirty="0" smtClean="0">
                <a:solidFill>
                  <a:srgbClr val="0000FF"/>
                </a:solidFill>
                <a:latin typeface="Comic Sans MS" pitchFamily="66" charset="0"/>
              </a:rPr>
              <a:t>látek za určitých</a:t>
            </a:r>
            <a:r>
              <a:rPr lang="cs-CZ" sz="2800" dirty="0" smtClean="0">
                <a:solidFill>
                  <a:srgbClr val="0000FF"/>
                </a:solidFill>
                <a:latin typeface="Comic Sans MS" pitchFamily="66" charset="0"/>
              </a:rPr>
              <a:t> 					      </a:t>
            </a:r>
            <a:r>
              <a:rPr lang="cs-CZ" sz="2800" u="sng" dirty="0" smtClean="0">
                <a:solidFill>
                  <a:srgbClr val="0000FF"/>
                </a:solidFill>
                <a:latin typeface="Comic Sans MS" pitchFamily="66" charset="0"/>
              </a:rPr>
              <a:t>definovaných </a:t>
            </a:r>
            <a:r>
              <a:rPr lang="cs-CZ" sz="2800" dirty="0" smtClean="0">
                <a:solidFill>
                  <a:srgbClr val="0000FF"/>
                </a:solidFill>
                <a:latin typeface="Comic Sans MS" pitchFamily="66" charset="0"/>
              </a:rPr>
              <a:t>					      </a:t>
            </a:r>
            <a:r>
              <a:rPr lang="cs-CZ" sz="2800" u="sng" dirty="0" smtClean="0">
                <a:solidFill>
                  <a:srgbClr val="0000FF"/>
                </a:solidFill>
                <a:latin typeface="Comic Sans MS" pitchFamily="66" charset="0"/>
              </a:rPr>
              <a:t>podmínek</a:t>
            </a:r>
          </a:p>
          <a:p>
            <a:endParaRPr lang="cs-CZ" sz="2800" dirty="0" smtClean="0">
              <a:latin typeface="Comic Sans MS" pitchFamily="66" charset="0"/>
            </a:endParaRPr>
          </a:p>
          <a:p>
            <a:r>
              <a:rPr lang="cs-CZ" sz="2800" dirty="0" smtClean="0">
                <a:latin typeface="Comic Sans MS" pitchFamily="66" charset="0"/>
              </a:rPr>
              <a:t>(pokusem zjišťujeme</a:t>
            </a:r>
          </a:p>
          <a:p>
            <a:r>
              <a:rPr lang="cs-CZ" sz="2800" dirty="0" smtClean="0">
                <a:latin typeface="Comic Sans MS" pitchFamily="66" charset="0"/>
              </a:rPr>
              <a:t>např. hořlavost, </a:t>
            </a:r>
          </a:p>
          <a:p>
            <a:r>
              <a:rPr lang="cs-CZ" sz="2800" dirty="0" smtClean="0">
                <a:latin typeface="Comic Sans MS" pitchFamily="66" charset="0"/>
              </a:rPr>
              <a:t>rozpustnost,</a:t>
            </a:r>
          </a:p>
          <a:p>
            <a:r>
              <a:rPr lang="cs-CZ" sz="2800" dirty="0" smtClean="0">
                <a:latin typeface="Comic Sans MS" pitchFamily="66" charset="0"/>
              </a:rPr>
              <a:t>chování při zahřívání)</a:t>
            </a:r>
            <a:endParaRPr lang="cs-CZ" sz="2800" dirty="0">
              <a:latin typeface="Comic Sans MS" pitchFamily="66" charset="0"/>
            </a:endParaRPr>
          </a:p>
        </p:txBody>
      </p:sp>
      <p:pic>
        <p:nvPicPr>
          <p:cNvPr id="2055" name="Picture 7" descr="C:\Users\PC2\AppData\Local\Microsoft\Windows\Temporary Internet Files\Content.IE5\HVDBA60L\MC90029211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77022" y="2852936"/>
            <a:ext cx="4129123" cy="35283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C2\Desktop\ch 1\DSCN303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016" y="620688"/>
            <a:ext cx="4191930" cy="5589240"/>
          </a:xfrm>
          <a:prstGeom prst="rect">
            <a:avLst/>
          </a:prstGeom>
          <a:noFill/>
        </p:spPr>
      </p:pic>
      <p:pic>
        <p:nvPicPr>
          <p:cNvPr id="1027" name="Picture 3" descr="C:\Users\PC2\Desktop\ch 1\DSCN303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3122966"/>
            <a:ext cx="4139952" cy="3104964"/>
          </a:xfrm>
          <a:prstGeom prst="rect">
            <a:avLst/>
          </a:prstGeom>
          <a:noFill/>
        </p:spPr>
      </p:pic>
      <p:sp>
        <p:nvSpPr>
          <p:cNvPr id="4" name="TextovéPole 3"/>
          <p:cNvSpPr txBox="1"/>
          <p:nvPr/>
        </p:nvSpPr>
        <p:spPr>
          <a:xfrm>
            <a:off x="539552" y="908720"/>
            <a:ext cx="367240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5400" b="1" dirty="0" smtClean="0">
                <a:solidFill>
                  <a:srgbClr val="0000FF"/>
                </a:solidFill>
                <a:latin typeface="Comic Sans MS" pitchFamily="66" charset="0"/>
              </a:rPr>
              <a:t>Hoření hořčíku</a:t>
            </a:r>
            <a:endParaRPr lang="cs-CZ" sz="5400" b="1" dirty="0">
              <a:solidFill>
                <a:srgbClr val="0000FF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827584" y="1844824"/>
            <a:ext cx="763284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dirty="0" smtClean="0">
                <a:solidFill>
                  <a:srgbClr val="000099"/>
                </a:solidFill>
                <a:latin typeface="Comic Sans MS" pitchFamily="66" charset="0"/>
              </a:rPr>
              <a:t>Některé látky mohou mít </a:t>
            </a:r>
            <a:r>
              <a:rPr lang="cs-CZ" sz="2800" b="1" dirty="0" smtClean="0">
                <a:solidFill>
                  <a:srgbClr val="000099"/>
                </a:solidFill>
                <a:latin typeface="Comic Sans MS" pitchFamily="66" charset="0"/>
              </a:rPr>
              <a:t>nebezpečné vlastnosti. </a:t>
            </a:r>
            <a:r>
              <a:rPr lang="cs-CZ" sz="2800" dirty="0" smtClean="0">
                <a:solidFill>
                  <a:srgbClr val="000099"/>
                </a:solidFill>
                <a:latin typeface="Comic Sans MS" pitchFamily="66" charset="0"/>
              </a:rPr>
              <a:t>Každá nebezpeční vlastnost se na obalu označuje </a:t>
            </a:r>
            <a:r>
              <a:rPr lang="cs-CZ" sz="2800" b="1" dirty="0" smtClean="0">
                <a:solidFill>
                  <a:srgbClr val="000099"/>
                </a:solidFill>
                <a:latin typeface="Comic Sans MS" pitchFamily="66" charset="0"/>
              </a:rPr>
              <a:t>výstražným symbolem.</a:t>
            </a:r>
            <a:endParaRPr lang="cs-CZ" sz="2800" dirty="0">
              <a:solidFill>
                <a:prstClr val="black"/>
              </a:solidFill>
              <a:latin typeface="Comic Sans MS" pitchFamily="66" charset="0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467544" y="620688"/>
            <a:ext cx="7920880" cy="70788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cs-CZ" sz="4000" b="1" dirty="0" smtClean="0">
                <a:solidFill>
                  <a:srgbClr val="FF0000"/>
                </a:solidFill>
                <a:latin typeface="Comic Sans MS" pitchFamily="66" charset="0"/>
              </a:rPr>
              <a:t>NEBEZPEČNÉ VLASTNOSTI</a:t>
            </a:r>
            <a:endParaRPr lang="cs-CZ" sz="40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8" y="5085184"/>
            <a:ext cx="1512168" cy="14968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9" name="Skupina 28"/>
          <p:cNvGrpSpPr/>
          <p:nvPr/>
        </p:nvGrpSpPr>
        <p:grpSpPr>
          <a:xfrm>
            <a:off x="611560" y="3501008"/>
            <a:ext cx="7929439" cy="3096344"/>
            <a:chOff x="603001" y="3501008"/>
            <a:chExt cx="7929439" cy="3096344"/>
          </a:xfrm>
        </p:grpSpPr>
        <p:pic>
          <p:nvPicPr>
            <p:cNvPr id="5122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195736" y="3501008"/>
              <a:ext cx="1584176" cy="15121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25" name="Picture 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020272" y="3501008"/>
              <a:ext cx="1512168" cy="14968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26" name="Picture 6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3851920" y="3501008"/>
              <a:ext cx="1512168" cy="15121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27" name="Picture 7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5436095" y="3501008"/>
              <a:ext cx="1512169" cy="15121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28" name="Picture 8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2987824" y="5085184"/>
              <a:ext cx="1584175" cy="15121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29" name="Picture 9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603001" y="3501008"/>
              <a:ext cx="1527599" cy="15121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802</TotalTime>
  <Words>446</Words>
  <Application>Microsoft Office PowerPoint</Application>
  <PresentationFormat>Předvádění na obrazovce (4:3)</PresentationFormat>
  <Paragraphs>112</Paragraphs>
  <Slides>19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0" baseType="lpstr">
      <vt:lpstr>Motiv sady Office</vt:lpstr>
      <vt:lpstr>Snímek 1</vt:lpstr>
      <vt:lpstr>Snímek 2</vt:lpstr>
      <vt:lpstr>Vlastnosti chemických látek</vt:lpstr>
      <vt:lpstr>Snímek 4</vt:lpstr>
      <vt:lpstr>Snímek 5</vt:lpstr>
      <vt:lpstr>Snímek 6</vt:lpstr>
      <vt:lpstr>Snímek 7</vt:lpstr>
      <vt:lpstr>Snímek 8</vt:lpstr>
      <vt:lpstr>Snímek 9</vt:lpstr>
      <vt:lpstr>Snímek 10</vt:lpstr>
      <vt:lpstr>Snímek 11</vt:lpstr>
      <vt:lpstr>Snímek 12</vt:lpstr>
      <vt:lpstr>Snímek 13</vt:lpstr>
      <vt:lpstr>Snímek 14</vt:lpstr>
      <vt:lpstr>Snímek 15</vt:lpstr>
      <vt:lpstr>Snímek 16</vt:lpstr>
      <vt:lpstr>Snímek 17</vt:lpstr>
      <vt:lpstr>Snímek 18</vt:lpstr>
      <vt:lpstr>Snímek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Úvod do učiva chemie</dc:title>
  <dc:creator>PC2</dc:creator>
  <cp:lastModifiedBy>PC2</cp:lastModifiedBy>
  <cp:revision>61</cp:revision>
  <dcterms:created xsi:type="dcterms:W3CDTF">2013-09-14T18:59:51Z</dcterms:created>
  <dcterms:modified xsi:type="dcterms:W3CDTF">2014-01-06T11:37:55Z</dcterms:modified>
</cp:coreProperties>
</file>