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73" r:id="rId3"/>
    <p:sldId id="256" r:id="rId4"/>
    <p:sldId id="269" r:id="rId5"/>
    <p:sldId id="259" r:id="rId6"/>
    <p:sldId id="257" r:id="rId7"/>
    <p:sldId id="258" r:id="rId8"/>
    <p:sldId id="260" r:id="rId9"/>
    <p:sldId id="261" r:id="rId10"/>
    <p:sldId id="262" r:id="rId11"/>
    <p:sldId id="268" r:id="rId12"/>
    <p:sldId id="263" r:id="rId13"/>
    <p:sldId id="264" r:id="rId14"/>
    <p:sldId id="265" r:id="rId15"/>
    <p:sldId id="267" r:id="rId16"/>
    <p:sldId id="275" r:id="rId17"/>
    <p:sldId id="270" r:id="rId18"/>
    <p:sldId id="274" r:id="rId19"/>
    <p:sldId id="278" r:id="rId20"/>
    <p:sldId id="279" r:id="rId21"/>
    <p:sldId id="271" r:id="rId22"/>
    <p:sldId id="277" r:id="rId23"/>
    <p:sldId id="276" r:id="rId24"/>
    <p:sldId id="280" r:id="rId25"/>
    <p:sldId id="281" r:id="rId26"/>
    <p:sldId id="282" r:id="rId27"/>
    <p:sldId id="283" r:id="rId28"/>
    <p:sldId id="285" r:id="rId29"/>
    <p:sldId id="284" r:id="rId30"/>
    <p:sldId id="28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A3EE-035D-466B-9B6C-8CF3C7F310DF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67E6F-5184-4AF4-9EB6-1187ED5E586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7E6F-5184-4AF4-9EB6-1187ED5E586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7E6F-5184-4AF4-9EB6-1187ED5E586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7E6F-5184-4AF4-9EB6-1187ED5E5862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7E6F-5184-4AF4-9EB6-1187ED5E5862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67E6F-5184-4AF4-9EB6-1187ED5E5862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BFA4A-C007-47BC-B23E-843FC342D80A}" type="datetimeFigureOut">
              <a:rPr lang="cs-CZ" smtClean="0"/>
              <a:pPr/>
              <a:t>22.5.2014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E2C6-018C-4F91-B461-CB6DCD991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>
          <a:xfrm>
            <a:off x="1979712" y="404664"/>
            <a:ext cx="4896544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/>
              <a:t>SUCHÉ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OPLODÍ USYCHÁ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1600" y="2780928"/>
            <a:ext cx="3240360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PUKAVÉ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843808" y="4725144"/>
            <a:ext cx="3240360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NEPUKAVÉ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716016" y="2780928"/>
            <a:ext cx="3240360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POLTIVÉ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>
            <a:stCxn id="20" idx="2"/>
            <a:endCxn id="8" idx="0"/>
          </p:cNvCxnSpPr>
          <p:nvPr/>
        </p:nvCxnSpPr>
        <p:spPr>
          <a:xfrm flipH="1">
            <a:off x="2591780" y="2132856"/>
            <a:ext cx="18362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20" idx="2"/>
            <a:endCxn id="9" idx="0"/>
          </p:cNvCxnSpPr>
          <p:nvPr/>
        </p:nvCxnSpPr>
        <p:spPr>
          <a:xfrm>
            <a:off x="4427984" y="2132856"/>
            <a:ext cx="36004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20" idx="2"/>
            <a:endCxn id="10" idx="0"/>
          </p:cNvCxnSpPr>
          <p:nvPr/>
        </p:nvCxnSpPr>
        <p:spPr>
          <a:xfrm>
            <a:off x="4427984" y="2132856"/>
            <a:ext cx="19082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611560" y="548680"/>
            <a:ext cx="7992888" cy="792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PLODY PUKAVÉ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971600" y="1844824"/>
            <a:ext cx="3240360" cy="13681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LUSK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971600" y="3429000"/>
            <a:ext cx="324036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MĚCHÝŘEK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76056" y="1844824"/>
            <a:ext cx="324036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TOBOLKA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076056" y="3429000"/>
            <a:ext cx="324036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ŠEŠULE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131840" y="5085184"/>
            <a:ext cx="3240360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ŠEŠULKA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le:Boh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952328" cy="3960440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395536" y="5805264"/>
            <a:ext cx="280831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fazol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23528" y="404665"/>
            <a:ext cx="5472608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LUSK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23528" y="1340768"/>
            <a:ext cx="5472608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 err="1" smtClean="0">
                <a:latin typeface="Comic Sans MS" pitchFamily="66" charset="0"/>
              </a:rPr>
              <a:t>vícesemenný</a:t>
            </a:r>
            <a:r>
              <a:rPr lang="cs-CZ" sz="3200" dirty="0" smtClean="0">
                <a:latin typeface="Comic Sans MS" pitchFamily="66" charset="0"/>
              </a:rPr>
              <a:t> plod pukající na dvě části (chlopně)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20486" name="Picture 6" descr="File:Mafate Marla lentils dsc00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564904"/>
            <a:ext cx="5387752" cy="3960440"/>
          </a:xfrm>
          <a:prstGeom prst="rect">
            <a:avLst/>
          </a:prstGeom>
          <a:noFill/>
        </p:spPr>
      </p:pic>
      <p:pic>
        <p:nvPicPr>
          <p:cNvPr id="20482" name="Picture 2" descr="File:Doperwt rijserwt peulen Pisum sativ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2880320" cy="4464496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6012160" y="548680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hrách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91880" y="5805264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čočka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263691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84368" y="602128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12360" y="443711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10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6/61/Datura_fruit.jpg/800px-Datura_fr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4664"/>
            <a:ext cx="2952328" cy="2232248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e/e6/Aesculus_hippocastanum_fruit_%28jha%29.jpg/800px-Aesculus_hippocastanum_fruit_%28jha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564904"/>
            <a:ext cx="4963318" cy="3864124"/>
          </a:xfrm>
          <a:prstGeom prst="rect">
            <a:avLst/>
          </a:prstGeom>
          <a:noFill/>
        </p:spPr>
      </p:pic>
      <p:pic>
        <p:nvPicPr>
          <p:cNvPr id="2050" name="Picture 2" descr="File:Mohnkapsel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3456384" cy="3885124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611560" y="5733256"/>
            <a:ext cx="280831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mák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23528" y="404665"/>
            <a:ext cx="5472608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TOBOLKA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23528" y="1340768"/>
            <a:ext cx="5472608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err="1" smtClean="0">
                <a:latin typeface="Comic Sans MS" pitchFamily="66" charset="0"/>
              </a:rPr>
              <a:t>vícesemenný</a:t>
            </a:r>
            <a:r>
              <a:rPr lang="cs-CZ" sz="2800" dirty="0" smtClean="0">
                <a:latin typeface="Comic Sans MS" pitchFamily="66" charset="0"/>
              </a:rPr>
              <a:t> plod otevírající se víčkem, chlopněmi nebo dírkami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76056" y="5733256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jírovec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12160" y="2276872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durman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43808" y="263691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84368" y="47667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587727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upload.wikimedia.org/wikipedia/commons/thumb/7/71/Caltha_palustris_Samenstand.jpg/800px-Caltha_palustris_Samenst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816424" cy="3322935"/>
          </a:xfrm>
          <a:prstGeom prst="rect">
            <a:avLst/>
          </a:prstGeom>
          <a:noFill/>
        </p:spPr>
      </p:pic>
      <p:pic>
        <p:nvPicPr>
          <p:cNvPr id="27654" name="Picture 6" descr="http://upload.wikimedia.org/wikipedia/commons/thumb/2/2e/Magnolia_hypoleuca_5.JPG/800px-Magnolia_hypoleuca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464496" cy="3888432"/>
          </a:xfrm>
          <a:prstGeom prst="rect">
            <a:avLst/>
          </a:prstGeom>
          <a:noFill/>
        </p:spPr>
      </p:pic>
      <p:pic>
        <p:nvPicPr>
          <p:cNvPr id="27652" name="Picture 4" descr="File:Paeoniaceae sp fruit close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4663"/>
            <a:ext cx="3818989" cy="2544403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1979712" y="2564904"/>
            <a:ext cx="280831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magnolia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23528" y="404665"/>
            <a:ext cx="446449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MĚCHÝŘEK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23528" y="1340768"/>
            <a:ext cx="4464496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err="1" smtClean="0">
                <a:latin typeface="Comic Sans MS" pitchFamily="66" charset="0"/>
              </a:rPr>
              <a:t>Vícesemenný</a:t>
            </a:r>
            <a:r>
              <a:rPr lang="cs-CZ" sz="2800" dirty="0" smtClean="0">
                <a:latin typeface="Comic Sans MS" pitchFamily="66" charset="0"/>
              </a:rPr>
              <a:t> plod pukající podlouhlým  švem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084168" y="2852936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pivoňka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12160" y="5733256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blatouch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51920" y="594928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47667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314096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16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upload.wikimedia.org/wikipedia/commons/thumb/3/3c/Rzepak_dojrza%C5%82y.jpg/800px-Rzepak_dojrza%C5%82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464135" cy="4464496"/>
          </a:xfrm>
          <a:prstGeom prst="rect">
            <a:avLst/>
          </a:prstGeom>
          <a:noFill/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283968" y="404664"/>
            <a:ext cx="446449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ŠEŠULE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5805264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řepka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9698" name="Picture 2" descr="File:Hesperis matronalis (50013314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3888432" cy="4536504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899592" y="4293096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večernice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23528" y="5013176"/>
            <a:ext cx="5688632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err="1" smtClean="0">
                <a:latin typeface="Comic Sans MS" pitchFamily="66" charset="0"/>
              </a:rPr>
              <a:t>vícesemenný</a:t>
            </a:r>
            <a:r>
              <a:rPr lang="cs-CZ" sz="2800" dirty="0" smtClean="0">
                <a:latin typeface="Comic Sans MS" pitchFamily="66" charset="0"/>
              </a:rPr>
              <a:t> plod pukající na tři části, semena jsou na prostřední přihrádce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47667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12360" y="530120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18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8/84/Thlaspi_arvense2_eF.jpg/640px-Thlaspi_arvense2_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9582"/>
            <a:ext cx="4156323" cy="609098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2/2d/Capsella_bursa-pastoris_002.JPG/640px-Capsella_bursa-pastoris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58233" cy="5232276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23528" y="404665"/>
            <a:ext cx="4176464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ŠEŠULKA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5805264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kokoška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44008" y="5805264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penízek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0" y="404664"/>
            <a:ext cx="4176464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zkrácená šešule, často jen s jedním semenem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63888" y="134076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12360" y="602128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20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611560" y="548680"/>
            <a:ext cx="7992888" cy="792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PLODY NEPUKAVÉ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15816" y="1628800"/>
            <a:ext cx="3240360" cy="13681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NAŽKA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059832" y="4797152"/>
            <a:ext cx="324036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OŘÍŠEK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87824" y="3212976"/>
            <a:ext cx="3240360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OBILKA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upload.wikimedia.org/wikipedia/commons/thumb/2/26/Gamble_oak_leaves.jpg/640px-Gamble_oak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362450" cy="5457825"/>
          </a:xfrm>
          <a:prstGeom prst="rect">
            <a:avLst/>
          </a:prstGeom>
          <a:noFill/>
        </p:spPr>
      </p:pic>
      <p:pic>
        <p:nvPicPr>
          <p:cNvPr id="31746" name="Picture 2" descr="http://upload.wikimedia.org/wikipedia/commons/thumb/f/fc/Quercus_acutissima_nuts_02_by_Line1.JPG/640px-Quercus_acutissima_nuts_02_by_L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972380" cy="2808311"/>
          </a:xfrm>
          <a:prstGeom prst="rect">
            <a:avLst/>
          </a:prstGeom>
          <a:noFill/>
        </p:spPr>
      </p:pic>
      <p:pic>
        <p:nvPicPr>
          <p:cNvPr id="31750" name="Picture 6" descr="File:Bucheckern an einer Rotbuche 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786" y="404664"/>
            <a:ext cx="4066678" cy="5472608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23528" y="404665"/>
            <a:ext cx="446449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OŘÍŠEK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75856" y="5157192"/>
            <a:ext cx="5472608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vlastně nažka s velmi tvrdým oplodím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5877272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líska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268760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dub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40152" y="548680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buk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386104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07904" y="134076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12360" y="4725144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le:Sunflower - Girasole - Foto Giovanni Dall'Orto - 14- Aug-2004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77952" y="1166664"/>
            <a:ext cx="6096000" cy="4572000"/>
          </a:xfrm>
          <a:prstGeom prst="rect">
            <a:avLst/>
          </a:prstGeom>
          <a:noFill/>
        </p:spPr>
      </p:pic>
      <p:pic>
        <p:nvPicPr>
          <p:cNvPr id="5122" name="Picture 2" descr="File:Flickr - Michael Gwyther-Jones - Dande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5522709" cy="5201420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23528" y="404665"/>
            <a:ext cx="4176464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noProof="0" dirty="0" smtClean="0">
                <a:latin typeface="Comic Sans MS" pitchFamily="66" charset="0"/>
              </a:rPr>
              <a:t>NAŽKA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3608" y="1268760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pampeliška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563888" y="5301208"/>
            <a:ext cx="5112568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jednosemenný plod,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často s křidélkem nebo chmýrem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40152" y="4653136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slunečnice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602128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54868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 rostlin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Semena a plody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VY_32_INOVACE_28.17.ZAT.PR.7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05. 05. 2014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File:Tarwe korrels Triticum aestiv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123807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23528" y="404665"/>
            <a:ext cx="4176464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OBILKA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3608" y="1268760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pšenice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563888" y="5301208"/>
            <a:ext cx="5112568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jednosemenný plod se srostlým oplodím a osemením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6093296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611560" y="548680"/>
            <a:ext cx="7992888" cy="792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PLODY POLTIVÉ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15816" y="2060848"/>
            <a:ext cx="3240360" cy="13681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TVRDKA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771800" y="3789040"/>
            <a:ext cx="367240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DVOUNAŽKA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le:Lamium album 1 been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191894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23528" y="404665"/>
            <a:ext cx="4176464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TVRDKA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5805264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hluchavka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0" y="404664"/>
            <a:ext cx="4248472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plod se rozpadá na čtyři části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812360" y="594928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le:Anethum graveolens se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595664" cy="6075040"/>
          </a:xfrm>
          <a:prstGeom prst="rect">
            <a:avLst/>
          </a:prstGeom>
          <a:noFill/>
        </p:spPr>
      </p:pic>
      <p:pic>
        <p:nvPicPr>
          <p:cNvPr id="2" name="Picture 2" descr="File:Acer platanoides fruit k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536504" cy="5200651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23528" y="404665"/>
            <a:ext cx="446449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DVOUNAŽKA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5805264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javor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24128" y="5805264"/>
            <a:ext cx="266429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kopr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412776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2360" y="54868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9"/>
          <p:cNvSpPr>
            <a:spLocks noChangeArrowheads="1"/>
          </p:cNvSpPr>
          <p:nvPr/>
        </p:nvSpPr>
        <p:spPr bwMode="auto">
          <a:xfrm>
            <a:off x="323528" y="1844824"/>
            <a:ext cx="8640960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</a:t>
            </a: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86-87.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</a:rPr>
              <a:t>Použité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</a:rPr>
              <a:t>zdroje:</a:t>
            </a:r>
          </a:p>
          <a:p>
            <a:pPr>
              <a:lnSpc>
                <a:spcPct val="80000"/>
              </a:lnSpc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</a:rPr>
              <a:t>6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Scott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Bauer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WWW:&lt;http://commons.wikimedia.org/wiki/File:Fuji_apple.jpg&gt;.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OBR.2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Keith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Weller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Dostupný pod licencí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:&lt;http://commons.wikimedia.org/wiki/File:Pears.jpg&gt;.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8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[OBR.3]: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Bill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Tarpenning</a:t>
            </a:r>
            <a:r>
              <a:rPr lang="cs-CZ" sz="1600" dirty="0" smtClean="0"/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WWW:&lt;http://commons.wikimedia.org/wiki/File:Cherries_(USDA_OPC).jpg&gt;.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363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16557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20688"/>
            <a:ext cx="5976937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9"/>
          <p:cNvSpPr>
            <a:spLocks noChangeArrowheads="1"/>
          </p:cNvSpPr>
          <p:nvPr/>
        </p:nvSpPr>
        <p:spPr bwMode="auto">
          <a:xfrm>
            <a:off x="251520" y="404664"/>
            <a:ext cx="8712968" cy="58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8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[OBR.4]: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Cherubino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http://commons.wikimedia.org/wiki/File:Zwetschgen_2013_(02).JPG&gt;.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9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[OBR.5]: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Kornelia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und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Hartmut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Häfele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http://commons.wikimedia.org/wiki/File:Stachelbeeren.jpg&gt;.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[OBR.6]: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Jerzy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Opiola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http://commons.wikimedia.org/wiki/File:Ribes_nigrum_a1.JPG&gt;.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[OBR.7]: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H.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Zell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http://commons.wikimedia.org/wiki/File:Vaccinium_myrtillus_002.JPG&gt;.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12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[OBR.8]: Werner 100359.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http://commons.wikimedia.org/wiki/File:Bohnen.JPG&gt;.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[OBR.9]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http://commons.wikimedia.org/wiki/File:Mafate_Marla_lentils_dsc00647.jpg&gt;.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8424936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[OBR.10]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http://commons.wikimedia.org/wiki/File:Doperwt_rijserwt_peulen_Pisum_sativum.jpg&gt;.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13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[OBR.11]: Amada44.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http://commons.wikimedia.org/wiki/File:Mohnkapsel_1.jpg&gt;.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[OBR.12]: Goku122.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http://commons.wikimedia.org/wiki/File:Datura_fruit.jpg&gt;.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[OBR.13]: </a:t>
            </a:r>
            <a:r>
              <a:rPr lang="cs-CZ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Solipsist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http://commons.wikimedia.org/wiki/File:Aesculus_hippocastanum_fruit_(jha).jpg&gt;.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14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[OBR.14]: </a:t>
            </a:r>
            <a:r>
              <a:rPr lang="cs-CZ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Junichi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http://commons.wikimedia.org/wiki/File:Magnolia_hypoleuca_5.JPG&gt;.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6672"/>
            <a:ext cx="835292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[OBR.15]: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Sebastian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Stabinger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http://commons.wikimedia.org/wiki/File:Paeoniaceae_sp_fruit_closeup.JPG&gt;.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[OBR.16]: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Wicktel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http://commons.wikimedia.org/wiki/File:Caltha_palustris_Samenstand.jpg&gt;.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15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[OBR.17]: </a:t>
            </a:r>
            <a:r>
              <a:rPr lang="cs-CZ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Matt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Lavin.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http://commons.wikimedia.org/wiki/File:Hesperis_matronalis_(5001331411).jpg&gt;.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[OBR.18]: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Lesław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Zimny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Public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http://commons.wikimedia.org/wiki/File:Rzepak_dojrza%C5%82y.jpg&gt;.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16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[OBR.19]: H. </a:t>
            </a:r>
            <a:r>
              <a:rPr lang="cs-CZ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Zell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http://commons.wikimedia.org/wiki/File:Capsella_bursa-pastoris_002.JPG&gt;.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828092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[OBR.20]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http://commons.wikimedia.org/wiki/File:Thlaspi_arvense2_eF.jpg&gt;.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18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[OBR.21]: Liné1.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http://commons.wikimedia.org/wiki/File:Quercus_acutissima_nuts_02_by_Line1.JPG&gt;.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[OBR.22]: </a:t>
            </a:r>
            <a:r>
              <a:rPr lang="cs-CZ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Cory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Maylett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http://commons.wikimedia.org/wiki/File:Gamble_oak_leaves.jpg&gt;.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[OBR.23]: 4028mdk09.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http://commons.wikimedia.org/wiki/File:Rotbuche_Bucheckern_2011.JPG&gt;.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19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[OBR.24]: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Michael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Gwyther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Jones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http://commons.wikimedia.org/wiki/File:Flickr_-_Michael_Gwyther-Jones_-_Dandelion.jpg&gt;.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32656"/>
            <a:ext cx="8280920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[OBR.25]: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Giovanni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Dall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Orto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http://commons.wikimedia.org/wiki/File:Sunflower_-_Girasole_-_Foto_Giovanni_Dall%27Orto_-_14-_Aug-2004_03.jpg&gt;.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20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[OBR.26]: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Tarwe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korrels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http://commons.wikimedia.org/wiki/File:Tarwe_korrels_Triticum_aestivum.jpg&gt;.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22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[OBR.27]: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Beentree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http://commons.wikimedia.org/wiki/File:Lamium_album_1_beentree.jpg&gt;.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Strana 23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[OBR.28]: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Beentree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http://commons.wikimedia.org/wiki/File:Lamium_album_1_beentree.jpg&gt;.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[OBR.29]: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Krzysztof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Ziarnek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[cit.2014-05-02]. Dostupný pod licencí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http://commons.wikimedia.org/wiki/File:Acer_platanoides_fruit_kz.jpg&gt;.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i="1" dirty="0" smtClean="0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SEMENA A PLODY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32" name="Picture 8" descr="C:\Users\Administrator\AppData\Local\Microsoft\Windows\Temporary Internet Files\Content.IE5\BSD9FZZ7\MP9004031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55776" y="3356992"/>
            <a:ext cx="3888432" cy="279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76672"/>
            <a:ext cx="8280920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Nečíslovaný obrazový materiál je použit z galerie obrázků a klipartů Microsoft Office.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836712"/>
            <a:ext cx="7920880" cy="51845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u="sng" dirty="0" smtClean="0">
                <a:solidFill>
                  <a:schemeClr val="bg1"/>
                </a:solidFill>
                <a:latin typeface="Comic Sans MS" pitchFamily="66" charset="0"/>
              </a:rPr>
              <a:t>Plod</a:t>
            </a: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 je rostlinný útvar obsahující semena. </a:t>
            </a:r>
          </a:p>
          <a:p>
            <a:pPr algn="ctr"/>
            <a:endParaRPr lang="cs-CZ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Plod vzniká z květu </a:t>
            </a:r>
            <a:r>
              <a:rPr lang="cs-CZ" sz="3600" b="1" u="sng" dirty="0" smtClean="0">
                <a:solidFill>
                  <a:schemeClr val="bg1"/>
                </a:solidFill>
                <a:latin typeface="Comic Sans MS" pitchFamily="66" charset="0"/>
              </a:rPr>
              <a:t>po opylení</a:t>
            </a: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cs-CZ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Z oplozeného vajíčka vzniká </a:t>
            </a:r>
            <a:r>
              <a:rPr lang="cs-CZ" sz="3600" b="1" u="sng" dirty="0" smtClean="0">
                <a:solidFill>
                  <a:schemeClr val="bg1"/>
                </a:solidFill>
                <a:latin typeface="Comic Sans MS" pitchFamily="66" charset="0"/>
              </a:rPr>
              <a:t>semeno</a:t>
            </a: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cs-CZ" sz="3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Ze semeníku vzniká </a:t>
            </a:r>
            <a:r>
              <a:rPr lang="cs-CZ" sz="3600" b="1" u="sng" dirty="0" smtClean="0">
                <a:solidFill>
                  <a:schemeClr val="bg1"/>
                </a:solidFill>
                <a:latin typeface="Comic Sans MS" pitchFamily="66" charset="0"/>
              </a:rPr>
              <a:t>oplodí</a:t>
            </a:r>
            <a:r>
              <a:rPr lang="cs-CZ" sz="36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>
          <a:xfrm>
            <a:off x="1979712" y="404664"/>
            <a:ext cx="4896544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DUŽNATÉ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1979712" y="1340768"/>
            <a:ext cx="489654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 smtClean="0">
                <a:latin typeface="Comic Sans MS" pitchFamily="66" charset="0"/>
              </a:rPr>
              <a:t>OPLODÍ NEUSYCHÁ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1600" y="2780928"/>
            <a:ext cx="3240360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MALVICE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843808" y="4725144"/>
            <a:ext cx="3240360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BOBULE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716016" y="2780928"/>
            <a:ext cx="3240360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PECKOVICE</a:t>
            </a:r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>
            <a:stCxn id="20" idx="2"/>
            <a:endCxn id="8" idx="0"/>
          </p:cNvCxnSpPr>
          <p:nvPr/>
        </p:nvCxnSpPr>
        <p:spPr>
          <a:xfrm flipH="1">
            <a:off x="2591780" y="2132856"/>
            <a:ext cx="18362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20" idx="2"/>
            <a:endCxn id="9" idx="0"/>
          </p:cNvCxnSpPr>
          <p:nvPr/>
        </p:nvCxnSpPr>
        <p:spPr>
          <a:xfrm>
            <a:off x="4427984" y="2132856"/>
            <a:ext cx="36004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20" idx="2"/>
            <a:endCxn id="10" idx="0"/>
          </p:cNvCxnSpPr>
          <p:nvPr/>
        </p:nvCxnSpPr>
        <p:spPr>
          <a:xfrm>
            <a:off x="4427984" y="2132856"/>
            <a:ext cx="19082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http://upload.wikimedia.org/wikipedia/commons/thumb/c/c1/Fuji_apple.jpg/1024px-Fuji_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5400600" cy="3888432"/>
          </a:xfrm>
          <a:prstGeom prst="rect">
            <a:avLst/>
          </a:prstGeom>
          <a:noFill/>
        </p:spPr>
      </p:pic>
      <p:pic>
        <p:nvPicPr>
          <p:cNvPr id="2065" name="Picture 17" descr="http://upload.wikimedia.org/wikipedia/commons/c/cf/Pe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581400" cy="4752528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23528" y="5373216"/>
            <a:ext cx="3096344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jablko z jabloně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96136" y="5229200"/>
            <a:ext cx="309634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hruška na hrušni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23528" y="404665"/>
            <a:ext cx="4896544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MALVICE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323528" y="1340768"/>
            <a:ext cx="489654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 smtClean="0">
                <a:latin typeface="Comic Sans MS" pitchFamily="66" charset="0"/>
              </a:rPr>
              <a:t>OBSAHUJE JÁDŘINEC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 smtClean="0">
                <a:latin typeface="Comic Sans MS" pitchFamily="66" charset="0"/>
              </a:rPr>
              <a:t>S VÍCE SEMENY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2" y="5949280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100392" y="472514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2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AppData\Local\Microsoft\Windows\Temporary Internet Files\Content.IE5\GXTO3WDR\MP9004309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8072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692696"/>
            <a:ext cx="30963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stopka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08104" y="692696"/>
            <a:ext cx="30963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dužnaté oplodí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08104" y="5805264"/>
            <a:ext cx="30963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zbytek kalichu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5373216"/>
            <a:ext cx="3096344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jádřinec se semeny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1979712" y="1268760"/>
            <a:ext cx="295232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5580112" y="1268760"/>
            <a:ext cx="151216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2195736" y="3933056"/>
            <a:ext cx="208823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0"/>
          </p:cNvCxnSpPr>
          <p:nvPr/>
        </p:nvCxnSpPr>
        <p:spPr>
          <a:xfrm flipH="1" flipV="1">
            <a:off x="4427984" y="4653136"/>
            <a:ext cx="262829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c/c3/Cherries_%28USDA_OPC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41389"/>
            <a:ext cx="5400600" cy="3927924"/>
          </a:xfrm>
          <a:prstGeom prst="rect">
            <a:avLst/>
          </a:prstGeom>
          <a:noFill/>
        </p:spPr>
      </p:pic>
      <p:pic>
        <p:nvPicPr>
          <p:cNvPr id="16388" name="Picture 4" descr="File:Zwetschgen 2013 (0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566170" cy="5328592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23528" y="5877273"/>
            <a:ext cx="309634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třešeň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96136" y="5805264"/>
            <a:ext cx="30963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švestka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23528" y="404665"/>
            <a:ext cx="4896544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PECKOVICE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23528" y="1340768"/>
            <a:ext cx="489654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 smtClean="0">
                <a:latin typeface="Comic Sans MS" pitchFamily="66" charset="0"/>
              </a:rPr>
              <a:t>VĚTŠINOU JEDNO SEMENO V PECCE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2" y="602128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8384" y="530120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4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File:Vaccinium myrtillus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05064"/>
            <a:ext cx="2232248" cy="2448272"/>
          </a:xfrm>
          <a:prstGeom prst="rect">
            <a:avLst/>
          </a:prstGeom>
          <a:noFill/>
        </p:spPr>
      </p:pic>
      <p:pic>
        <p:nvPicPr>
          <p:cNvPr id="18435" name="Picture 3" descr="C:\Users\Administrator\AppData\Local\Microsoft\Windows\Temporary Internet Files\Content.IE5\BSD9FZZ7\MP9004006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3168352" cy="3960440"/>
          </a:xfrm>
          <a:prstGeom prst="rect">
            <a:avLst/>
          </a:prstGeom>
          <a:noFill/>
        </p:spPr>
      </p:pic>
      <p:pic>
        <p:nvPicPr>
          <p:cNvPr id="18437" name="Picture 5" descr="File:Ribes nigrum 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4664"/>
            <a:ext cx="3564274" cy="2808312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95536" y="2564904"/>
            <a:ext cx="302433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rajče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36096" y="548680"/>
            <a:ext cx="30963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rybíz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23528" y="404665"/>
            <a:ext cx="4824536" cy="7920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Comic Sans MS" pitchFamily="66" charset="0"/>
              </a:rPr>
              <a:t>BOBULE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23528" y="1340768"/>
            <a:ext cx="482453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latin typeface="Comic Sans MS" pitchFamily="66" charset="0"/>
              </a:rPr>
              <a:t>SEMENA V ROSOLOVITÉ DUŽNINĚ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8441" name="Picture 9" descr="File:Stachelbeer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92897"/>
            <a:ext cx="2952328" cy="331236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563888" y="5877272"/>
            <a:ext cx="295232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angrešt</a:t>
            </a:r>
            <a:endParaRPr lang="cs-CZ" sz="32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88224" y="3284984"/>
            <a:ext cx="22322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borůvka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24128" y="5373216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956376" y="278092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028384" y="602128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1055</Words>
  <Application>Microsoft Office PowerPoint</Application>
  <PresentationFormat>Předvádění na obrazovce (4:3)</PresentationFormat>
  <Paragraphs>262</Paragraphs>
  <Slides>30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sady Office</vt:lpstr>
      <vt:lpstr>Snímek 1</vt:lpstr>
      <vt:lpstr>Snímek 2</vt:lpstr>
      <vt:lpstr>SEMENA A PLODY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Semena a plody</dc:title>
  <dc:creator>Administrator</dc:creator>
  <cp:lastModifiedBy>Administrator</cp:lastModifiedBy>
  <cp:revision>88</cp:revision>
  <dcterms:created xsi:type="dcterms:W3CDTF">2014-05-09T19:03:51Z</dcterms:created>
  <dcterms:modified xsi:type="dcterms:W3CDTF">2014-05-22T12:16:19Z</dcterms:modified>
</cp:coreProperties>
</file>