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70" r:id="rId3"/>
    <p:sldId id="256" r:id="rId4"/>
    <p:sldId id="266" r:id="rId5"/>
    <p:sldId id="278" r:id="rId6"/>
    <p:sldId id="286" r:id="rId7"/>
    <p:sldId id="285" r:id="rId8"/>
    <p:sldId id="281" r:id="rId9"/>
    <p:sldId id="280" r:id="rId10"/>
    <p:sldId id="279" r:id="rId11"/>
    <p:sldId id="282" r:id="rId12"/>
    <p:sldId id="283" r:id="rId13"/>
    <p:sldId id="287" r:id="rId14"/>
    <p:sldId id="28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3F4E9-E5CB-44A3-9D6B-3C416487BED5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9784E-F7C7-4877-B0AC-519D04BA8E1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771FE-8C68-4CDA-9394-24A8C2DDF4E3}" type="datetimeFigureOut">
              <a:rPr lang="cs-CZ" smtClean="0"/>
              <a:pPr/>
              <a:t>19.4.2014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85A73-B83A-474A-8577-22442A6D34A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upload.wikimedia.org/wikipedia/commons/1/12/Bluete-Schema.sv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upload.wikimedia.org/wikipedia/commons/6/68/Primula_veris_170405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s-mozartova.cz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f/f7/Hippeastrum_Antheren_w4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hyperlink" Target="http://upload.wikimedia.org/wikipedia/commons/a/a0/Pisitil_de_llimoner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eb2.mendelu.cz/af_211_multitext/obecna_botanika/obrazky/organologie/velke_tycinka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eb2.mendelu.cz/af_211_multitext/obecna_botanika/obrazky/organologie/velke_pestik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File:Bluete-Schema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836712"/>
            <a:ext cx="5715000" cy="5715000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err="1" smtClean="0">
                <a:latin typeface="Comic Sans MS" pitchFamily="66" charset="0"/>
              </a:rPr>
              <a:t>Oboupohlavný</a:t>
            </a:r>
            <a:r>
              <a:rPr lang="cs-CZ" sz="4000" b="1" dirty="0" smtClean="0">
                <a:latin typeface="Comic Sans MS" pitchFamily="66" charset="0"/>
              </a:rPr>
              <a:t> rozlišený květ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83568" y="4005064"/>
            <a:ext cx="40324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 kalich </a:t>
            </a:r>
          </a:p>
          <a:p>
            <a:r>
              <a:rPr lang="cs-CZ" sz="2400" dirty="0" smtClean="0">
                <a:latin typeface="Comic Sans MS" pitchFamily="66" charset="0"/>
              </a:rPr>
              <a:t>2 kališní lístky </a:t>
            </a:r>
          </a:p>
          <a:p>
            <a:r>
              <a:rPr lang="cs-CZ" sz="2400" dirty="0" smtClean="0">
                <a:latin typeface="Comic Sans MS" pitchFamily="66" charset="0"/>
              </a:rPr>
              <a:t>3 koruna, korunní lístky</a:t>
            </a:r>
          </a:p>
          <a:p>
            <a:r>
              <a:rPr lang="cs-CZ" sz="2400" dirty="0" smtClean="0">
                <a:latin typeface="Comic Sans MS" pitchFamily="66" charset="0"/>
              </a:rPr>
              <a:t>4 tyčinky</a:t>
            </a:r>
          </a:p>
          <a:p>
            <a:r>
              <a:rPr lang="cs-CZ" sz="2400" dirty="0" smtClean="0">
                <a:latin typeface="Comic Sans MS" pitchFamily="66" charset="0"/>
              </a:rPr>
              <a:t>5 pestík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11560" y="148478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5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http://web2.mendelu.cz/af_211_multitext/obecna_botanika/obrazky/organologie/kvetni_vzorec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564904"/>
            <a:ext cx="7992888" cy="4050035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Květní vzorec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1484784"/>
            <a:ext cx="7992888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Vyjadřuje strukturu, pohlaví a počet květních částí pomocí znaků, písmen a čísel.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740352" y="62373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6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File:Primula veris 170405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340768"/>
            <a:ext cx="4898866" cy="4680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ovéPole 2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Květní vzorec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4788024" y="1628800"/>
            <a:ext cx="3744416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Prvosenka jarní</a:t>
            </a:r>
            <a:endParaRPr lang="cs-CZ" sz="2800" dirty="0">
              <a:latin typeface="Comic Sans MS" pitchFamily="66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4860032" y="2780928"/>
            <a:ext cx="3657600" cy="5334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6" name="TextovéPole 5"/>
          <p:cNvSpPr txBox="1"/>
          <p:nvPr/>
        </p:nvSpPr>
        <p:spPr>
          <a:xfrm>
            <a:off x="4860032" y="3717032"/>
            <a:ext cx="3672408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pravidelný , </a:t>
            </a:r>
            <a:r>
              <a:rPr lang="cs-CZ" sz="2400" dirty="0" err="1" smtClean="0"/>
              <a:t>oboupohlavný</a:t>
            </a:r>
            <a:r>
              <a:rPr lang="cs-CZ" sz="2400" dirty="0" smtClean="0"/>
              <a:t> květ, rozlišené květní obaly, kalich z 5-ti srostlých kališních lístků,  koruna z </a:t>
            </a:r>
          </a:p>
          <a:p>
            <a:pPr algn="ctr"/>
            <a:r>
              <a:rPr lang="cs-CZ" sz="2400" dirty="0" smtClean="0"/>
              <a:t>5-ti srostlých korunních lístků, 5 tyčinek, pestík z 5-ti plodolistů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39552" y="60932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7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bdélník 9"/>
          <p:cNvSpPr>
            <a:spLocks noChangeArrowheads="1"/>
          </p:cNvSpPr>
          <p:nvPr/>
        </p:nvSpPr>
        <p:spPr bwMode="auto">
          <a:xfrm>
            <a:off x="323528" y="1844824"/>
            <a:ext cx="8640960" cy="481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ČERNÍK, V. a kol. Přírodopis 2, Zoologie. Botanika. Praha : SPN, 1999, ISBN 80-7235-069-2. s. </a:t>
            </a:r>
            <a:r>
              <a:rPr lang="cs-CZ" sz="1600" i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83-84.</a:t>
            </a: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</a:rPr>
              <a:t>Použité </a:t>
            </a:r>
            <a:r>
              <a:rPr lang="cs-CZ" sz="1600" b="1" i="1" dirty="0">
                <a:solidFill>
                  <a:srgbClr val="000000"/>
                </a:solidFill>
                <a:latin typeface="Courier New" pitchFamily="49" charset="0"/>
              </a:rPr>
              <a:t>zdroje:</a:t>
            </a:r>
          </a:p>
          <a:p>
            <a:pPr>
              <a:lnSpc>
                <a:spcPct val="80000"/>
              </a:lnSpc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>
                <a:latin typeface="Courier New" pitchFamily="49" charset="0"/>
              </a:rPr>
              <a:t>Strana </a:t>
            </a:r>
            <a:r>
              <a:rPr lang="cs-CZ" sz="1600" i="1" dirty="0" smtClean="0">
                <a:latin typeface="Courier New" pitchFamily="49" charset="0"/>
              </a:rPr>
              <a:t>5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[OBR.1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]: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Giraffenigel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[cit.2014-04-11]. </a:t>
            </a:r>
            <a:r>
              <a:rPr lang="cs-CZ" sz="1600" i="1" dirty="0">
                <a:latin typeface="Courier New" pitchFamily="49" charset="0"/>
                <a:cs typeface="Courier New" pitchFamily="49" charset="0"/>
              </a:rPr>
              <a:t>Dostupný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WWW:&lt;http://commons.wikimedia.org/wiki/File:Hippeastrum_Antheren_w4.jpg&gt;.</a:t>
            </a: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OBR.2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]: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Victor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M.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Vicente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Selvas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[cit.2014-04-11]. </a:t>
            </a:r>
            <a:r>
              <a:rPr lang="cs-CZ" sz="1600" i="1" dirty="0">
                <a:latin typeface="Courier New" pitchFamily="49" charset="0"/>
                <a:cs typeface="Courier New" pitchFamily="49" charset="0"/>
              </a:rPr>
              <a:t>Dostupný pod licencí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domain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 </a:t>
            </a: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>
                <a:latin typeface="Courier New" pitchFamily="49" charset="0"/>
                <a:cs typeface="Courier New" pitchFamily="49" charset="0"/>
              </a:rPr>
              <a:t>WWW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:&lt;http://commons.wikimedia.org/wiki/File:Pisitil_de_llimoner.JPG&gt;.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Strana 6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[OBR.3]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[cit.2014-04-11]. Dostupný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WWW:&lt;http://web2.mendelu.cz/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af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_211_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multitext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obecna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_botanika/texty-organologie-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tycinka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pylova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_zrna.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html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&gt;.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5363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48680"/>
            <a:ext cx="1655763" cy="136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784" y="620688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9"/>
          <p:cNvSpPr>
            <a:spLocks noChangeArrowheads="1"/>
          </p:cNvSpPr>
          <p:nvPr/>
        </p:nvSpPr>
        <p:spPr bwMode="auto">
          <a:xfrm>
            <a:off x="251520" y="404664"/>
            <a:ext cx="8712968" cy="4622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Strana 7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[OBR.4]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[cit.2014-04-11]. Dostupný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http://web2.mendelu.cz/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af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_211_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multitext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/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obecna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_botanika/texty-organologie-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pestik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vajicko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_oplozeni.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html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&gt;.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Strana 10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[OBR.5]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[cit.2014-04-11]. Dostupný pod licencí Public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domain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http://commons.wikimedia.org/wiki/File:Bluete-Schema.svg&gt;.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Strana 11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[OBR.6]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[cit.2014-04-11]. Dostupný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http://web2.mendelu.cz/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af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_211_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multitext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/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obecna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_botanika/texty-organologie-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kvetni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_vzorec_diagram.</a:t>
            </a:r>
            <a:r>
              <a:rPr lang="cs-CZ" sz="1600" i="1" dirty="0" err="1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html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&gt;.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Strana 12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[OBR.7]: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BerndH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. </a:t>
            </a:r>
            <a:r>
              <a:rPr lang="cs-CZ" sz="1600" i="1" smtClean="0">
                <a:latin typeface="Courier New" pitchFamily="49" charset="0"/>
                <a:cs typeface="Courier New" pitchFamily="49" charset="0"/>
              </a:rPr>
              <a:t>[cit.2014-04-11].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WWW:&lt;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http://commons.wikimedia.org/wiki/File:Primula_veris_170405.jpg&gt;.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Nečíslovaný obrazový materiál je použit z galerie obrázků a klipartů Microsoft Office.</a:t>
            </a:r>
          </a:p>
          <a:p>
            <a:pPr>
              <a:lnSpc>
                <a:spcPct val="80000"/>
              </a:lnSpc>
            </a:pPr>
            <a:endParaRPr lang="cs-CZ" sz="1600" i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Miluše Zatloukalová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 a příroda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Přírodopis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Přírodopis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Biologie rostlin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Květ 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VY_32_INOVACE_28.13.ZAT.PR.7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14. 04. 2014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632848" cy="1470025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cs-CZ" sz="6000" b="1" dirty="0" smtClean="0">
                <a:solidFill>
                  <a:schemeClr val="tx1"/>
                </a:solidFill>
                <a:latin typeface="Comic Sans MS" pitchFamily="66" charset="0"/>
              </a:rPr>
              <a:t>  KVĚT 2</a:t>
            </a:r>
            <a:endParaRPr lang="cs-CZ" sz="6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33" name="Picture 9" descr="C:\Users\Administrator\AppData\Local\Microsoft\Windows\Temporary Internet Files\Content.IE5\Y0Q8TUHU\MP900414064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700808"/>
            <a:ext cx="3454642" cy="288032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476672"/>
            <a:ext cx="763284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Hlavní funkce květu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99592" y="1556792"/>
            <a:ext cx="655272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899"/>
              </a:spcBef>
              <a:buFont typeface="Arial" pitchFamily="34" charset="0"/>
              <a:buChar char="•"/>
            </a:pPr>
            <a:r>
              <a:rPr lang="cs-CZ" sz="3200" dirty="0" smtClean="0">
                <a:latin typeface="Comic Sans MS" pitchFamily="66" charset="0"/>
              </a:rPr>
              <a:t> pohlavní rozmnožování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3075" name="Picture 3" descr="C:\Users\Administrator\AppData\Local\Microsoft\Windows\Temporary Internet Files\Content.IE5\ARVL3ZMD\MP90044828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276872"/>
            <a:ext cx="7632848" cy="43735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Pohlavní orgány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4716016" y="1700808"/>
            <a:ext cx="3744416" cy="194421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SAMIČÍ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pohlavní orgán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=</a:t>
            </a:r>
          </a:p>
          <a:p>
            <a:pPr algn="ctr"/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PESTÍK</a:t>
            </a:r>
            <a:endParaRPr lang="cs-CZ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539552" y="1700808"/>
            <a:ext cx="3672408" cy="194421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SAMČÍ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pohlavní orgán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=</a:t>
            </a:r>
          </a:p>
          <a:p>
            <a:pPr algn="ctr"/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TYČINKA</a:t>
            </a:r>
            <a:endParaRPr lang="cs-CZ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4" name="Přímá spojovací šipka 13"/>
          <p:cNvCxnSpPr>
            <a:stCxn id="2" idx="2"/>
            <a:endCxn id="21" idx="0"/>
          </p:cNvCxnSpPr>
          <p:nvPr/>
        </p:nvCxnSpPr>
        <p:spPr>
          <a:xfrm flipH="1">
            <a:off x="2375756" y="1256566"/>
            <a:ext cx="2160240" cy="4442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stCxn id="2" idx="2"/>
            <a:endCxn id="20" idx="0"/>
          </p:cNvCxnSpPr>
          <p:nvPr/>
        </p:nvCxnSpPr>
        <p:spPr>
          <a:xfrm>
            <a:off x="4535996" y="1256566"/>
            <a:ext cx="2052228" cy="4442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098" name="Picture 2" descr="File:Hippeastrum Antheren w4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1" y="3717032"/>
            <a:ext cx="3744417" cy="2880320"/>
          </a:xfrm>
          <a:prstGeom prst="rect">
            <a:avLst/>
          </a:prstGeom>
          <a:noFill/>
        </p:spPr>
      </p:pic>
      <p:pic>
        <p:nvPicPr>
          <p:cNvPr id="4100" name="Picture 4" descr="File:Pisitil de llimoner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717032"/>
            <a:ext cx="3744416" cy="2880320"/>
          </a:xfrm>
          <a:prstGeom prst="rect">
            <a:avLst/>
          </a:prstGeom>
          <a:noFill/>
        </p:spPr>
      </p:pic>
      <p:sp>
        <p:nvSpPr>
          <p:cNvPr id="9" name="TextovéPole 8"/>
          <p:cNvSpPr txBox="1"/>
          <p:nvPr/>
        </p:nvSpPr>
        <p:spPr>
          <a:xfrm>
            <a:off x="611560" y="378904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1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788024" y="378904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Administrator\AppData\Local\Microsoft\Windows\Temporary Internet Files\Content.IE5\VKH57C60\MP90044228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628800"/>
            <a:ext cx="1296144" cy="972108"/>
          </a:xfrm>
          <a:prstGeom prst="rect">
            <a:avLst/>
          </a:prstGeom>
          <a:noFill/>
        </p:spPr>
      </p:pic>
      <p:pic>
        <p:nvPicPr>
          <p:cNvPr id="34818" name="Picture 2" descr=" Obrázek: Schematická stavba  tyčinky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620688"/>
            <a:ext cx="2952328" cy="5846194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4427984" y="2852936"/>
            <a:ext cx="2952328" cy="1008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PRAŠNÍK</a:t>
            </a:r>
            <a:endParaRPr lang="cs-CZ" sz="3200" dirty="0"/>
          </a:p>
        </p:txBody>
      </p:sp>
      <p:sp>
        <p:nvSpPr>
          <p:cNvPr id="4" name="Zaoblený obdélník 3"/>
          <p:cNvSpPr/>
          <p:nvPr/>
        </p:nvSpPr>
        <p:spPr>
          <a:xfrm>
            <a:off x="4427984" y="4797152"/>
            <a:ext cx="2952328" cy="1008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NITKA</a:t>
            </a:r>
            <a:endParaRPr lang="cs-CZ" sz="3200" dirty="0"/>
          </a:p>
        </p:txBody>
      </p:sp>
      <p:cxnSp>
        <p:nvCxnSpPr>
          <p:cNvPr id="6" name="Přímá spojovací šipka 5"/>
          <p:cNvCxnSpPr>
            <a:stCxn id="3" idx="1"/>
          </p:cNvCxnSpPr>
          <p:nvPr/>
        </p:nvCxnSpPr>
        <p:spPr>
          <a:xfrm flipH="1">
            <a:off x="2987824" y="3356992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>
            <a:stCxn id="4" idx="1"/>
          </p:cNvCxnSpPr>
          <p:nvPr/>
        </p:nvCxnSpPr>
        <p:spPr>
          <a:xfrm flipH="1">
            <a:off x="2267744" y="5301208"/>
            <a:ext cx="21602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Zaoblený obdélník 8"/>
          <p:cNvSpPr/>
          <p:nvPr/>
        </p:nvSpPr>
        <p:spPr>
          <a:xfrm>
            <a:off x="4355976" y="548680"/>
            <a:ext cx="3024336" cy="129614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TYČINKA</a:t>
            </a:r>
            <a:endParaRPr lang="cs-CZ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83568" y="54868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3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 Obrázek: Stavba pestíku 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340768"/>
            <a:ext cx="1872208" cy="4985545"/>
          </a:xfrm>
          <a:prstGeom prst="rect">
            <a:avLst/>
          </a:prstGeom>
          <a:noFill/>
        </p:spPr>
      </p:pic>
      <p:pic>
        <p:nvPicPr>
          <p:cNvPr id="11" name="Picture 3" descr="C:\Users\Administrator\AppData\Local\Microsoft\Windows\Temporary Internet Files\Content.IE5\AQ5TX254\MP900442288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404664"/>
            <a:ext cx="1290635" cy="1440160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4427984" y="2276872"/>
            <a:ext cx="2952328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BLIZNA</a:t>
            </a:r>
            <a:endParaRPr lang="cs-CZ" sz="3200" dirty="0"/>
          </a:p>
        </p:txBody>
      </p:sp>
      <p:sp>
        <p:nvSpPr>
          <p:cNvPr id="4" name="Zaoblený obdélník 3"/>
          <p:cNvSpPr/>
          <p:nvPr/>
        </p:nvSpPr>
        <p:spPr>
          <a:xfrm>
            <a:off x="4427984" y="5301208"/>
            <a:ext cx="2952328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SEMENÍK</a:t>
            </a:r>
            <a:endParaRPr lang="cs-CZ" sz="3200" dirty="0"/>
          </a:p>
        </p:txBody>
      </p:sp>
      <p:cxnSp>
        <p:nvCxnSpPr>
          <p:cNvPr id="6" name="Přímá spojovací šipka 5"/>
          <p:cNvCxnSpPr>
            <a:stCxn id="3" idx="1"/>
          </p:cNvCxnSpPr>
          <p:nvPr/>
        </p:nvCxnSpPr>
        <p:spPr>
          <a:xfrm flipH="1" flipV="1">
            <a:off x="2195736" y="1700808"/>
            <a:ext cx="2232248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>
            <a:stCxn id="4" idx="1"/>
          </p:cNvCxnSpPr>
          <p:nvPr/>
        </p:nvCxnSpPr>
        <p:spPr>
          <a:xfrm flipH="1">
            <a:off x="2267744" y="5805264"/>
            <a:ext cx="21602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Zaoblený obdélník 8"/>
          <p:cNvSpPr/>
          <p:nvPr/>
        </p:nvSpPr>
        <p:spPr>
          <a:xfrm>
            <a:off x="4427984" y="548680"/>
            <a:ext cx="3024336" cy="129614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PESTÍK</a:t>
            </a:r>
            <a:endParaRPr lang="cs-CZ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4427984" y="3573016"/>
            <a:ext cx="2952328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ČNĚLKA</a:t>
            </a:r>
            <a:endParaRPr lang="cs-CZ" sz="3200" dirty="0"/>
          </a:p>
        </p:txBody>
      </p:sp>
      <p:cxnSp>
        <p:nvCxnSpPr>
          <p:cNvPr id="15" name="Přímá spojovací šipka 14"/>
          <p:cNvCxnSpPr>
            <a:stCxn id="14" idx="1"/>
          </p:cNvCxnSpPr>
          <p:nvPr/>
        </p:nvCxnSpPr>
        <p:spPr>
          <a:xfrm flipH="1" flipV="1">
            <a:off x="2195736" y="2996952"/>
            <a:ext cx="2232248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683568" y="6206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4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799288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Pohlavní orgány</a:t>
            </a:r>
            <a:endParaRPr lang="cs-CZ" sz="4000" b="1" dirty="0">
              <a:latin typeface="Comic Sans MS" pitchFamily="66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611560" y="1916832"/>
            <a:ext cx="7848872" cy="11521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cs-CZ" sz="3200" dirty="0" smtClean="0">
                <a:latin typeface="Comic Sans MS" pitchFamily="66" charset="0"/>
              </a:rPr>
              <a:t>Vytváří se v nich pohlavní buňky.</a:t>
            </a:r>
            <a:endParaRPr lang="cs-CZ" sz="3200" dirty="0">
              <a:latin typeface="Comic Sans MS" pitchFamily="66" charset="0"/>
            </a:endParaRPr>
          </a:p>
        </p:txBody>
      </p:sp>
      <p:cxnSp>
        <p:nvCxnSpPr>
          <p:cNvPr id="25" name="Přímá spojovací šipka 24"/>
          <p:cNvCxnSpPr>
            <a:stCxn id="2" idx="2"/>
            <a:endCxn id="21" idx="0"/>
          </p:cNvCxnSpPr>
          <p:nvPr/>
        </p:nvCxnSpPr>
        <p:spPr>
          <a:xfrm>
            <a:off x="4535996" y="1256566"/>
            <a:ext cx="0" cy="6602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Zaoblený obdélník 8"/>
          <p:cNvSpPr/>
          <p:nvPr/>
        </p:nvSpPr>
        <p:spPr>
          <a:xfrm>
            <a:off x="647564" y="3801234"/>
            <a:ext cx="3672408" cy="25080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SAMČÍ 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pohlavní buňka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=</a:t>
            </a:r>
          </a:p>
          <a:p>
            <a:pPr algn="ctr"/>
            <a:r>
              <a:rPr lang="cs-CZ" sz="3200" dirty="0" smtClean="0">
                <a:solidFill>
                  <a:srgbClr val="7030A0"/>
                </a:solidFill>
                <a:latin typeface="Comic Sans MS" pitchFamily="66" charset="0"/>
              </a:rPr>
              <a:t>PYLOVÉ ZRNO</a:t>
            </a:r>
            <a:endParaRPr lang="cs-CZ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cxnSp>
        <p:nvCxnSpPr>
          <p:cNvPr id="10" name="Přímá spojovací šipka 9"/>
          <p:cNvCxnSpPr>
            <a:stCxn id="21" idx="2"/>
            <a:endCxn id="9" idx="0"/>
          </p:cNvCxnSpPr>
          <p:nvPr/>
        </p:nvCxnSpPr>
        <p:spPr>
          <a:xfrm flipH="1">
            <a:off x="2483768" y="3068960"/>
            <a:ext cx="2052228" cy="7322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>
            <a:stCxn id="21" idx="2"/>
          </p:cNvCxnSpPr>
          <p:nvPr/>
        </p:nvCxnSpPr>
        <p:spPr>
          <a:xfrm>
            <a:off x="4535996" y="3068960"/>
            <a:ext cx="2160240" cy="7322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Zaoblený obdélník 12"/>
          <p:cNvSpPr/>
          <p:nvPr/>
        </p:nvSpPr>
        <p:spPr>
          <a:xfrm>
            <a:off x="4644008" y="3789040"/>
            <a:ext cx="3744416" cy="252028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SAMIČÍ 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pohlavní buňka</a:t>
            </a:r>
          </a:p>
          <a:p>
            <a:pPr algn="ctr"/>
            <a:r>
              <a:rPr lang="cs-CZ" sz="3200" dirty="0" smtClean="0">
                <a:latin typeface="Comic Sans MS" pitchFamily="66" charset="0"/>
              </a:rPr>
              <a:t>=</a:t>
            </a:r>
          </a:p>
          <a:p>
            <a:pPr algn="ctr"/>
            <a:r>
              <a:rPr lang="cs-CZ" sz="3200" dirty="0" smtClean="0">
                <a:solidFill>
                  <a:srgbClr val="7030A0"/>
                </a:solidFill>
                <a:latin typeface="Comic Sans MS" pitchFamily="66" charset="0"/>
              </a:rPr>
              <a:t>VAJÍČKO</a:t>
            </a:r>
            <a:endParaRPr lang="cs-CZ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548680"/>
            <a:ext cx="792088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latin typeface="Comic Sans MS" pitchFamily="66" charset="0"/>
              </a:rPr>
              <a:t>Květy podle pohlaví</a:t>
            </a:r>
            <a:endParaRPr lang="cs-CZ" sz="4000" b="1" dirty="0">
              <a:latin typeface="Comic Sans MS" pitchFamily="66" charset="0"/>
            </a:endParaRPr>
          </a:p>
        </p:txBody>
      </p:sp>
      <p:cxnSp>
        <p:nvCxnSpPr>
          <p:cNvPr id="32" name="Přímá spojovací šipka 31"/>
          <p:cNvCxnSpPr/>
          <p:nvPr/>
        </p:nvCxnSpPr>
        <p:spPr>
          <a:xfrm flipH="1">
            <a:off x="1871700" y="1244446"/>
            <a:ext cx="2844316" cy="9604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Přímá spojovací šipka 35"/>
          <p:cNvCxnSpPr/>
          <p:nvPr/>
        </p:nvCxnSpPr>
        <p:spPr>
          <a:xfrm>
            <a:off x="4644008" y="1268760"/>
            <a:ext cx="270030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7" name="Zaoblený obdélník 46"/>
          <p:cNvSpPr/>
          <p:nvPr/>
        </p:nvSpPr>
        <p:spPr>
          <a:xfrm>
            <a:off x="4788024" y="2204864"/>
            <a:ext cx="374441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OBOUPOHLAVNÉ</a:t>
            </a:r>
          </a:p>
        </p:txBody>
      </p:sp>
      <p:sp>
        <p:nvSpPr>
          <p:cNvPr id="48" name="Zaoblený obdélník 47"/>
          <p:cNvSpPr/>
          <p:nvPr/>
        </p:nvSpPr>
        <p:spPr>
          <a:xfrm>
            <a:off x="611560" y="2204864"/>
            <a:ext cx="374441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JEDNOPOHLAVNÉ</a:t>
            </a:r>
          </a:p>
        </p:txBody>
      </p:sp>
      <p:sp>
        <p:nvSpPr>
          <p:cNvPr id="23" name="Zaoblený obdélník 22"/>
          <p:cNvSpPr/>
          <p:nvPr/>
        </p:nvSpPr>
        <p:spPr>
          <a:xfrm>
            <a:off x="2627784" y="5157192"/>
            <a:ext cx="2304256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samičí</a:t>
            </a:r>
          </a:p>
        </p:txBody>
      </p:sp>
      <p:cxnSp>
        <p:nvCxnSpPr>
          <p:cNvPr id="25" name="Přímá spojovací šipka 24"/>
          <p:cNvCxnSpPr>
            <a:stCxn id="48" idx="2"/>
            <a:endCxn id="22" idx="0"/>
          </p:cNvCxnSpPr>
          <p:nvPr/>
        </p:nvCxnSpPr>
        <p:spPr>
          <a:xfrm flipH="1">
            <a:off x="1871700" y="2996952"/>
            <a:ext cx="612068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Přímá spojovací šipka 27"/>
          <p:cNvCxnSpPr>
            <a:stCxn id="48" idx="2"/>
            <a:endCxn id="23" idx="0"/>
          </p:cNvCxnSpPr>
          <p:nvPr/>
        </p:nvCxnSpPr>
        <p:spPr>
          <a:xfrm>
            <a:off x="2483768" y="2996952"/>
            <a:ext cx="1296144" cy="2160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2" name="Zaoblený obdélník 21"/>
          <p:cNvSpPr/>
          <p:nvPr/>
        </p:nvSpPr>
        <p:spPr>
          <a:xfrm>
            <a:off x="611560" y="3645024"/>
            <a:ext cx="2520280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samčí</a:t>
            </a:r>
          </a:p>
        </p:txBody>
      </p:sp>
      <p:pic>
        <p:nvPicPr>
          <p:cNvPr id="30722" name="Picture 2" descr="C:\Users\Administrator\AppData\Local\Microsoft\Windows\Temporary Internet Files\Content.IE5\VKH57C60\MP90044228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068960"/>
            <a:ext cx="1920213" cy="1440160"/>
          </a:xfrm>
          <a:prstGeom prst="rect">
            <a:avLst/>
          </a:prstGeom>
          <a:noFill/>
        </p:spPr>
      </p:pic>
      <p:pic>
        <p:nvPicPr>
          <p:cNvPr id="30723" name="Picture 3" descr="C:\Users\Administrator\AppData\Local\Microsoft\Windows\Temporary Internet Files\Content.IE5\AQ5TX254\MP90044228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509120"/>
            <a:ext cx="1728192" cy="1928409"/>
          </a:xfrm>
          <a:prstGeom prst="rect">
            <a:avLst/>
          </a:prstGeom>
          <a:noFill/>
        </p:spPr>
      </p:pic>
      <p:pic>
        <p:nvPicPr>
          <p:cNvPr id="30724" name="Picture 4" descr="C:\Users\Administrator\AppData\Local\Microsoft\Windows\Temporary Internet Files\Content.IE5\MF6905JC\MP90044248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3284984"/>
            <a:ext cx="3168352" cy="2814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394</Words>
  <Application>Microsoft Office PowerPoint</Application>
  <PresentationFormat>Předvádění na obrazovce (4:3)</PresentationFormat>
  <Paragraphs>119</Paragraphs>
  <Slides>14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Snímek 1</vt:lpstr>
      <vt:lpstr>Snímek 2</vt:lpstr>
      <vt:lpstr>  KVĚT 2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Kořen</dc:title>
  <dc:creator>PC2</dc:creator>
  <cp:lastModifiedBy>Administrator</cp:lastModifiedBy>
  <cp:revision>107</cp:revision>
  <dcterms:created xsi:type="dcterms:W3CDTF">2013-08-01T15:33:38Z</dcterms:created>
  <dcterms:modified xsi:type="dcterms:W3CDTF">2014-04-19T21:21:27Z</dcterms:modified>
</cp:coreProperties>
</file>