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0" r:id="rId3"/>
    <p:sldId id="256" r:id="rId4"/>
    <p:sldId id="257" r:id="rId5"/>
    <p:sldId id="272" r:id="rId6"/>
    <p:sldId id="268" r:id="rId7"/>
    <p:sldId id="269" r:id="rId8"/>
    <p:sldId id="276" r:id="rId9"/>
    <p:sldId id="278" r:id="rId10"/>
    <p:sldId id="279" r:id="rId11"/>
    <p:sldId id="280" r:id="rId12"/>
    <p:sldId id="266" r:id="rId13"/>
    <p:sldId id="258" r:id="rId14"/>
    <p:sldId id="273" r:id="rId15"/>
    <p:sldId id="277" r:id="rId16"/>
    <p:sldId id="260" r:id="rId17"/>
    <p:sldId id="261" r:id="rId18"/>
    <p:sldId id="275" r:id="rId19"/>
    <p:sldId id="259" r:id="rId20"/>
    <p:sldId id="262" r:id="rId21"/>
    <p:sldId id="274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F4E9-E5CB-44A3-9D6B-3C416487BED5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784E-F7C7-4877-B0AC-519D04BA8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784E-F7C7-4877-B0AC-519D04BA8E1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784E-F7C7-4877-B0AC-519D04BA8E1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71FE-8C68-4CDA-9394-24A8C2DDF4E3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4/4c/Konwalia_w_deszczu.jpg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//upload.wikimedia.org/wikipedia/commons/3/31/Primula_veris_0x.JPG" TargetMode="External"/><Relationship Id="rId2" Type="http://schemas.openxmlformats.org/officeDocument/2006/relationships/hyperlink" Target="//upload.wikimedia.org/wikipedia/commons/d/d4/Leucoium_vernum_411-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1/1a/Taraxacum_plant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//upload.wikimedia.org/wikipedia/commons/0/0c/Viola_odorata1.JPG" TargetMode="External"/><Relationship Id="rId4" Type="http://schemas.openxmlformats.org/officeDocument/2006/relationships/hyperlink" Target="//upload.wikimedia.org/wikipedia/commons/6/64/G%C3%A4nsebl%C3%BCmchen_NRW_(3).jpg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2/2b/BambooKyo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4/42/Poa_pratensis.jpe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6/60/Dryopteris_filix-mas_-_K%C3%B6hler%E2%80%93s_Medizinal-Pflanzen-20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f/fa/Opuntia_scheeri_in_Jardin_de_Cactus_on_Lanzarote,_June_2013_(4)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6/6f/Koolrabi_(Brassica_oleracea_convar._acephala_alef._var._gongylodes)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6/6d/20130708Ackerwinde_Horststuecker1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a/a2/PikiWiki_Israel_11782_Plants_of_Israe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//upload.wikimedia.org/wikipedia/commons/1/17/Vin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e/ec/Kolcovy_trn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1/14/2010-06-19-supermarkt-by-RalfR-29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a/af/Fragaria_vesca1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6/Urtica_dioica06_ies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1/Red_Dead_nettle_close_7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8/82/Klatschmohn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upload.wikimedia.org/wikipedia/commons/f/f3/Young_pod_of_Pisum_sativum_(3).JPG" TargetMode="External"/><Relationship Id="rId4" Type="http://schemas.openxmlformats.org/officeDocument/2006/relationships/hyperlink" Target="http://upload.wikimedia.org/wikipedia/commons/7/78/Rajce.jpg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Soubor:Leucoium vernum 411-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046937" cy="2160240"/>
          </a:xfrm>
          <a:prstGeom prst="rect">
            <a:avLst/>
          </a:prstGeom>
          <a:noFill/>
        </p:spPr>
      </p:pic>
      <p:pic>
        <p:nvPicPr>
          <p:cNvPr id="35844" name="Picture 4" descr="File:Gänseblümchen NRW (3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268760"/>
            <a:ext cx="3456384" cy="2520280"/>
          </a:xfrm>
          <a:prstGeom prst="rect">
            <a:avLst/>
          </a:prstGeom>
          <a:noFill/>
        </p:spPr>
      </p:pic>
      <p:pic>
        <p:nvPicPr>
          <p:cNvPr id="35842" name="Picture 2" descr="File:Taraxacum pla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268760"/>
            <a:ext cx="2880320" cy="3840427"/>
          </a:xfrm>
          <a:prstGeom prst="rect">
            <a:avLst/>
          </a:prstGeom>
          <a:noFill/>
        </p:spPr>
      </p:pic>
      <p:pic>
        <p:nvPicPr>
          <p:cNvPr id="35850" name="Picture 10" descr="Soubor:Konwalia w deszczu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437112"/>
            <a:ext cx="2448272" cy="2106234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539552" y="404664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Stvol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35848" name="Picture 8" descr="Soubor:Viola odorata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3645024"/>
            <a:ext cx="3528392" cy="2880320"/>
          </a:xfrm>
          <a:prstGeom prst="rect">
            <a:avLst/>
          </a:prstGeom>
          <a:noFill/>
        </p:spPr>
      </p:pic>
      <p:pic>
        <p:nvPicPr>
          <p:cNvPr id="35846" name="Picture 6" descr="Soubor:Primula veris 0x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1268760"/>
            <a:ext cx="2664296" cy="355239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560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91880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40152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99792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10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28184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11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Stéblo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1268" name="Picture 4" descr="File:BambooKy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9"/>
            <a:ext cx="3960439" cy="5184575"/>
          </a:xfrm>
          <a:prstGeom prst="rect">
            <a:avLst/>
          </a:prstGeom>
          <a:noFill/>
        </p:spPr>
      </p:pic>
      <p:pic>
        <p:nvPicPr>
          <p:cNvPr id="11270" name="Picture 6" descr="File:Poa pratensis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9"/>
            <a:ext cx="4032448" cy="5184575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commons/7/71/Wheat_fie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20888"/>
            <a:ext cx="2381250" cy="330517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11560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47864" y="2492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13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Hlavní funkce stonku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6552728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Nese listy, květy, plody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Rozvádí živiny a minerální látky</a:t>
            </a:r>
            <a:br>
              <a:rPr lang="cs-CZ" sz="3200" dirty="0" smtClean="0">
                <a:latin typeface="Comic Sans MS" pitchFamily="66" charset="0"/>
              </a:rPr>
            </a:br>
            <a:r>
              <a:rPr lang="cs-CZ" sz="3200" dirty="0" smtClean="0">
                <a:latin typeface="Comic Sans MS" pitchFamily="66" charset="0"/>
              </a:rPr>
              <a:t>  z kořenů do dalších částí rostlin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Rozvádí organické látky z listů</a:t>
            </a:r>
            <a:br>
              <a:rPr lang="cs-CZ" sz="3200" dirty="0" smtClean="0">
                <a:latin typeface="Comic Sans MS" pitchFamily="66" charset="0"/>
              </a:rPr>
            </a:br>
            <a:r>
              <a:rPr lang="cs-CZ" sz="3200" dirty="0" smtClean="0">
                <a:latin typeface="Comic Sans MS" pitchFamily="66" charset="0"/>
              </a:rPr>
              <a:t>  do kořenů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 Umožňuje růst a pohyb rostliny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C:\Users\PC2\AppData\Local\Microsoft\Windows\Temporary Internet Files\Content.IE5\HVDBA60L\MC9004374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64288" y="3356992"/>
            <a:ext cx="1728192" cy="185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Další funkce stonku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1"/>
            <a:ext cx="7776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zásobní 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přichycovací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obranná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Nepohlavní rozmnožování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zásobní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File:Dryopteris filix-mas - Köhler–s Medizinal-Pflanzen-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248471" cy="4968552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39552" y="2708920"/>
            <a:ext cx="3528392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oddenek kapradiny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le:Opuntia scheeri in Jardin de Cactus on Lanzarote, June 2013 (4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39552" y="404664"/>
            <a:ext cx="4896544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>
                <a:latin typeface="Comic Sans MS" pitchFamily="66" charset="0"/>
              </a:rPr>
              <a:t>ztlustlý</a:t>
            </a:r>
            <a:r>
              <a:rPr lang="cs-CZ" sz="3600" dirty="0" smtClean="0">
                <a:latin typeface="Comic Sans MS" pitchFamily="66" charset="0"/>
              </a:rPr>
              <a:t> stonek kaktusu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Koolrabi (Brassica oleracea convar. acephala alef. var. gongylodes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125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95536" y="332656"/>
            <a:ext cx="3096344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stonková bulva kedlubny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20130708Ackerwinde Horststueck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14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přichycovací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491880" y="1484784"/>
            <a:ext cx="5040560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ovíjivý stonek svlačce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18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le:PikiWiki Israel 11782 Plants of Israe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pic>
        <p:nvPicPr>
          <p:cNvPr id="31746" name="Picture 2" descr="Soubor:V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27584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23528" y="404664"/>
            <a:ext cx="352839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úponky vinné révy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19a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99992" y="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19b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Kolcovy t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453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611560" y="548680"/>
            <a:ext cx="78488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Funkce obranná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556792"/>
            <a:ext cx="35283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kolce trnky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Stonek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VY_32_INOVACE_28.08.ZAT.PR.7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26. 03. 2014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le:2010-06-19-supermarkt-by-RalfR-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2849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611560" y="476672"/>
            <a:ext cx="79208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  Nepohlavní rozmnožování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267744" y="1340768"/>
            <a:ext cx="504056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oddenkové hlízy brambor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 21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Fragaria vesc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95536" y="404664"/>
            <a:ext cx="504056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šlahouny jahodníku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 22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9"/>
          <p:cNvSpPr>
            <a:spLocks noChangeArrowheads="1"/>
          </p:cNvSpPr>
          <p:nvPr/>
        </p:nvSpPr>
        <p:spPr bwMode="auto">
          <a:xfrm>
            <a:off x="323528" y="1844824"/>
            <a:ext cx="864096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78-79.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</a:rPr>
              <a:t>Použité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</a:rPr>
              <a:t>zdroje:</a:t>
            </a:r>
          </a:p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9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WWW:&lt;http://commons.wikimedia.org/wiki/File:Rajce.jpg&gt;.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]: Frank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Vincentz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:&lt;http://commons.wikimedia.org/wiki/File:Urtica_dioica06_ies.jpg&gt;.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WWW:&lt;http://commons.wikimedia.org/wiki/File:Red_Dead_nettle_close_700.jpg&gt;.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[OBR.4]: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Mussklprozz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http://commons.wikimedia.org/wiki/File:Klatschmohn.jpg&gt;.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6557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20688"/>
            <a:ext cx="5976937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323528" y="265426"/>
            <a:ext cx="8569325" cy="6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Chmee2. 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WWW:&lt;http://commons.wikimedia.org/wiki/File:Young_pod_of_Pisum_sativum_(3).JPG&gt;.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Arnoldius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WWW:&lt;http://commons.wikimedia.org/wiki/File:Taraxacum_plant.jpg&gt;.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[OBR.7]: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Dahola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http://commons.wikimedia.org/wiki/File:G%C3%A4nsebl%C3%BCmchen_NRW_(3).jpg&gt;.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[OBR.8]: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Alvals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WWW:&lt;http://commons.wikimedia.org/wiki/File:Primula_veris_0x.JPG&gt;.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Kpjas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WWW:&lt;http://commons.wikimedia.org/wiki/File:Konwalia_w_deszczu.jpg&gt;.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OBR.10]: Petr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Filippov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http://commons.wikimedia.org/wiki/File:Viola_odorata1.JPG&gt;.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User: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Roweromaniak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 http://commons.wikimedia.org/wiki/File:Leucoium_vernum_411-20.jpg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323528" y="404664"/>
            <a:ext cx="8569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[OBR.12]: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Kristian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Peters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http://commons.wikimedia.org/wiki/File:Poa_pratensis.jpeg&gt;.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WWW:&lt;http://commons.wikimedia.org/wiki/File:Wheat_field.jpg&gt;.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Paul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Vlaar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WWW:&lt;http://commons.wikimedia.org/wiki/File:BambooKyoto.jpg&gt;.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14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[OBR.15]: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Franz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Eugen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Köhler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http://commons.wikimedia.org/wiki/File:Dryopteris_filix-mas_-_K%C3%B6hler%E2%80%93s_Medizinal-Pflanzen-202.jpg?uselang=cs&gt;.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15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OBR.16]: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Chmee2. 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WWW:&lt;http://commons.wikimedia.org/wiki/File:Opuntia_scheeri_in_Jardin_de_Cactus_on_Lanzarote,_June_2013_(4).jpg&gt;.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16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OBR.17]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 http://commons.wikimedia.org/wiki/File:20130708Ackerwinde_Horststuecker1.jpg 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323528" y="332656"/>
            <a:ext cx="8569325" cy="6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[OBR.18]: AnRo002.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WWW:&lt;http://commons.wikimedia.org/wiki/File:20130708Ackerwinde_Horststuecker1.jpg&gt;.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[OBR.19a]: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Jon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Sullivan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WWW:&lt;http://commons.wikimedia.org/wiki/File:Vine.jpg&gt;.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[OBR.19b]: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Oren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Peles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WWW:&lt;http://commons.wikimedia.org/wiki/File:PikiWiki_Israel_11782_Plants_of_Israel.jpg?uselang=cs&gt;.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19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[OBR.20]: I. Sáček, senior.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WWW:&lt;http://commons.wikimedia.org/wiki/File:Kolcovy_trn.jpg&gt;.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20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[OBR.21]: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Ralf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Roletschek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WWW:&lt;http://commons.wikimedia.org/wiki/File:2010-06-19-supermarkt-by-RalfR-29.jpg&gt;.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21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[OBR.22]: KENPEI.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[cit.2014-03-25].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WWW:&lt;http://species.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wikimedia.org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Fragaria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_vesca1.jpg&gt;.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323528" y="476672"/>
            <a:ext cx="856932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 galerie obrázků a klipartů Microsoft Office.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7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Comic Sans MS" pitchFamily="66" charset="0"/>
              </a:rPr>
              <a:t>Stonek 1</a:t>
            </a:r>
            <a:endParaRPr lang="cs-CZ" sz="7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PC2\AppData\Local\Microsoft\Windows\Temporary Internet Files\Content.IE5\WKG8G27U\MC9003448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2310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/>
          <p:cNvSpPr/>
          <p:nvPr/>
        </p:nvSpPr>
        <p:spPr>
          <a:xfrm>
            <a:off x="611560" y="3933056"/>
            <a:ext cx="2088232" cy="1440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Charakteristika stonku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1988840"/>
            <a:ext cx="783061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Většinou nadzemní část rostliny</a:t>
            </a:r>
          </a:p>
          <a:p>
            <a:pPr lvl="0">
              <a:spcBef>
                <a:spcPts val="899"/>
              </a:spcBef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Obsahuje chlorofyl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Roste negativně geotropicky</a:t>
            </a:r>
            <a:endParaRPr lang="cs-CZ" sz="3600" i="1" dirty="0" smtClean="0">
              <a:latin typeface="Comic Sans MS" pitchFamily="66" charset="0"/>
            </a:endParaRPr>
          </a:p>
        </p:txBody>
      </p:sp>
      <p:pic>
        <p:nvPicPr>
          <p:cNvPr id="2052" name="Picture 4" descr="C:\Users\PC2\AppData\Local\Microsoft\Windows\Temporary Internet Files\Content.IE5\HVDBA60L\MC900441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1828800" cy="1828800"/>
          </a:xfrm>
          <a:prstGeom prst="rect">
            <a:avLst/>
          </a:prstGeom>
          <a:noFill/>
        </p:spPr>
      </p:pic>
      <p:sp>
        <p:nvSpPr>
          <p:cNvPr id="8" name="Vývojový diagram: postup 7"/>
          <p:cNvSpPr/>
          <p:nvPr/>
        </p:nvSpPr>
        <p:spPr>
          <a:xfrm>
            <a:off x="3923928" y="4869160"/>
            <a:ext cx="1440160" cy="136815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C:\Users\PC2\AppData\Local\Microsoft\Windows\Temporary Internet Files\Content.IE5\CIX9Y67Z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1605880" cy="1605880"/>
          </a:xfrm>
          <a:prstGeom prst="rect">
            <a:avLst/>
          </a:prstGeom>
          <a:noFill/>
        </p:spPr>
      </p:pic>
      <p:grpSp>
        <p:nvGrpSpPr>
          <p:cNvPr id="17" name="Skupina 16"/>
          <p:cNvGrpSpPr/>
          <p:nvPr/>
        </p:nvGrpSpPr>
        <p:grpSpPr>
          <a:xfrm>
            <a:off x="7164288" y="3118425"/>
            <a:ext cx="1009363" cy="1934535"/>
            <a:chOff x="7605348" y="3062166"/>
            <a:chExt cx="1009363" cy="1934535"/>
          </a:xfrm>
        </p:grpSpPr>
        <p:pic>
          <p:nvPicPr>
            <p:cNvPr id="2056" name="Picture 8" descr="C:\Users\PC2\AppData\Local\Microsoft\Windows\Temporary Internet Files\Content.IE5\WKG8G27U\MC90012285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77500">
              <a:off x="7605348" y="3844573"/>
              <a:ext cx="1009363" cy="1152128"/>
            </a:xfrm>
            <a:prstGeom prst="rect">
              <a:avLst/>
            </a:prstGeom>
            <a:noFill/>
          </p:spPr>
        </p:pic>
        <p:sp>
          <p:nvSpPr>
            <p:cNvPr id="16" name="Šipka dolů 15"/>
            <p:cNvSpPr/>
            <p:nvPr/>
          </p:nvSpPr>
          <p:spPr>
            <a:xfrm rot="11997481">
              <a:off x="8162368" y="3062166"/>
              <a:ext cx="432048" cy="808276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Stavba stonku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899592" y="3284984"/>
            <a:ext cx="2664296" cy="31683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pokožka a dužnina s cévními svazky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4932040" y="2276872"/>
            <a:ext cx="352839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dřevnatý stonek 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539552" y="2204864"/>
            <a:ext cx="338437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dužnatý  stonek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5364088" y="3356992"/>
            <a:ext cx="2664296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na povrchu je kůra, pak následuje lýko, dřevo a dřeň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2" idx="2"/>
            <a:endCxn id="21" idx="0"/>
          </p:cNvCxnSpPr>
          <p:nvPr/>
        </p:nvCxnSpPr>
        <p:spPr>
          <a:xfrm flipH="1">
            <a:off x="2231740" y="1256566"/>
            <a:ext cx="2304256" cy="948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2" idx="2"/>
            <a:endCxn id="20" idx="0"/>
          </p:cNvCxnSpPr>
          <p:nvPr/>
        </p:nvCxnSpPr>
        <p:spPr>
          <a:xfrm>
            <a:off x="4535996" y="1256566"/>
            <a:ext cx="2160240" cy="10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1" idx="2"/>
            <a:endCxn id="19" idx="0"/>
          </p:cNvCxnSpPr>
          <p:nvPr/>
        </p:nvCxnSpPr>
        <p:spPr>
          <a:xfrm>
            <a:off x="2231740" y="2996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20" idx="2"/>
            <a:endCxn id="25" idx="0"/>
          </p:cNvCxnSpPr>
          <p:nvPr/>
        </p:nvCxnSpPr>
        <p:spPr>
          <a:xfrm>
            <a:off x="669623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Stavba stonku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899592" y="3284984"/>
            <a:ext cx="266429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BYLINY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4932040" y="2276872"/>
            <a:ext cx="352839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dřevnatý stonek 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539552" y="2204864"/>
            <a:ext cx="338437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dužnatý  stonek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5364088" y="3356992"/>
            <a:ext cx="266429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DŘEVINY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2" idx="2"/>
            <a:endCxn id="21" idx="0"/>
          </p:cNvCxnSpPr>
          <p:nvPr/>
        </p:nvCxnSpPr>
        <p:spPr>
          <a:xfrm flipH="1">
            <a:off x="2231740" y="1256566"/>
            <a:ext cx="2304256" cy="948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2" idx="2"/>
            <a:endCxn id="20" idx="0"/>
          </p:cNvCxnSpPr>
          <p:nvPr/>
        </p:nvCxnSpPr>
        <p:spPr>
          <a:xfrm>
            <a:off x="4535996" y="1256566"/>
            <a:ext cx="2160240" cy="10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1" idx="2"/>
            <a:endCxn id="19" idx="0"/>
          </p:cNvCxnSpPr>
          <p:nvPr/>
        </p:nvCxnSpPr>
        <p:spPr>
          <a:xfrm>
            <a:off x="2231740" y="2996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20" idx="2"/>
            <a:endCxn id="25" idx="0"/>
          </p:cNvCxnSpPr>
          <p:nvPr/>
        </p:nvCxnSpPr>
        <p:spPr>
          <a:xfrm>
            <a:off x="669623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C2\AppData\Local\Microsoft\Windows\Temporary Internet Files\Content.IE5\11XMNPYN\MC9001228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2088232" cy="2383593"/>
          </a:xfrm>
          <a:prstGeom prst="rect">
            <a:avLst/>
          </a:prstGeom>
          <a:noFill/>
        </p:spPr>
      </p:pic>
      <p:pic>
        <p:nvPicPr>
          <p:cNvPr id="2051" name="Picture 3" descr="C:\Users\PC2\AppData\Local\Microsoft\Windows\Temporary Internet Files\Content.IE5\WKG8G27U\MC90044179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Dřeviny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19872" y="27089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827584" y="4005064"/>
            <a:ext cx="3384376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KEŘE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(stonek se větví těsně nad zemí)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195736" y="1772816"/>
            <a:ext cx="46805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STROMY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(stonek se větví v určité výšce nad zemí)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5220072" y="4005064"/>
            <a:ext cx="309634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POLOKEŘE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(dužnaté části stonku)  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18" name="Přímá spojovací šipka 17"/>
          <p:cNvCxnSpPr>
            <a:stCxn id="2" idx="2"/>
            <a:endCxn id="21" idx="0"/>
          </p:cNvCxnSpPr>
          <p:nvPr/>
        </p:nvCxnSpPr>
        <p:spPr>
          <a:xfrm>
            <a:off x="4535996" y="1256566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1907704" y="1268760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7164288" y="1268760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Stonky bylin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19872" y="27089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827584" y="4005064"/>
            <a:ext cx="3384376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STVOL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(stonek nese květy, listy v přízemní růžici)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195736" y="1772816"/>
            <a:ext cx="4680520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LODYHA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(stonek s listy)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5220072" y="4005064"/>
            <a:ext cx="309634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STÉBLO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(duté, vyztužené kolénky)  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18" name="Přímá spojovací šipka 17"/>
          <p:cNvCxnSpPr>
            <a:stCxn id="2" idx="2"/>
            <a:endCxn id="21" idx="0"/>
          </p:cNvCxnSpPr>
          <p:nvPr/>
        </p:nvCxnSpPr>
        <p:spPr>
          <a:xfrm>
            <a:off x="4535996" y="1256566"/>
            <a:ext cx="0" cy="516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1907704" y="1268760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7164288" y="1268760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Lodyha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3314" name="Picture 2" descr="File:Red Dead nettle close 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384375" cy="3528392"/>
          </a:xfrm>
          <a:prstGeom prst="rect">
            <a:avLst/>
          </a:prstGeom>
          <a:noFill/>
        </p:spPr>
      </p:pic>
      <p:pic>
        <p:nvPicPr>
          <p:cNvPr id="13318" name="Picture 6" descr="File:Raj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4608512" cy="3186354"/>
          </a:xfrm>
          <a:prstGeom prst="rect">
            <a:avLst/>
          </a:prstGeom>
          <a:noFill/>
        </p:spPr>
      </p:pic>
      <p:pic>
        <p:nvPicPr>
          <p:cNvPr id="13316" name="Picture 4" descr="File:Klatschmoh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356992"/>
            <a:ext cx="3049538" cy="3177952"/>
          </a:xfrm>
          <a:prstGeom prst="rect">
            <a:avLst/>
          </a:prstGeom>
          <a:noFill/>
        </p:spPr>
      </p:pic>
      <p:pic>
        <p:nvPicPr>
          <p:cNvPr id="13320" name="Picture 8" descr="File:Urtica dioica06 i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789040"/>
            <a:ext cx="3345186" cy="2736304"/>
          </a:xfrm>
          <a:prstGeom prst="rect">
            <a:avLst/>
          </a:prstGeom>
          <a:noFill/>
        </p:spPr>
      </p:pic>
      <p:pic>
        <p:nvPicPr>
          <p:cNvPr id="13322" name="Picture 10" descr="File:Young pod of Pisum sativum (3)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869160"/>
            <a:ext cx="2520280" cy="165618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11560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59832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96336" y="14847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12160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68344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853</Words>
  <Application>Microsoft Office PowerPoint</Application>
  <PresentationFormat>Předvádění na obrazovce (4:3)</PresentationFormat>
  <Paragraphs>194</Paragraphs>
  <Slides>26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Snímek 1</vt:lpstr>
      <vt:lpstr>Snímek 2</vt:lpstr>
      <vt:lpstr> Stonek 1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Kořen</dc:title>
  <dc:creator>PC2</dc:creator>
  <cp:lastModifiedBy>Administrator</cp:lastModifiedBy>
  <cp:revision>49</cp:revision>
  <dcterms:created xsi:type="dcterms:W3CDTF">2013-08-01T15:33:38Z</dcterms:created>
  <dcterms:modified xsi:type="dcterms:W3CDTF">2014-04-22T20:17:59Z</dcterms:modified>
</cp:coreProperties>
</file>