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70" r:id="rId3"/>
    <p:sldId id="256" r:id="rId4"/>
    <p:sldId id="257" r:id="rId5"/>
    <p:sldId id="267" r:id="rId6"/>
    <p:sldId id="268" r:id="rId7"/>
    <p:sldId id="269" r:id="rId8"/>
    <p:sldId id="266" r:id="rId9"/>
    <p:sldId id="258" r:id="rId10"/>
    <p:sldId id="260" r:id="rId11"/>
    <p:sldId id="261" r:id="rId12"/>
    <p:sldId id="259" r:id="rId13"/>
    <p:sldId id="262" r:id="rId14"/>
    <p:sldId id="272" r:id="rId15"/>
    <p:sldId id="27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3F4E9-E5CB-44A3-9D6B-3C416487BED5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9784E-F7C7-4877-B0AC-519D04BA8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9784E-F7C7-4877-B0AC-519D04BA8E12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71FE-8C68-4CDA-9394-24A8C2DDF4E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771FE-8C68-4CDA-9394-24A8C2DDF4E3}" type="datetimeFigureOut">
              <a:rPr lang="cs-CZ" smtClean="0"/>
              <a:pPr/>
              <a:t>23.3.2014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85A73-B83A-474A-8577-22442A6D34A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c/ca/Kren_Verkauf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//upload.wikimedia.org/wikipedia/commons/e/e6/Carrots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d/d2/Philodendron_bipinnatifidum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//upload.wikimedia.org/wikipedia/commons/7/76/Rostlina_na_chodb%C4%9B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0/0f/35Dahli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//upload.wikimedia.org/wikipedia/commons/1/1a/NSRW_Root-Tip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Funkce zásobní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3076" name="Picture 4" descr="File:Kren Verkau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3312" y="1985642"/>
            <a:ext cx="5034159" cy="3888432"/>
          </a:xfrm>
          <a:prstGeom prst="rect">
            <a:avLst/>
          </a:prstGeom>
          <a:noFill/>
        </p:spPr>
      </p:pic>
      <p:pic>
        <p:nvPicPr>
          <p:cNvPr id="3074" name="Picture 2" descr="File:Carrot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030266" y="1954513"/>
            <a:ext cx="5043908" cy="3960440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2051720" y="5085184"/>
            <a:ext cx="5040560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latin typeface="Comic Sans MS" pitchFamily="66" charset="0"/>
              </a:rPr>
              <a:t>ztlustlý</a:t>
            </a:r>
            <a:r>
              <a:rPr lang="cs-CZ" sz="3200" dirty="0" smtClean="0">
                <a:latin typeface="Comic Sans MS" pitchFamily="66" charset="0"/>
              </a:rPr>
              <a:t> kořen křenu  a mrkve 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8" name="Veselý obličej 7"/>
          <p:cNvSpPr/>
          <p:nvPr/>
        </p:nvSpPr>
        <p:spPr>
          <a:xfrm>
            <a:off x="7524328" y="476672"/>
            <a:ext cx="864096" cy="86409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11560" y="59492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 3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452320" y="59492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 4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Funkce přichycovací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18434" name="Picture 2" descr="http://upload.wikimedia.org/wikipedia/commons/c/c3/Klimop.jpg?uselang=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87724" y="-63388"/>
            <a:ext cx="4896544" cy="7992888"/>
          </a:xfrm>
          <a:prstGeom prst="rect">
            <a:avLst/>
          </a:prstGeom>
          <a:noFill/>
        </p:spPr>
      </p:pic>
      <p:sp>
        <p:nvSpPr>
          <p:cNvPr id="7" name="Zaoblený obdélník 6"/>
          <p:cNvSpPr/>
          <p:nvPr/>
        </p:nvSpPr>
        <p:spPr>
          <a:xfrm>
            <a:off x="683568" y="5157192"/>
            <a:ext cx="5040560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příčepivé kořeny břečťanu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8" name="Veselý obličej 7"/>
          <p:cNvSpPr/>
          <p:nvPr/>
        </p:nvSpPr>
        <p:spPr>
          <a:xfrm>
            <a:off x="7524328" y="476672"/>
            <a:ext cx="864096" cy="86409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11560" y="16288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</a:rPr>
              <a:t>Obr. 5</a:t>
            </a:r>
            <a:endParaRPr lang="cs-CZ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48680"/>
            <a:ext cx="784887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Comic Sans MS" pitchFamily="66" charset="0"/>
              </a:rPr>
              <a:t> Získávání vody ze vzdušné  </a:t>
            </a:r>
          </a:p>
          <a:p>
            <a:r>
              <a:rPr lang="cs-CZ" sz="4000" b="1" dirty="0" smtClean="0">
                <a:latin typeface="Comic Sans MS" pitchFamily="66" charset="0"/>
              </a:rPr>
              <a:t>            vlhkosti</a:t>
            </a:r>
            <a:endParaRPr lang="cs-CZ" sz="4000" b="1" dirty="0">
              <a:latin typeface="Comic Sans MS" pitchFamily="66" charset="0"/>
            </a:endParaRPr>
          </a:p>
        </p:txBody>
      </p:sp>
      <p:pic>
        <p:nvPicPr>
          <p:cNvPr id="4098" name="Picture 2" descr="Plik:Philodendron bipinnatifid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3312369" cy="4392488"/>
          </a:xfrm>
          <a:prstGeom prst="rect">
            <a:avLst/>
          </a:prstGeom>
          <a:noFill/>
        </p:spPr>
      </p:pic>
      <p:pic>
        <p:nvPicPr>
          <p:cNvPr id="4100" name="Picture 4" descr="Plik:Rostlina na chodbě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1630" y="2060848"/>
            <a:ext cx="4438802" cy="4392488"/>
          </a:xfrm>
          <a:prstGeom prst="rect">
            <a:avLst/>
          </a:prstGeom>
          <a:noFill/>
        </p:spPr>
      </p:pic>
      <p:sp>
        <p:nvSpPr>
          <p:cNvPr id="7" name="Zaoblený obdélník 6"/>
          <p:cNvSpPr/>
          <p:nvPr/>
        </p:nvSpPr>
        <p:spPr>
          <a:xfrm>
            <a:off x="3275856" y="5229200"/>
            <a:ext cx="5040560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vzdušné kořeny filodendronu a </a:t>
            </a:r>
            <a:r>
              <a:rPr lang="cs-CZ" sz="3200" dirty="0" err="1" smtClean="0">
                <a:latin typeface="Comic Sans MS" pitchFamily="66" charset="0"/>
              </a:rPr>
              <a:t>monstery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9" name="Veselý obličej 8"/>
          <p:cNvSpPr/>
          <p:nvPr/>
        </p:nvSpPr>
        <p:spPr>
          <a:xfrm>
            <a:off x="7524328" y="908720"/>
            <a:ext cx="864096" cy="86409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55576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 6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139952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 7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76672"/>
            <a:ext cx="792088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Comic Sans MS" pitchFamily="66" charset="0"/>
              </a:rPr>
              <a:t>  Nepohlavní rozmnožování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19458" name="Picture 2" descr="File:35Dahl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920880" cy="5040560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5/5e/Root_tubers_of_Dahlia_variabili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2952328" cy="32575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Zaoblený obdélník 7"/>
          <p:cNvSpPr/>
          <p:nvPr/>
        </p:nvSpPr>
        <p:spPr>
          <a:xfrm>
            <a:off x="683568" y="5229200"/>
            <a:ext cx="5040560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kořenové hlízy jiřin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9" name="Veselý obličej 8"/>
          <p:cNvSpPr/>
          <p:nvPr/>
        </p:nvSpPr>
        <p:spPr>
          <a:xfrm>
            <a:off x="7524328" y="476672"/>
            <a:ext cx="864096" cy="86409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7524328" y="15567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</a:rPr>
              <a:t>Obr. 8</a:t>
            </a:r>
            <a:endParaRPr lang="cs-CZ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élník 9"/>
          <p:cNvSpPr>
            <a:spLocks noChangeArrowheads="1"/>
          </p:cNvSpPr>
          <p:nvPr/>
        </p:nvSpPr>
        <p:spPr bwMode="auto">
          <a:xfrm>
            <a:off x="323850" y="2133601"/>
            <a:ext cx="8569325" cy="462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>
              <a:lnSpc>
                <a:spcPct val="80000"/>
              </a:lnSpc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ČERNÍK, V. a kol. Přírodopis 2, Zoologie. Botanika. Praha : SPN, 1999, ISBN 80-7235-069-2. s.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77-78.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</a:rPr>
              <a:t>Použité zdroje:</a:t>
            </a:r>
          </a:p>
          <a:p>
            <a:pPr>
              <a:lnSpc>
                <a:spcPct val="80000"/>
              </a:lnSpc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</a:rPr>
              <a:t>5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[OBR.1]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Martin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Cilenšek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cit.2014-03-14].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WWW:&lt;http://commons.wikimedia.org/wiki/File:Nsr-slika-001.png&gt;.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</a:rPr>
              <a:t>6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[OBR.2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cit.2014-03-14].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:&lt;http://commons.wikimedia.org/wiki/File:NSRW_Root-Tip.png&gt;.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</a:rPr>
              <a:t>Strana 10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Kander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cit.2014-03-14].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WWW:&lt;http://commons.wikimedia.org/wiki/File:Carrots.JPG&gt;.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5363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20713"/>
            <a:ext cx="165576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313" y="692150"/>
            <a:ext cx="5976937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délník 9"/>
          <p:cNvSpPr>
            <a:spLocks noChangeArrowheads="1"/>
          </p:cNvSpPr>
          <p:nvPr/>
        </p:nvSpPr>
        <p:spPr bwMode="auto">
          <a:xfrm>
            <a:off x="323850" y="404813"/>
            <a:ext cx="8569325" cy="580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[OBR.4]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Anna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reg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cit.2014-03-14].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:&lt;http://commons.wikimedia.org/wiki/File:Kren_Verkauf.jpg&gt;.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11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[OBR.5]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Klimop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cit.2014-03-14].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WWW:&lt;http://commons.wikimedia.org/wiki/File:Klimop.jpg?uselang=cs&gt;.</a:t>
            </a:r>
          </a:p>
          <a:p>
            <a:pPr>
              <a:lnSpc>
                <a:spcPct val="80000"/>
              </a:lnSpc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</a:rPr>
              <a:t>12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[OBR.6]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Ben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Cody. 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cit.2014-03-14].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jako volné dílo na WWW:&lt;http://pl.wikipedia.org/wiki/Plik:Philodendron_bipinnatifidum.jpg&gt;.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[OBR.7]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Dezidor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cit.2014-03-14].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WWW:&lt;http://commons.wikimedia.org/wiki/File:Rostlina_na_chodb%C4%9B.jpg&gt;.</a:t>
            </a:r>
          </a:p>
          <a:p>
            <a:pPr>
              <a:lnSpc>
                <a:spcPct val="80000"/>
              </a:lnSpc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</a:rPr>
              <a:t>13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OBR.8]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Santhosh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1948.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cit.2014-03-14].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WWW:&lt;http://commons.wikimedia.org/wiki/File:35Dahlia.JPG&gt;.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Biologie rostlin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Kořen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VY_32_INOVACE_28.06.ZAT.PR.7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17. </a:t>
                      </a: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03. 2014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cs-CZ" sz="7200" dirty="0" smtClean="0">
                <a:solidFill>
                  <a:schemeClr val="tx1"/>
                </a:solidFill>
                <a:latin typeface="Comic Sans MS" pitchFamily="66" charset="0"/>
              </a:rPr>
              <a:t>		</a:t>
            </a:r>
            <a:r>
              <a:rPr lang="cs-CZ" sz="7200" b="1" dirty="0" smtClean="0">
                <a:solidFill>
                  <a:schemeClr val="tx1"/>
                </a:solidFill>
                <a:latin typeface="Comic Sans MS" pitchFamily="66" charset="0"/>
              </a:rPr>
              <a:t>Kořen</a:t>
            </a:r>
            <a:endParaRPr lang="cs-CZ" sz="7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PC2\AppData\Local\Microsoft\Windows\Temporary Internet Files\Content.IE5\DA3ZBWG1\MC9003831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696"/>
            <a:ext cx="403244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764704"/>
            <a:ext cx="741682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Charakteristika kořene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5576" y="1988840"/>
            <a:ext cx="7830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600" dirty="0" smtClean="0">
                <a:latin typeface="Comic Sans MS" pitchFamily="66" charset="0"/>
              </a:rPr>
              <a:t> Většinou podzemní nečlánkovaný </a:t>
            </a:r>
          </a:p>
          <a:p>
            <a:r>
              <a:rPr lang="cs-CZ" sz="3600" dirty="0" smtClean="0">
                <a:latin typeface="Comic Sans MS" pitchFamily="66" charset="0"/>
              </a:rPr>
              <a:t>  orgán</a:t>
            </a:r>
          </a:p>
          <a:p>
            <a:pPr>
              <a:buFont typeface="Arial" pitchFamily="34" charset="0"/>
              <a:buChar char="•"/>
            </a:pPr>
            <a:r>
              <a:rPr lang="cs-CZ" sz="3600" dirty="0" smtClean="0">
                <a:latin typeface="Comic Sans MS" pitchFamily="66" charset="0"/>
              </a:rPr>
              <a:t> Neobsahuje chlorofyl</a:t>
            </a:r>
          </a:p>
          <a:p>
            <a:pPr>
              <a:buFont typeface="Arial" pitchFamily="34" charset="0"/>
              <a:buChar char="•"/>
            </a:pPr>
            <a:r>
              <a:rPr lang="cs-CZ" sz="3600" dirty="0" smtClean="0">
                <a:latin typeface="Comic Sans MS" pitchFamily="66" charset="0"/>
              </a:rPr>
              <a:t> Roste pozitivně geotropicky</a:t>
            </a:r>
            <a:endParaRPr lang="cs-CZ" sz="3600" i="1" dirty="0" smtClean="0">
              <a:latin typeface="Comic Sans MS" pitchFamily="66" charset="0"/>
            </a:endParaRPr>
          </a:p>
        </p:txBody>
      </p:sp>
      <p:pic>
        <p:nvPicPr>
          <p:cNvPr id="2052" name="Picture 4" descr="C:\Users\PC2\AppData\Local\Microsoft\Windows\Temporary Internet Files\Content.IE5\HVDBA60L\MC9004418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09120"/>
            <a:ext cx="1828800" cy="1828800"/>
          </a:xfrm>
          <a:prstGeom prst="rect">
            <a:avLst/>
          </a:prstGeom>
          <a:noFill/>
        </p:spPr>
      </p:pic>
      <p:sp>
        <p:nvSpPr>
          <p:cNvPr id="8" name="Vývojový diagram: postup 7"/>
          <p:cNvSpPr/>
          <p:nvPr/>
        </p:nvSpPr>
        <p:spPr>
          <a:xfrm>
            <a:off x="3923928" y="4869160"/>
            <a:ext cx="1440160" cy="1368152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 descr="C:\Users\PC2\AppData\Local\Microsoft\Windows\Temporary Internet Files\Content.IE5\CIX9Y67Z\MC9004315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869160"/>
            <a:ext cx="1605880" cy="1605880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 rot="2814328">
            <a:off x="3243646" y="5511661"/>
            <a:ext cx="2808312" cy="1440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 rot="18927212">
            <a:off x="3282969" y="5545436"/>
            <a:ext cx="2808312" cy="1440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7" name="Skupina 16"/>
          <p:cNvGrpSpPr/>
          <p:nvPr/>
        </p:nvGrpSpPr>
        <p:grpSpPr>
          <a:xfrm>
            <a:off x="7236296" y="4005064"/>
            <a:ext cx="1282090" cy="1814883"/>
            <a:chOff x="7332621" y="3844573"/>
            <a:chExt cx="1282090" cy="1814883"/>
          </a:xfrm>
        </p:grpSpPr>
        <p:pic>
          <p:nvPicPr>
            <p:cNvPr id="2056" name="Picture 8" descr="C:\Users\PC2\AppData\Local\Microsoft\Windows\Temporary Internet Files\Content.IE5\WKG8G27U\MC900122853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77500">
              <a:off x="7605348" y="3844573"/>
              <a:ext cx="1009363" cy="1152128"/>
            </a:xfrm>
            <a:prstGeom prst="rect">
              <a:avLst/>
            </a:prstGeom>
            <a:noFill/>
          </p:spPr>
        </p:pic>
        <p:sp>
          <p:nvSpPr>
            <p:cNvPr id="16" name="Šipka dolů 15"/>
            <p:cNvSpPr/>
            <p:nvPr/>
          </p:nvSpPr>
          <p:spPr>
            <a:xfrm rot="1620754">
              <a:off x="7332621" y="4851180"/>
              <a:ext cx="432048" cy="808276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688632" cy="37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827584" y="476672"/>
            <a:ext cx="741682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Kořeny vytváří kořenové soustavy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83568" y="5085184"/>
            <a:ext cx="3528392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hlavní kořen a kořeny postranní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932040" y="5085184"/>
            <a:ext cx="3528392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kořeny svazčité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1988840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/>
              <a:t>A)</a:t>
            </a:r>
            <a:endParaRPr lang="cs-CZ" sz="7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452320" y="1988840"/>
            <a:ext cx="140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/>
              <a:t>B</a:t>
            </a:r>
            <a:r>
              <a:rPr lang="cs-CZ" sz="7200" dirty="0" smtClean="0"/>
              <a:t>)</a:t>
            </a:r>
            <a:endParaRPr lang="cs-CZ" sz="7200" dirty="0"/>
          </a:p>
        </p:txBody>
      </p:sp>
      <p:cxnSp>
        <p:nvCxnSpPr>
          <p:cNvPr id="14" name="Tvar 13"/>
          <p:cNvCxnSpPr>
            <a:stCxn id="3" idx="1"/>
          </p:cNvCxnSpPr>
          <p:nvPr/>
        </p:nvCxnSpPr>
        <p:spPr>
          <a:xfrm rot="10800000" flipH="1" flipV="1">
            <a:off x="827584" y="1138392"/>
            <a:ext cx="576064" cy="3946792"/>
          </a:xfrm>
          <a:prstGeom prst="bentConnector4">
            <a:avLst>
              <a:gd name="adj1" fmla="val -39683"/>
              <a:gd name="adj2" fmla="val 5838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var 15"/>
          <p:cNvCxnSpPr>
            <a:stCxn id="3" idx="3"/>
          </p:cNvCxnSpPr>
          <p:nvPr/>
        </p:nvCxnSpPr>
        <p:spPr>
          <a:xfrm flipH="1">
            <a:off x="7812360" y="1138392"/>
            <a:ext cx="432048" cy="3946792"/>
          </a:xfrm>
          <a:prstGeom prst="bentConnector4">
            <a:avLst>
              <a:gd name="adj1" fmla="val -52911"/>
              <a:gd name="adj2" fmla="val 5838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923928" y="18448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 1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Stavba kořene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21506" name="Picture 2" descr="File:NSRW Root-Ti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556792"/>
            <a:ext cx="1944216" cy="4860540"/>
          </a:xfrm>
          <a:prstGeom prst="rect">
            <a:avLst/>
          </a:prstGeom>
          <a:noFill/>
        </p:spPr>
      </p:pic>
      <p:cxnSp>
        <p:nvCxnSpPr>
          <p:cNvPr id="10" name="Přímá spojovací šipka 9"/>
          <p:cNvCxnSpPr/>
          <p:nvPr/>
        </p:nvCxnSpPr>
        <p:spPr>
          <a:xfrm>
            <a:off x="5076056" y="3284984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>
            <a:off x="2843808" y="2852936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>
            <a:off x="2843808" y="6237312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ený obdélník 18"/>
          <p:cNvSpPr/>
          <p:nvPr/>
        </p:nvSpPr>
        <p:spPr>
          <a:xfrm>
            <a:off x="971600" y="5373216"/>
            <a:ext cx="2664296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čepička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5364088" y="2204864"/>
            <a:ext cx="2664296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kořenové vlásky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971600" y="1988840"/>
            <a:ext cx="2664296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pokožka</a:t>
            </a:r>
            <a:endParaRPr lang="cs-CZ" sz="3200" dirty="0">
              <a:latin typeface="Comic Sans MS" pitchFamily="66" charset="0"/>
            </a:endParaRPr>
          </a:p>
        </p:txBody>
      </p:sp>
      <p:cxnSp>
        <p:nvCxnSpPr>
          <p:cNvPr id="24" name="Přímá spojovací šipka 23"/>
          <p:cNvCxnSpPr/>
          <p:nvPr/>
        </p:nvCxnSpPr>
        <p:spPr>
          <a:xfrm>
            <a:off x="4572000" y="6021288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élník 24"/>
          <p:cNvSpPr/>
          <p:nvPr/>
        </p:nvSpPr>
        <p:spPr>
          <a:xfrm>
            <a:off x="5364088" y="4941168"/>
            <a:ext cx="2664296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dělivé buňky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39552" y="13407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 2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Stavba kořene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grpSp>
        <p:nvGrpSpPr>
          <p:cNvPr id="27" name="Skupina 26"/>
          <p:cNvGrpSpPr/>
          <p:nvPr/>
        </p:nvGrpSpPr>
        <p:grpSpPr>
          <a:xfrm>
            <a:off x="755576" y="1484784"/>
            <a:ext cx="2664296" cy="4248472"/>
            <a:chOff x="755576" y="1484784"/>
            <a:chExt cx="2664296" cy="4248472"/>
          </a:xfrm>
        </p:grpSpPr>
        <p:sp>
          <p:nvSpPr>
            <p:cNvPr id="19" name="Zaoblený obdélník 18"/>
            <p:cNvSpPr/>
            <p:nvPr/>
          </p:nvSpPr>
          <p:spPr>
            <a:xfrm>
              <a:off x="755576" y="4941168"/>
              <a:ext cx="2664296" cy="7920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3200" dirty="0" smtClean="0">
                  <a:latin typeface="Comic Sans MS" pitchFamily="66" charset="0"/>
                </a:rPr>
                <a:t>čepička</a:t>
              </a:r>
              <a:endParaRPr lang="cs-CZ" sz="3200" dirty="0">
                <a:latin typeface="Comic Sans MS" pitchFamily="66" charset="0"/>
              </a:endParaRPr>
            </a:p>
          </p:txBody>
        </p:sp>
        <p:sp>
          <p:nvSpPr>
            <p:cNvPr id="20" name="Zaoblený obdélník 19"/>
            <p:cNvSpPr/>
            <p:nvPr/>
          </p:nvSpPr>
          <p:spPr>
            <a:xfrm>
              <a:off x="755576" y="2492896"/>
              <a:ext cx="2664296" cy="100811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3200" dirty="0" smtClean="0">
                  <a:latin typeface="Comic Sans MS" pitchFamily="66" charset="0"/>
                </a:rPr>
                <a:t>kořenové vlásky</a:t>
              </a:r>
              <a:endParaRPr lang="cs-CZ" sz="3200" dirty="0">
                <a:latin typeface="Comic Sans MS" pitchFamily="66" charset="0"/>
              </a:endParaRPr>
            </a:p>
          </p:txBody>
        </p:sp>
        <p:sp>
          <p:nvSpPr>
            <p:cNvPr id="21" name="Zaoblený obdélník 20"/>
            <p:cNvSpPr/>
            <p:nvPr/>
          </p:nvSpPr>
          <p:spPr>
            <a:xfrm>
              <a:off x="755576" y="1484784"/>
              <a:ext cx="2664296" cy="7920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3200" dirty="0" smtClean="0">
                  <a:latin typeface="Comic Sans MS" pitchFamily="66" charset="0"/>
                </a:rPr>
                <a:t>pokožka</a:t>
              </a:r>
              <a:endParaRPr lang="cs-CZ" sz="3200" dirty="0">
                <a:latin typeface="Comic Sans MS" pitchFamily="66" charset="0"/>
              </a:endParaRPr>
            </a:p>
          </p:txBody>
        </p:sp>
      </p:grpSp>
      <p:sp>
        <p:nvSpPr>
          <p:cNvPr id="25" name="Zaoblený obdélník 24"/>
          <p:cNvSpPr/>
          <p:nvPr/>
        </p:nvSpPr>
        <p:spPr>
          <a:xfrm>
            <a:off x="755576" y="3717032"/>
            <a:ext cx="2664296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dělivé buňky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3923928" y="4941168"/>
            <a:ext cx="4557348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ochrana vrcholu kořene před poškozením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3923928" y="2492896"/>
            <a:ext cx="455734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příjem vody a živin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3923928" y="1484784"/>
            <a:ext cx="455734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povrch kořene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3923928" y="3717032"/>
            <a:ext cx="455734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růst kořene do délky</a:t>
            </a:r>
            <a:endParaRPr lang="cs-CZ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C2\AppData\Local\Microsoft\Windows\Temporary Internet Files\Content.IE5\HVDBA60L\MC9003210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56992"/>
            <a:ext cx="3657600" cy="3103563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827584" y="764704"/>
            <a:ext cx="741682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Hlavní funkce kořene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65527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4000" dirty="0" smtClean="0">
                <a:latin typeface="Comic Sans MS" pitchFamily="66" charset="0"/>
              </a:rPr>
              <a:t> Upevňuje rostlinu v půdě </a:t>
            </a:r>
          </a:p>
          <a:p>
            <a:endParaRPr lang="cs-CZ" sz="4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4000" dirty="0" smtClean="0">
                <a:latin typeface="Comic Sans MS" pitchFamily="66" charset="0"/>
              </a:rPr>
              <a:t> Čerpá vodu a minerální  </a:t>
            </a:r>
          </a:p>
          <a:p>
            <a:r>
              <a:rPr lang="cs-CZ" sz="4000" dirty="0">
                <a:latin typeface="Comic Sans MS" pitchFamily="66" charset="0"/>
              </a:rPr>
              <a:t> </a:t>
            </a:r>
            <a:r>
              <a:rPr lang="cs-CZ" sz="4000" dirty="0" smtClean="0">
                <a:latin typeface="Comic Sans MS" pitchFamily="66" charset="0"/>
              </a:rPr>
              <a:t> látky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764704"/>
            <a:ext cx="741682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Další funkce kořene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1"/>
            <a:ext cx="77768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4000" dirty="0" smtClean="0">
                <a:latin typeface="Comic Sans MS" pitchFamily="66" charset="0"/>
              </a:rPr>
              <a:t> Funkce zásobní </a:t>
            </a:r>
          </a:p>
          <a:p>
            <a:pPr>
              <a:buFont typeface="Arial" pitchFamily="34" charset="0"/>
              <a:buChar char="•"/>
            </a:pPr>
            <a:r>
              <a:rPr lang="cs-CZ" sz="4000" dirty="0" smtClean="0">
                <a:latin typeface="Comic Sans MS" pitchFamily="66" charset="0"/>
              </a:rPr>
              <a:t> Funkce přichycovací</a:t>
            </a:r>
          </a:p>
          <a:p>
            <a:pPr>
              <a:buFont typeface="Arial" pitchFamily="34" charset="0"/>
              <a:buChar char="•"/>
            </a:pPr>
            <a:r>
              <a:rPr lang="cs-CZ" sz="4000" dirty="0" smtClean="0">
                <a:latin typeface="Comic Sans MS" pitchFamily="66" charset="0"/>
              </a:rPr>
              <a:t> Získávání vody ze vzdušné  </a:t>
            </a:r>
          </a:p>
          <a:p>
            <a:r>
              <a:rPr lang="cs-CZ" sz="4000" dirty="0" smtClean="0">
                <a:latin typeface="Comic Sans MS" pitchFamily="66" charset="0"/>
              </a:rPr>
              <a:t>  vlhkosti</a:t>
            </a:r>
          </a:p>
          <a:p>
            <a:pPr>
              <a:buFont typeface="Arial" pitchFamily="34" charset="0"/>
              <a:buChar char="•"/>
            </a:pPr>
            <a:r>
              <a:rPr lang="cs-CZ" sz="4000" dirty="0" smtClean="0">
                <a:latin typeface="Comic Sans MS" pitchFamily="66" charset="0"/>
              </a:rPr>
              <a:t> Nepohlavní rozmnožování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435</Words>
  <Application>Microsoft Office PowerPoint</Application>
  <PresentationFormat>Předvádění na obrazovce (4:3)</PresentationFormat>
  <Paragraphs>122</Paragraphs>
  <Slides>15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Snímek 1</vt:lpstr>
      <vt:lpstr>Snímek 2</vt:lpstr>
      <vt:lpstr>  Kořen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Kořen</dc:title>
  <dc:creator>PC2</dc:creator>
  <cp:lastModifiedBy>Administrator</cp:lastModifiedBy>
  <cp:revision>29</cp:revision>
  <dcterms:created xsi:type="dcterms:W3CDTF">2013-08-01T15:33:38Z</dcterms:created>
  <dcterms:modified xsi:type="dcterms:W3CDTF">2014-03-23T18:16:05Z</dcterms:modified>
</cp:coreProperties>
</file>