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58" r:id="rId3"/>
    <p:sldId id="259" r:id="rId4"/>
    <p:sldId id="261" r:id="rId5"/>
    <p:sldId id="262" r:id="rId6"/>
    <p:sldId id="263" r:id="rId7"/>
    <p:sldId id="270" r:id="rId8"/>
    <p:sldId id="264" r:id="rId9"/>
    <p:sldId id="266" r:id="rId10"/>
    <p:sldId id="267" r:id="rId11"/>
    <p:sldId id="268" r:id="rId12"/>
    <p:sldId id="269" r:id="rId13"/>
    <p:sldId id="265" r:id="rId14"/>
    <p:sldId id="260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99FF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780" y="33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31111F-5636-404C-8920-8EA6D594E767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9D094-DB8B-421B-8C65-D6C18876674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5639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7412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6596AA5-6B02-4769-ABAC-949023EEB25E}" type="slidenum">
              <a:rPr lang="cs-CZ" smtClean="0"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cs-CZ" smtClean="0"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18436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325BA19C-CDBB-49AC-9836-430E78CF11FE}" type="slidenum">
              <a:rPr lang="cs-CZ" smtClean="0">
                <a:cs typeface="Arial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cs-CZ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01217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098168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4043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8904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691840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3896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46493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78458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991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40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8946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180607-7DF8-4940-8B52-C88C49B87FF9}" type="datetimeFigureOut">
              <a:rPr lang="en-US" smtClean="0"/>
              <a:pPr/>
              <a:t>4/22/2014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641919-9A47-4353-BBC9-0CFBFDF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96992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913" y="2205038"/>
            <a:ext cx="6481762" cy="1411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4400"/>
            <a:ext cx="9144000" cy="2155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endParaRPr lang="cs-CZ" sz="2000" b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>
                <a:latin typeface="Courier New" pitchFamily="49" charset="0"/>
                <a:cs typeface="Courier New" pitchFamily="49" charset="0"/>
              </a:rPr>
            </a:br>
            <a:endParaRPr lang="cs-CZ" sz="2000">
              <a:latin typeface="Calibri" pitchFamily="34" charset="0"/>
            </a:endParaRPr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www.zs-mozartova.cz</a:t>
            </a: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4213" y="3871913"/>
            <a:ext cx="7883525" cy="646112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>
              <a:latin typeface="+mn-lt"/>
            </a:endParaRP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0161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188640"/>
            <a:ext cx="7848600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/no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questions</a:t>
            </a:r>
            <a:r>
              <a:rPr lang="cs-CZ" sz="3200" b="1" dirty="0">
                <a:solidFill>
                  <a:srgbClr val="002060"/>
                </a:solidFill>
              </a:rPr>
              <a:t> and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196752"/>
            <a:ext cx="208823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i="1" dirty="0" smtClean="0">
                <a:solidFill>
                  <a:srgbClr val="002060"/>
                </a:solidFill>
              </a:rPr>
              <a:t>He, </a:t>
            </a:r>
            <a:r>
              <a:rPr lang="cs-CZ" sz="3200" b="1" i="1" dirty="0" err="1" smtClean="0">
                <a:solidFill>
                  <a:srgbClr val="002060"/>
                </a:solidFill>
              </a:rPr>
              <a:t>she</a:t>
            </a:r>
            <a:r>
              <a:rPr lang="cs-CZ" sz="3200" b="1" i="1" dirty="0" smtClean="0">
                <a:solidFill>
                  <a:srgbClr val="002060"/>
                </a:solidFill>
              </a:rPr>
              <a:t>, </a:t>
            </a:r>
            <a:r>
              <a:rPr lang="cs-CZ" sz="3200" b="1" i="1" dirty="0" err="1" smtClean="0">
                <a:solidFill>
                  <a:srgbClr val="002060"/>
                </a:solidFill>
              </a:rPr>
              <a:t>it</a:t>
            </a:r>
            <a:endParaRPr lang="cs-CZ" sz="3200" b="1" i="1" dirty="0">
              <a:solidFill>
                <a:srgbClr val="002060"/>
              </a:solidFill>
            </a:endParaRPr>
          </a:p>
        </p:txBody>
      </p:sp>
      <p:pic>
        <p:nvPicPr>
          <p:cNvPr id="2052" name="Picture 4" descr="C:\Users\Petra\AppData\Local\Microsoft\Windows\Temporary Internet Files\Content.IE5\W0V3IPGU\MP90043931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2780928"/>
            <a:ext cx="3848472" cy="3386655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395536" y="5517232"/>
            <a:ext cx="2664296" cy="646331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</a:rPr>
              <a:t>Yes</a:t>
            </a:r>
            <a:r>
              <a:rPr lang="cs-CZ" sz="3600" b="1" dirty="0">
                <a:solidFill>
                  <a:srgbClr val="002060"/>
                </a:solidFill>
              </a:rPr>
              <a:t>, 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724128" y="5445224"/>
            <a:ext cx="3215382" cy="646331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</a:rPr>
              <a:t>No, 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´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971600" y="2132856"/>
            <a:ext cx="770485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your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brother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school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yesterday</a:t>
            </a:r>
            <a:r>
              <a:rPr lang="cs-CZ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6" grpId="1" animBg="1"/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188640"/>
            <a:ext cx="7848600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/no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questions</a:t>
            </a:r>
            <a:r>
              <a:rPr lang="cs-CZ" sz="3200" b="1" dirty="0">
                <a:solidFill>
                  <a:srgbClr val="002060"/>
                </a:solidFill>
              </a:rPr>
              <a:t> and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196752"/>
            <a:ext cx="1584325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i="1" dirty="0" err="1" smtClean="0">
                <a:solidFill>
                  <a:srgbClr val="002060"/>
                </a:solidFill>
              </a:rPr>
              <a:t>you</a:t>
            </a:r>
            <a:endParaRPr lang="cs-CZ" sz="3200" b="1" i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827584" y="2132856"/>
            <a:ext cx="770485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 Italy last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holiday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3075" name="Picture 3" descr="C:\Users\Petra\AppData\Local\Microsoft\Windows\Temporary Internet Files\Content.IE5\W0V3IPGU\MC900433656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996952"/>
            <a:ext cx="3168352" cy="3689212"/>
          </a:xfrm>
          <a:prstGeom prst="rect">
            <a:avLst/>
          </a:prstGeom>
          <a:noFill/>
        </p:spPr>
      </p:pic>
      <p:sp>
        <p:nvSpPr>
          <p:cNvPr id="10" name="TextovéPole 9"/>
          <p:cNvSpPr txBox="1"/>
          <p:nvPr/>
        </p:nvSpPr>
        <p:spPr>
          <a:xfrm>
            <a:off x="467544" y="4581128"/>
            <a:ext cx="2880320" cy="646331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</a:rPr>
              <a:t>Yes</a:t>
            </a:r>
            <a:r>
              <a:rPr lang="cs-CZ" sz="3600" b="1" dirty="0">
                <a:solidFill>
                  <a:srgbClr val="00206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580112" y="5661248"/>
            <a:ext cx="3287390" cy="646331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</a:rPr>
              <a:t>No,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weren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´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940152" y="4797152"/>
            <a:ext cx="2927350" cy="646113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</a:rPr>
              <a:t>No,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´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4" y="3717032"/>
            <a:ext cx="2592288" cy="646331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</a:rPr>
              <a:t>Yes</a:t>
            </a:r>
            <a:r>
              <a:rPr lang="cs-CZ" sz="3600" b="1" dirty="0">
                <a:solidFill>
                  <a:srgbClr val="002060"/>
                </a:solidFill>
              </a:rPr>
              <a:t>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10" grpId="0" animBg="1"/>
      <p:bldP spid="10" grpId="1" animBg="1"/>
      <p:bldP spid="11" grpId="0" animBg="1"/>
      <p:bldP spid="11" grpId="1" animBg="1"/>
      <p:bldP spid="6" grpId="0" animBg="1"/>
      <p:bldP spid="6" grpId="1" animBg="1"/>
      <p:bldP spid="5" grpId="0" animBg="1"/>
      <p:bldP spid="5" grpId="1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188640"/>
            <a:ext cx="7848600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/no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questions</a:t>
            </a:r>
            <a:r>
              <a:rPr lang="cs-CZ" sz="3200" b="1" dirty="0">
                <a:solidFill>
                  <a:srgbClr val="002060"/>
                </a:solidFill>
              </a:rPr>
              <a:t> and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196752"/>
            <a:ext cx="208823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200" b="1" i="1" dirty="0" err="1" smtClean="0">
                <a:solidFill>
                  <a:srgbClr val="002060"/>
                </a:solidFill>
              </a:rPr>
              <a:t>w</a:t>
            </a:r>
            <a:r>
              <a:rPr lang="cs-CZ" sz="3200" b="1" i="1" dirty="0" err="1" smtClean="0">
                <a:solidFill>
                  <a:srgbClr val="002060"/>
                </a:solidFill>
              </a:rPr>
              <a:t>e</a:t>
            </a:r>
            <a:r>
              <a:rPr lang="cs-CZ" sz="3200" b="1" i="1" dirty="0" smtClean="0">
                <a:solidFill>
                  <a:srgbClr val="002060"/>
                </a:solidFill>
              </a:rPr>
              <a:t>, </a:t>
            </a:r>
            <a:r>
              <a:rPr lang="cs-CZ" sz="3200" b="1" i="1" dirty="0" err="1" smtClean="0">
                <a:solidFill>
                  <a:srgbClr val="002060"/>
                </a:solidFill>
              </a:rPr>
              <a:t>they</a:t>
            </a:r>
            <a:endParaRPr lang="cs-CZ" sz="3200" b="1" i="1" dirty="0">
              <a:solidFill>
                <a:srgbClr val="002060"/>
              </a:solidFill>
            </a:endParaRPr>
          </a:p>
        </p:txBody>
      </p:sp>
      <p:pic>
        <p:nvPicPr>
          <p:cNvPr id="4099" name="Picture 3" descr="C:\Users\Petra\AppData\Local\Microsoft\Windows\Temporary Internet Files\Content.IE5\3QTI5IVO\MP900442429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996952"/>
            <a:ext cx="4143393" cy="2964625"/>
          </a:xfrm>
          <a:prstGeom prst="rect">
            <a:avLst/>
          </a:prstGeom>
          <a:noFill/>
        </p:spPr>
      </p:pic>
      <p:sp>
        <p:nvSpPr>
          <p:cNvPr id="5" name="TextovéPole 4"/>
          <p:cNvSpPr txBox="1"/>
          <p:nvPr/>
        </p:nvSpPr>
        <p:spPr>
          <a:xfrm>
            <a:off x="251520" y="5805264"/>
            <a:ext cx="3816424" cy="646331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</a:rPr>
              <a:t>Yes</a:t>
            </a:r>
            <a:r>
              <a:rPr lang="cs-CZ" sz="3600" b="1" dirty="0">
                <a:solidFill>
                  <a:srgbClr val="002060"/>
                </a:solidFill>
              </a:rPr>
              <a:t>,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5220072" y="5805264"/>
            <a:ext cx="3575422" cy="646331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</a:rPr>
              <a:t>No,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weren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´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539552" y="1988840"/>
            <a:ext cx="813690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Were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Peter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John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park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two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days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ago?</a:t>
            </a:r>
            <a:endParaRPr lang="en-US" sz="3600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animBg="1"/>
      <p:bldP spid="5" grpId="1" animBg="1"/>
      <p:bldP spid="6" grpId="0" animBg="1"/>
      <p:bldP spid="6" grpId="1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16632"/>
            <a:ext cx="84831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Answer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question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, use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short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answers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908720"/>
            <a:ext cx="8496944" cy="5560753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3000" b="1" i="1" dirty="0" err="1" smtClean="0">
                <a:solidFill>
                  <a:srgbClr val="002060"/>
                </a:solidFill>
              </a:rPr>
              <a:t>Were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you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at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the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dentist</a:t>
            </a:r>
            <a:r>
              <a:rPr lang="cs-CZ" sz="3000" b="1" i="1" dirty="0" smtClean="0">
                <a:solidFill>
                  <a:srgbClr val="002060"/>
                </a:solidFill>
              </a:rPr>
              <a:t> last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month</a:t>
            </a:r>
            <a:r>
              <a:rPr lang="cs-CZ" sz="3000" b="1" i="1" dirty="0" smtClean="0">
                <a:solidFill>
                  <a:srgbClr val="00206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/>
              <a:t>Were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you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and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your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friends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at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the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cinema</a:t>
            </a:r>
            <a:r>
              <a:rPr lang="cs-CZ" sz="3000" b="1" i="1" dirty="0" smtClean="0"/>
              <a:t> last </a:t>
            </a:r>
            <a:r>
              <a:rPr lang="cs-CZ" sz="3000" b="1" i="1" dirty="0" err="1" smtClean="0"/>
              <a:t>week</a:t>
            </a:r>
            <a:r>
              <a:rPr lang="cs-CZ" sz="3000" b="1" i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>
                <a:solidFill>
                  <a:srgbClr val="002060"/>
                </a:solidFill>
              </a:rPr>
              <a:t>Was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your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mother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at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the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shop</a:t>
            </a:r>
            <a:r>
              <a:rPr lang="cs-CZ" sz="3000" b="1" i="1" dirty="0" smtClean="0">
                <a:solidFill>
                  <a:srgbClr val="002060"/>
                </a:solidFill>
              </a:rPr>
              <a:t> on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Saturday</a:t>
            </a:r>
            <a:r>
              <a:rPr lang="cs-CZ" sz="3000" b="1" i="1" dirty="0" smtClean="0">
                <a:solidFill>
                  <a:srgbClr val="00206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/>
              <a:t>Were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you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ill</a:t>
            </a:r>
            <a:r>
              <a:rPr lang="cs-CZ" sz="3000" b="1" i="1" dirty="0" smtClean="0"/>
              <a:t> last </a:t>
            </a:r>
            <a:r>
              <a:rPr lang="cs-CZ" sz="3000" b="1" i="1" dirty="0" err="1" smtClean="0"/>
              <a:t>three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months</a:t>
            </a:r>
            <a:r>
              <a:rPr lang="cs-CZ" sz="3000" b="1" i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>
                <a:solidFill>
                  <a:srgbClr val="002060"/>
                </a:solidFill>
              </a:rPr>
              <a:t>Was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your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best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friend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at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your</a:t>
            </a:r>
            <a:r>
              <a:rPr lang="cs-CZ" sz="3000" b="1" i="1" dirty="0" smtClean="0">
                <a:solidFill>
                  <a:srgbClr val="002060"/>
                </a:solidFill>
              </a:rPr>
              <a:t> house last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week</a:t>
            </a:r>
            <a:r>
              <a:rPr lang="cs-CZ" sz="3000" b="1" i="1" dirty="0" smtClean="0">
                <a:solidFill>
                  <a:srgbClr val="002060"/>
                </a:solidFill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/>
              <a:t>Were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you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at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school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yesterday</a:t>
            </a:r>
            <a:r>
              <a:rPr lang="cs-CZ" sz="3000" b="1" i="1" dirty="0" smtClean="0"/>
              <a:t>?</a:t>
            </a:r>
          </a:p>
          <a:p>
            <a:pPr>
              <a:lnSpc>
                <a:spcPct val="150000"/>
              </a:lnSpc>
            </a:pPr>
            <a:r>
              <a:rPr lang="cs-CZ" sz="3000" b="1" i="1" dirty="0" err="1" smtClean="0">
                <a:solidFill>
                  <a:srgbClr val="002060"/>
                </a:solidFill>
              </a:rPr>
              <a:t>Were</a:t>
            </a:r>
            <a:r>
              <a:rPr lang="cs-CZ" sz="3000" b="1" i="1" dirty="0" smtClean="0">
                <a:solidFill>
                  <a:srgbClr val="002060"/>
                </a:solidFill>
              </a:rPr>
              <a:t>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you</a:t>
            </a:r>
            <a:r>
              <a:rPr lang="cs-CZ" sz="3000" b="1" i="1" dirty="0" smtClean="0">
                <a:solidFill>
                  <a:srgbClr val="002060"/>
                </a:solidFill>
              </a:rPr>
              <a:t> on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holiday</a:t>
            </a:r>
            <a:r>
              <a:rPr lang="cs-CZ" sz="3000" b="1" i="1" dirty="0" smtClean="0">
                <a:solidFill>
                  <a:srgbClr val="002060"/>
                </a:solidFill>
              </a:rPr>
              <a:t> last </a:t>
            </a:r>
            <a:r>
              <a:rPr lang="cs-CZ" sz="3000" b="1" i="1" dirty="0" err="1" smtClean="0">
                <a:solidFill>
                  <a:srgbClr val="002060"/>
                </a:solidFill>
              </a:rPr>
              <a:t>summer</a:t>
            </a:r>
            <a:r>
              <a:rPr lang="cs-CZ" sz="3000" b="1" i="1" dirty="0" smtClean="0">
                <a:solidFill>
                  <a:srgbClr val="002060"/>
                </a:solidFill>
              </a:rPr>
              <a:t>?</a:t>
            </a:r>
            <a:endParaRPr lang="cs-CZ" sz="3000" b="1" i="1" dirty="0" smtClean="0">
              <a:solidFill>
                <a:srgbClr val="002060"/>
              </a:solidFill>
            </a:endParaRPr>
          </a:p>
          <a:p>
            <a:pPr>
              <a:lnSpc>
                <a:spcPct val="150000"/>
              </a:lnSpc>
            </a:pPr>
            <a:r>
              <a:rPr lang="cs-CZ" sz="3000" b="1" i="1" dirty="0" err="1" smtClean="0"/>
              <a:t>Was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your</a:t>
            </a:r>
            <a:r>
              <a:rPr lang="cs-CZ" sz="3000" b="1" i="1" dirty="0" smtClean="0"/>
              <a:t> </a:t>
            </a:r>
            <a:r>
              <a:rPr lang="cs-CZ" sz="3000" b="1" i="1" dirty="0" err="1" smtClean="0"/>
              <a:t>teacher</a:t>
            </a:r>
            <a:r>
              <a:rPr lang="cs-CZ" sz="3000" b="1" i="1" dirty="0" smtClean="0"/>
              <a:t> happy last </a:t>
            </a:r>
            <a:r>
              <a:rPr lang="cs-CZ" sz="3000" b="1" i="1" dirty="0" err="1" smtClean="0"/>
              <a:t>lesson</a:t>
            </a:r>
            <a:r>
              <a:rPr lang="cs-CZ" sz="3000" b="1" i="1" dirty="0" smtClean="0"/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kundrum@centrum.cz; 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15364" name="Obdélník 5"/>
          <p:cNvSpPr>
            <a:spLocks noChangeArrowheads="1"/>
          </p:cNvSpPr>
          <p:nvPr/>
        </p:nvSpPr>
        <p:spPr bwMode="auto">
          <a:xfrm>
            <a:off x="468313" y="2349500"/>
            <a:ext cx="8135937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cs-CZ" b="1" i="1" dirty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>
              <a:lnSpc>
                <a:spcPct val="80000"/>
              </a:lnSpc>
            </a:pPr>
            <a:endParaRPr lang="cs-CZ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hangingPunct="0"/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HUTCHINSON, T. Project 2 – třetí vydání. Oxford : OUP, 2008. ISBN 978-0-19-476415-5. s.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32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 </a:t>
            </a:r>
            <a:r>
              <a:rPr lang="cs-CZ" i="1" dirty="0">
                <a:latin typeface="Courier New" pitchFamily="49" charset="0"/>
                <a:ea typeface="Calibri" pitchFamily="34" charset="0"/>
                <a:cs typeface="Courier New" pitchFamily="49" charset="0"/>
              </a:rPr>
              <a:t>- 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33</a:t>
            </a:r>
            <a:r>
              <a:rPr lang="cs-CZ" i="1" dirty="0" smtClean="0">
                <a:latin typeface="Courier New" pitchFamily="49" charset="0"/>
                <a:ea typeface="Calibri" pitchFamily="34" charset="0"/>
                <a:cs typeface="Courier New" pitchFamily="49" charset="0"/>
              </a:rPr>
              <a:t>. </a:t>
            </a:r>
            <a:endParaRPr lang="cs-CZ" dirty="0">
              <a:latin typeface="Courier New" pitchFamily="49" charset="0"/>
              <a:ea typeface="Calibri" pitchFamily="34" charset="0"/>
              <a:cs typeface="Courier New" pitchFamily="49" charset="0"/>
            </a:endParaRPr>
          </a:p>
        </p:txBody>
      </p:sp>
      <p:sp>
        <p:nvSpPr>
          <p:cNvPr id="15365" name="Obdélník 5"/>
          <p:cNvSpPr>
            <a:spLocks noChangeArrowheads="1"/>
          </p:cNvSpPr>
          <p:nvPr/>
        </p:nvSpPr>
        <p:spPr bwMode="auto">
          <a:xfrm>
            <a:off x="468313" y="4076700"/>
            <a:ext cx="82073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just" eaLnBrk="0" hangingPunct="0"/>
            <a:r>
              <a:rPr lang="cs-CZ" i="1">
                <a:latin typeface="Courier New" pitchFamily="49" charset="0"/>
                <a:ea typeface="Calibri" pitchFamily="34" charset="0"/>
                <a:cs typeface="Courier New" pitchFamily="49" charset="0"/>
              </a:rPr>
              <a:t>Nečíslovaný obrazový materiál je použit z galerie obrázků         a klipartů Microsoft Office.</a:t>
            </a:r>
            <a:endParaRPr lang="cs-CZ" i="1">
              <a:solidFill>
                <a:srgbClr val="000000"/>
              </a:solidFill>
              <a:latin typeface="Courier New" pitchFamily="49" charset="0"/>
              <a:ea typeface="Times New Roman" pitchFamily="18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5872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650" y="620713"/>
            <a:ext cx="1655763" cy="1360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313" y="692150"/>
            <a:ext cx="5976937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400" b="1" i="1" dirty="0"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36859839"/>
              </p:ext>
            </p:extLst>
          </p:nvPr>
        </p:nvGraphicFramePr>
        <p:xfrm>
          <a:off x="468313" y="2492375"/>
          <a:ext cx="8208962" cy="324009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64"/>
                <a:gridCol w="5575898"/>
              </a:tblGrid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Petra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Doskočilová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Jazyk a jazyková komunikace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Anglický jazyk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předmět: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Anglický</a:t>
                      </a:r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jazyk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6.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Gramatické jevy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Past</a:t>
                      </a:r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dirty="0" err="1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simple</a:t>
                      </a:r>
                      <a:r>
                        <a:rPr lang="cs-CZ" sz="1600" i="1" baseline="0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1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VY_32_INOVACE_24.10.DOS.AJ.6</a:t>
                      </a: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1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solidFill>
                            <a:schemeClr val="tx1"/>
                          </a:solidFill>
                          <a:latin typeface="Courier New" pitchFamily="49" charset="0"/>
                          <a:cs typeface="Courier New" pitchFamily="49" charset="0"/>
                        </a:rPr>
                        <a:t>20. 01. 2014</a:t>
                      </a:r>
                      <a:endParaRPr lang="cs-CZ" sz="1600" i="1" dirty="0">
                        <a:solidFill>
                          <a:schemeClr val="tx1"/>
                        </a:solidFill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 marL="91441" marR="91441" marT="45721" marB="4572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0821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349500"/>
            <a:ext cx="7772400" cy="2527300"/>
          </a:xfr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sz="8800" b="1" dirty="0" smtClean="0">
                <a:solidFill>
                  <a:srgbClr val="002060"/>
                </a:solidFill>
              </a:rPr>
              <a:t>Past </a:t>
            </a:r>
            <a:r>
              <a:rPr lang="cs-CZ" sz="8800" b="1" dirty="0" err="1" smtClean="0">
                <a:solidFill>
                  <a:srgbClr val="002060"/>
                </a:solidFill>
              </a:rPr>
              <a:t>simple</a:t>
            </a:r>
            <a:r>
              <a:rPr lang="cs-CZ" sz="8800" b="1" dirty="0" smtClean="0">
                <a:solidFill>
                  <a:srgbClr val="002060"/>
                </a:solidFill>
              </a:rPr>
              <a:t> 1</a:t>
            </a:r>
            <a:endParaRPr lang="en-US" sz="8800" b="1" dirty="0">
              <a:solidFill>
                <a:srgbClr val="002060"/>
              </a:solidFill>
            </a:endParaRPr>
          </a:p>
        </p:txBody>
      </p:sp>
      <p:pic>
        <p:nvPicPr>
          <p:cNvPr id="1027" name="Picture 3" descr="C:\Users\Bohi\AppData\Local\Microsoft\Windows\Temporary Internet Files\Content.IE5\N3QWS3CI\MC90039727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03848" y="5200848"/>
            <a:ext cx="3368567" cy="147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9299721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467544" y="332656"/>
            <a:ext cx="8280920" cy="107721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Past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simple</a:t>
            </a:r>
            <a:endParaRPr lang="cs-CZ" sz="3200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= </a:t>
            </a:r>
            <a:r>
              <a:rPr lang="cs-CZ" sz="3200" b="1" dirty="0" smtClean="0">
                <a:solidFill>
                  <a:srgbClr val="002060"/>
                </a:solidFill>
                <a:latin typeface="+mj-lt"/>
              </a:rPr>
              <a:t>minulý čas prostý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467544" y="1409874"/>
            <a:ext cx="8280920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verb „to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439912" y="2924944"/>
            <a:ext cx="259228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i="1" dirty="0" smtClean="0">
                <a:solidFill>
                  <a:srgbClr val="002060"/>
                </a:solidFill>
              </a:rPr>
              <a:t>I </a:t>
            </a:r>
            <a:r>
              <a:rPr lang="cs-CZ" sz="3600" i="1" dirty="0" err="1" smtClean="0">
                <a:solidFill>
                  <a:srgbClr val="C00000"/>
                </a:solidFill>
              </a:rPr>
              <a:t>am</a:t>
            </a:r>
            <a:r>
              <a:rPr lang="cs-CZ" sz="3600" i="1" dirty="0" smtClean="0">
                <a:solidFill>
                  <a:srgbClr val="C0000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ill</a:t>
            </a:r>
            <a:r>
              <a:rPr lang="cs-CZ" sz="3600" i="1" dirty="0" smtClean="0">
                <a:solidFill>
                  <a:srgbClr val="002060"/>
                </a:solidFill>
              </a:rPr>
              <a:t>.</a:t>
            </a:r>
            <a:endParaRPr lang="en-US" sz="3600" i="1" dirty="0">
              <a:solidFill>
                <a:srgbClr val="00206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21036" y="3752165"/>
            <a:ext cx="3690168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i="1" dirty="0" err="1" smtClean="0">
                <a:solidFill>
                  <a:srgbClr val="002060"/>
                </a:solidFill>
              </a:rPr>
              <a:t>You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smtClean="0">
                <a:solidFill>
                  <a:srgbClr val="C00000"/>
                </a:solidFill>
              </a:rPr>
              <a:t>are</a:t>
            </a:r>
            <a:r>
              <a:rPr lang="cs-CZ" sz="3600" i="1" dirty="0" smtClean="0">
                <a:solidFill>
                  <a:srgbClr val="002060"/>
                </a:solidFill>
              </a:rPr>
              <a:t> my </a:t>
            </a:r>
            <a:r>
              <a:rPr lang="cs-CZ" sz="3600" i="1" dirty="0" err="1" smtClean="0">
                <a:solidFill>
                  <a:srgbClr val="002060"/>
                </a:solidFill>
              </a:rPr>
              <a:t>friend</a:t>
            </a:r>
            <a:r>
              <a:rPr lang="cs-CZ" sz="3600" i="1" dirty="0" smtClean="0">
                <a:solidFill>
                  <a:srgbClr val="002060"/>
                </a:solidFill>
              </a:rPr>
              <a:t>.</a:t>
            </a:r>
            <a:endParaRPr lang="en-US" sz="3600" i="1" dirty="0">
              <a:solidFill>
                <a:srgbClr val="00206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421036" y="4581128"/>
            <a:ext cx="371891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i="1" dirty="0" err="1" smtClean="0">
                <a:solidFill>
                  <a:srgbClr val="002060"/>
                </a:solidFill>
              </a:rPr>
              <a:t>This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skirt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err="1" smtClean="0">
                <a:solidFill>
                  <a:srgbClr val="C00000"/>
                </a:solidFill>
              </a:rPr>
              <a:t>is</a:t>
            </a:r>
            <a:r>
              <a:rPr lang="cs-CZ" sz="3600" i="1" dirty="0" smtClean="0">
                <a:solidFill>
                  <a:srgbClr val="C0000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dirty</a:t>
            </a:r>
            <a:r>
              <a:rPr lang="cs-CZ" sz="3600" i="1" dirty="0" smtClean="0">
                <a:solidFill>
                  <a:srgbClr val="002060"/>
                </a:solidFill>
              </a:rPr>
              <a:t>.</a:t>
            </a:r>
            <a:endParaRPr lang="en-US" sz="3600" i="1" dirty="0">
              <a:solidFill>
                <a:srgbClr val="00206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449784" y="5373216"/>
            <a:ext cx="3834184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i="1" dirty="0" err="1" smtClean="0">
                <a:solidFill>
                  <a:srgbClr val="002060"/>
                </a:solidFill>
              </a:rPr>
              <a:t>The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children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smtClean="0">
                <a:solidFill>
                  <a:srgbClr val="C00000"/>
                </a:solidFill>
              </a:rPr>
              <a:t>are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at</a:t>
            </a:r>
            <a:r>
              <a:rPr lang="cs-CZ" sz="3600" i="1" dirty="0" smtClean="0">
                <a:solidFill>
                  <a:srgbClr val="002060"/>
                </a:solidFill>
              </a:rPr>
              <a:t> </a:t>
            </a:r>
            <a:r>
              <a:rPr lang="cs-CZ" sz="3600" i="1" dirty="0" err="1" smtClean="0">
                <a:solidFill>
                  <a:srgbClr val="002060"/>
                </a:solidFill>
              </a:rPr>
              <a:t>school</a:t>
            </a:r>
            <a:r>
              <a:rPr lang="cs-CZ" sz="3600" i="1" dirty="0" smtClean="0">
                <a:solidFill>
                  <a:srgbClr val="002060"/>
                </a:solidFill>
              </a:rPr>
              <a:t> .</a:t>
            </a:r>
            <a:endParaRPr lang="en-US" sz="3600" i="1" dirty="0">
              <a:solidFill>
                <a:srgbClr val="00206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439912" y="2204864"/>
            <a:ext cx="2475904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err="1" smtClean="0">
                <a:solidFill>
                  <a:srgbClr val="002060"/>
                </a:solidFill>
              </a:rPr>
              <a:t>present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5004048" y="2215456"/>
            <a:ext cx="2475904" cy="58477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</a:rPr>
              <a:t>past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5004048" y="2924943"/>
            <a:ext cx="3744416" cy="64633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i="1" dirty="0" smtClean="0">
                <a:solidFill>
                  <a:srgbClr val="002060"/>
                </a:solidFill>
              </a:rPr>
              <a:t>I </a:t>
            </a:r>
            <a:r>
              <a:rPr lang="cs-CZ" sz="3200" b="1" i="1" dirty="0" err="1" smtClean="0">
                <a:solidFill>
                  <a:srgbClr val="FF0000"/>
                </a:solidFill>
              </a:rPr>
              <a:t>was</a:t>
            </a:r>
            <a:r>
              <a:rPr lang="cs-CZ" sz="3200" i="1" dirty="0" smtClean="0">
                <a:solidFill>
                  <a:srgbClr val="FF0000"/>
                </a:solidFill>
              </a:rPr>
              <a:t> </a:t>
            </a:r>
            <a:r>
              <a:rPr lang="cs-CZ" sz="3200" i="1" dirty="0" err="1" smtClean="0">
                <a:solidFill>
                  <a:srgbClr val="002060"/>
                </a:solidFill>
              </a:rPr>
              <a:t>ill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i="1" u="sng" dirty="0" err="1" smtClean="0">
                <a:solidFill>
                  <a:srgbClr val="002060"/>
                </a:solidFill>
              </a:rPr>
              <a:t>yesterday</a:t>
            </a:r>
            <a:r>
              <a:rPr lang="cs-CZ" sz="3600" i="1" dirty="0" smtClean="0">
                <a:solidFill>
                  <a:srgbClr val="002060"/>
                </a:solidFill>
              </a:rPr>
              <a:t>.</a:t>
            </a:r>
            <a:endParaRPr lang="en-US" sz="3600" i="1" dirty="0">
              <a:solidFill>
                <a:srgbClr val="00206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5004048" y="3752164"/>
            <a:ext cx="374441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i="1" dirty="0" err="1" smtClean="0">
                <a:solidFill>
                  <a:srgbClr val="002060"/>
                </a:solidFill>
              </a:rPr>
              <a:t>You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b="1" i="1" dirty="0" err="1" smtClean="0">
                <a:solidFill>
                  <a:srgbClr val="FF0000"/>
                </a:solidFill>
              </a:rPr>
              <a:t>were</a:t>
            </a:r>
            <a:r>
              <a:rPr lang="cs-CZ" sz="3200" i="1" dirty="0" smtClean="0">
                <a:solidFill>
                  <a:srgbClr val="FF0000"/>
                </a:solidFill>
              </a:rPr>
              <a:t> </a:t>
            </a:r>
            <a:r>
              <a:rPr lang="cs-CZ" sz="3200" i="1" dirty="0" smtClean="0">
                <a:solidFill>
                  <a:srgbClr val="002060"/>
                </a:solidFill>
              </a:rPr>
              <a:t>my </a:t>
            </a:r>
            <a:r>
              <a:rPr lang="cs-CZ" sz="3200" i="1" dirty="0" err="1" smtClean="0">
                <a:solidFill>
                  <a:srgbClr val="002060"/>
                </a:solidFill>
              </a:rPr>
              <a:t>friend</a:t>
            </a:r>
            <a:r>
              <a:rPr lang="cs-CZ" sz="3200" i="1" dirty="0" smtClean="0">
                <a:solidFill>
                  <a:srgbClr val="002060"/>
                </a:solidFill>
              </a:rPr>
              <a:t>.</a:t>
            </a:r>
            <a:endParaRPr lang="en-US" sz="3200" i="1" dirty="0">
              <a:solidFill>
                <a:srgbClr val="002060"/>
              </a:solidFill>
            </a:endParaRPr>
          </a:p>
        </p:txBody>
      </p:sp>
      <p:sp>
        <p:nvSpPr>
          <p:cNvPr id="15" name="TextovéPole 14"/>
          <p:cNvSpPr txBox="1"/>
          <p:nvPr/>
        </p:nvSpPr>
        <p:spPr>
          <a:xfrm>
            <a:off x="4975300" y="4581128"/>
            <a:ext cx="3718916" cy="58477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i="1" dirty="0" err="1" smtClean="0">
                <a:solidFill>
                  <a:srgbClr val="002060"/>
                </a:solidFill>
              </a:rPr>
              <a:t>This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i="1" dirty="0" err="1" smtClean="0">
                <a:solidFill>
                  <a:srgbClr val="002060"/>
                </a:solidFill>
              </a:rPr>
              <a:t>skirt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b="1" i="1" dirty="0" err="1" smtClean="0">
                <a:solidFill>
                  <a:srgbClr val="FF0000"/>
                </a:solidFill>
              </a:rPr>
              <a:t>was</a:t>
            </a:r>
            <a:r>
              <a:rPr lang="cs-CZ" sz="3200" i="1" dirty="0" smtClean="0">
                <a:solidFill>
                  <a:srgbClr val="FF0000"/>
                </a:solidFill>
              </a:rPr>
              <a:t> </a:t>
            </a:r>
            <a:r>
              <a:rPr lang="cs-CZ" sz="3200" i="1" dirty="0" err="1" smtClean="0">
                <a:solidFill>
                  <a:srgbClr val="002060"/>
                </a:solidFill>
              </a:rPr>
              <a:t>dirty</a:t>
            </a:r>
            <a:r>
              <a:rPr lang="cs-CZ" sz="3200" i="1" dirty="0" smtClean="0">
                <a:solidFill>
                  <a:srgbClr val="002060"/>
                </a:solidFill>
              </a:rPr>
              <a:t>.</a:t>
            </a:r>
            <a:endParaRPr lang="en-US" sz="3200" i="1" dirty="0">
              <a:solidFill>
                <a:srgbClr val="002060"/>
              </a:solidFill>
            </a:endParaRPr>
          </a:p>
        </p:txBody>
      </p:sp>
      <p:sp>
        <p:nvSpPr>
          <p:cNvPr id="16" name="TextovéPole 15"/>
          <p:cNvSpPr txBox="1"/>
          <p:nvPr/>
        </p:nvSpPr>
        <p:spPr>
          <a:xfrm>
            <a:off x="5004048" y="5374332"/>
            <a:ext cx="3834184" cy="113877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i="1" dirty="0" err="1" smtClean="0">
                <a:solidFill>
                  <a:srgbClr val="002060"/>
                </a:solidFill>
              </a:rPr>
              <a:t>The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i="1" dirty="0" err="1" smtClean="0">
                <a:solidFill>
                  <a:srgbClr val="002060"/>
                </a:solidFill>
              </a:rPr>
              <a:t>children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b="1" i="1" dirty="0" err="1" smtClean="0">
                <a:solidFill>
                  <a:srgbClr val="FF0000"/>
                </a:solidFill>
              </a:rPr>
              <a:t>were</a:t>
            </a:r>
            <a:r>
              <a:rPr lang="cs-CZ" sz="3200" i="1" dirty="0" smtClean="0">
                <a:solidFill>
                  <a:srgbClr val="FF0000"/>
                </a:solidFill>
              </a:rPr>
              <a:t> </a:t>
            </a:r>
            <a:r>
              <a:rPr lang="cs-CZ" sz="3200" i="1" dirty="0" smtClean="0">
                <a:solidFill>
                  <a:srgbClr val="002060"/>
                </a:solidFill>
              </a:rPr>
              <a:t>on </a:t>
            </a:r>
            <a:r>
              <a:rPr lang="cs-CZ" sz="3200" i="1" dirty="0" err="1" smtClean="0">
                <a:solidFill>
                  <a:srgbClr val="002060"/>
                </a:solidFill>
              </a:rPr>
              <a:t>holidays</a:t>
            </a:r>
            <a:r>
              <a:rPr lang="cs-CZ" sz="3200" i="1" dirty="0" smtClean="0">
                <a:solidFill>
                  <a:srgbClr val="002060"/>
                </a:solidFill>
              </a:rPr>
              <a:t> </a:t>
            </a:r>
            <a:r>
              <a:rPr lang="cs-CZ" sz="3200" i="1" u="sng" dirty="0" smtClean="0">
                <a:solidFill>
                  <a:srgbClr val="002060"/>
                </a:solidFill>
              </a:rPr>
              <a:t>last </a:t>
            </a:r>
            <a:r>
              <a:rPr lang="cs-CZ" sz="3200" i="1" u="sng" dirty="0" err="1" smtClean="0">
                <a:solidFill>
                  <a:srgbClr val="002060"/>
                </a:solidFill>
              </a:rPr>
              <a:t>week</a:t>
            </a:r>
            <a:r>
              <a:rPr lang="cs-CZ" sz="3600" i="1" dirty="0" smtClean="0">
                <a:solidFill>
                  <a:srgbClr val="002060"/>
                </a:solidFill>
              </a:rPr>
              <a:t>.</a:t>
            </a:r>
            <a:endParaRPr lang="en-US" sz="3600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4174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042484568"/>
              </p:ext>
            </p:extLst>
          </p:nvPr>
        </p:nvGraphicFramePr>
        <p:xfrm>
          <a:off x="485404" y="908720"/>
          <a:ext cx="7993063" cy="59050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7676"/>
                <a:gridCol w="2277676"/>
                <a:gridCol w="3437711"/>
              </a:tblGrid>
              <a:tr h="2304256"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</a:t>
                      </a:r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the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cinema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</a:t>
                      </a: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yesterday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  <a:tr h="1800412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We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You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They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were</a:t>
                      </a:r>
                      <a:endParaRPr 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in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Italy </a:t>
                      </a:r>
                      <a:r>
                        <a:rPr lang="cs-CZ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last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year</a:t>
                      </a:r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  <a:tr h="1800412"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/>
                        </a:rPr>
                        <a:t>He</a:t>
                      </a: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She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It</a:t>
                      </a:r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</a:t>
                      </a:r>
                      <a:endParaRPr 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ill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Tuesday</a:t>
                      </a:r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53728" y="116632"/>
            <a:ext cx="828092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verb „to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 -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affirmative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4099" name="Picture 3" descr="C:\Users\Bohi\AppData\Local\Microsoft\Windows\Temporary Internet Files\Content.IE5\7W9MQQ2K\MC900432531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16632"/>
            <a:ext cx="1656184" cy="1656184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xmlns="" val="2346615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736629"/>
              </p:ext>
            </p:extLst>
          </p:nvPr>
        </p:nvGraphicFramePr>
        <p:xfrm>
          <a:off x="453728" y="945881"/>
          <a:ext cx="7993063" cy="582612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277676"/>
                <a:gridCol w="2277676"/>
                <a:gridCol w="3437711"/>
              </a:tblGrid>
              <a:tr h="2225302"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/>
                        </a:rPr>
                        <a:t>I</a:t>
                      </a:r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</a:t>
                      </a:r>
                      <a:r>
                        <a:rPr lang="cs-CZ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not</a:t>
                      </a:r>
                    </a:p>
                    <a:p>
                      <a:pPr algn="ctr"/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wasn´t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with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you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</a:t>
                      </a: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  </a:t>
                      </a:r>
                      <a:r>
                        <a:rPr lang="cs-CZ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on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Friday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  <a:tr h="1800412">
                <a:tc>
                  <a:txBody>
                    <a:bodyPr/>
                    <a:lstStyle/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We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You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They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were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not</a:t>
                      </a: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weren´t</a:t>
                      </a:r>
                      <a:endParaRPr 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the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party</a:t>
                      </a: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</a:t>
                      </a:r>
                      <a:r>
                        <a:rPr lang="cs-CZ" sz="2800" b="1" baseline="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last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weekend</a:t>
                      </a:r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  <a:tr h="1800412"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/>
                        </a:rPr>
                        <a:t>He</a:t>
                      </a: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She</a:t>
                      </a:r>
                      <a:endParaRPr lang="cs-CZ" sz="2800" b="1" dirty="0" smtClean="0">
                        <a:solidFill>
                          <a:srgbClr val="0070C0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0070C0"/>
                          </a:solidFill>
                          <a:effectLst/>
                        </a:rPr>
                        <a:t>It</a:t>
                      </a:r>
                      <a:endParaRPr lang="en-US" sz="2800" b="1" dirty="0"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 marL="91442" marR="91442" marT="45725" marB="45725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2800" b="1" dirty="0" smtClean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</a:t>
                      </a:r>
                      <a:r>
                        <a:rPr lang="cs-CZ" sz="2800" b="1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not</a:t>
                      </a:r>
                    </a:p>
                    <a:p>
                      <a:pPr algn="ctr"/>
                      <a:r>
                        <a:rPr lang="cs-CZ" sz="2800" b="1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wasn´t</a:t>
                      </a:r>
                      <a:endParaRPr lang="en-US" sz="2800" b="1" dirty="0">
                        <a:solidFill>
                          <a:srgbClr val="FF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cs-CZ" sz="2800" b="1" dirty="0" smtClean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at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the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cs-CZ" sz="2800" b="1" baseline="0" dirty="0" err="1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shops</a:t>
                      </a:r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</a:p>
                    <a:p>
                      <a:r>
                        <a:rPr lang="cs-CZ" sz="2800" b="1" baseline="0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            </a:t>
                      </a:r>
                      <a:r>
                        <a:rPr lang="cs-CZ" sz="2800" b="1" baseline="0" dirty="0" err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yesterday</a:t>
                      </a:r>
                      <a:r>
                        <a:rPr lang="cs-CZ" sz="2800" b="1" dirty="0" smtClean="0">
                          <a:solidFill>
                            <a:srgbClr val="0070C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</a:t>
                      </a:r>
                    </a:p>
                    <a:p>
                      <a:endParaRPr lang="en-US" sz="2800" b="1" dirty="0">
                        <a:solidFill>
                          <a:srgbClr val="0070C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marL="91442" marR="91442" marT="45725" marB="45725">
                    <a:solidFill>
                      <a:srgbClr val="FFC000"/>
                    </a:solidFill>
                  </a:tcPr>
                </a:tc>
              </a:tr>
            </a:tbl>
          </a:graphicData>
        </a:graphic>
      </p:graphicFrame>
      <p:sp>
        <p:nvSpPr>
          <p:cNvPr id="3" name="TextovéPole 2"/>
          <p:cNvSpPr txBox="1"/>
          <p:nvPr/>
        </p:nvSpPr>
        <p:spPr>
          <a:xfrm>
            <a:off x="453728" y="116632"/>
            <a:ext cx="828092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verb „to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 - negative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3076" name="Picture 4" descr="C:\Users\Bohi\AppData\Local\Microsoft\Windows\Temporary Internet Files\Content.IE5\3PXPM0C1\MC900432538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380312" y="112192"/>
            <a:ext cx="1570360" cy="1547601"/>
          </a:xfrm>
          <a:prstGeom prst="rect">
            <a:avLst/>
          </a:prstGeom>
          <a:solidFill>
            <a:srgbClr val="FFFF00"/>
          </a:solidFill>
        </p:spPr>
      </p:pic>
    </p:spTree>
    <p:extLst>
      <p:ext uri="{BB962C8B-B14F-4D97-AF65-F5344CB8AC3E}">
        <p14:creationId xmlns:p14="http://schemas.microsoft.com/office/powerpoint/2010/main" xmlns="" val="2309074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116632"/>
            <a:ext cx="8483128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Writ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the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correct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ver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: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251520" y="836712"/>
            <a:ext cx="8568952" cy="5801588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cs-CZ" sz="2800" i="1" dirty="0" smtClean="0">
                <a:solidFill>
                  <a:srgbClr val="002060"/>
                </a:solidFill>
              </a:rPr>
              <a:t>I 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at</a:t>
            </a:r>
            <a:r>
              <a:rPr lang="cs-CZ" sz="2800" i="1" dirty="0" smtClean="0">
                <a:solidFill>
                  <a:srgbClr val="002060"/>
                </a:solidFill>
              </a:rPr>
              <a:t> my </a:t>
            </a:r>
            <a:r>
              <a:rPr lang="cs-CZ" sz="2800" i="1" dirty="0" err="1" smtClean="0">
                <a:solidFill>
                  <a:srgbClr val="002060"/>
                </a:solidFill>
              </a:rPr>
              <a:t>grandmother</a:t>
            </a:r>
            <a:r>
              <a:rPr lang="cs-CZ" sz="2800" i="1" dirty="0" smtClean="0">
                <a:solidFill>
                  <a:srgbClr val="002060"/>
                </a:solidFill>
              </a:rPr>
              <a:t>´s house last </a:t>
            </a:r>
            <a:r>
              <a:rPr lang="cs-CZ" sz="2800" i="1" dirty="0" err="1" smtClean="0">
                <a:solidFill>
                  <a:srgbClr val="002060"/>
                </a:solidFill>
              </a:rPr>
              <a:t>Christmas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cs-CZ" sz="2800" i="1" dirty="0" err="1" smtClean="0">
                <a:solidFill>
                  <a:srgbClr val="002060"/>
                </a:solidFill>
              </a:rPr>
              <a:t>You</a:t>
            </a:r>
            <a:r>
              <a:rPr lang="cs-CZ" sz="2800" i="1" dirty="0" smtClean="0">
                <a:solidFill>
                  <a:srgbClr val="002060"/>
                </a:solidFill>
              </a:rPr>
              <a:t> _________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very</a:t>
            </a:r>
            <a:r>
              <a:rPr lang="cs-CZ" sz="2800" i="1" dirty="0" smtClean="0">
                <a:solidFill>
                  <a:srgbClr val="002060"/>
                </a:solidFill>
              </a:rPr>
              <a:t> sad last </a:t>
            </a:r>
            <a:r>
              <a:rPr lang="cs-CZ" sz="2800" i="1" dirty="0" err="1" smtClean="0">
                <a:solidFill>
                  <a:srgbClr val="002060"/>
                </a:solidFill>
              </a:rPr>
              <a:t>week</a:t>
            </a:r>
            <a:r>
              <a:rPr lang="cs-CZ" sz="2800" i="1" dirty="0" smtClean="0">
                <a:solidFill>
                  <a:srgbClr val="002060"/>
                </a:solidFill>
              </a:rPr>
              <a:t>. </a:t>
            </a:r>
            <a:r>
              <a:rPr lang="cs-CZ" sz="2800" i="1" dirty="0" err="1" smtClean="0">
                <a:solidFill>
                  <a:srgbClr val="002060"/>
                </a:solidFill>
              </a:rPr>
              <a:t>What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happened</a:t>
            </a:r>
            <a:r>
              <a:rPr lang="cs-CZ" sz="2800" i="1" dirty="0" smtClean="0">
                <a:solidFill>
                  <a:srgbClr val="002060"/>
                </a:solidFill>
              </a:rPr>
              <a:t>?</a:t>
            </a:r>
          </a:p>
          <a:p>
            <a:pPr>
              <a:spcAft>
                <a:spcPts val="600"/>
              </a:spcAft>
            </a:pPr>
            <a:r>
              <a:rPr lang="cs-CZ" sz="2800" i="1" dirty="0" err="1" smtClean="0">
                <a:solidFill>
                  <a:srgbClr val="002060"/>
                </a:solidFill>
              </a:rPr>
              <a:t>We</a:t>
            </a:r>
            <a:r>
              <a:rPr lang="cs-CZ" sz="2800" i="1" dirty="0" smtClean="0">
                <a:solidFill>
                  <a:srgbClr val="002060"/>
                </a:solidFill>
              </a:rPr>
              <a:t>  ___________in </a:t>
            </a:r>
            <a:r>
              <a:rPr lang="cs-CZ" sz="2800" i="1" dirty="0" err="1" smtClean="0">
                <a:solidFill>
                  <a:srgbClr val="002060"/>
                </a:solidFill>
              </a:rPr>
              <a:t>the</a:t>
            </a:r>
            <a:r>
              <a:rPr lang="cs-CZ" sz="2800" i="1" dirty="0" smtClean="0">
                <a:solidFill>
                  <a:srgbClr val="002060"/>
                </a:solidFill>
              </a:rPr>
              <a:t> museum on </a:t>
            </a:r>
            <a:r>
              <a:rPr lang="cs-CZ" sz="2800" i="1" dirty="0" err="1" smtClean="0">
                <a:solidFill>
                  <a:srgbClr val="002060"/>
                </a:solidFill>
              </a:rPr>
              <a:t>Monday</a:t>
            </a:r>
            <a:r>
              <a:rPr lang="cs-CZ" sz="2800" i="1" dirty="0" smtClean="0">
                <a:solidFill>
                  <a:srgbClr val="002060"/>
                </a:solidFill>
              </a:rPr>
              <a:t>. </a:t>
            </a:r>
            <a:r>
              <a:rPr lang="cs-CZ" sz="2800" i="1" dirty="0" err="1" smtClean="0">
                <a:solidFill>
                  <a:srgbClr val="002060"/>
                </a:solidFill>
              </a:rPr>
              <a:t>It</a:t>
            </a:r>
            <a:r>
              <a:rPr lang="cs-CZ" sz="2800" i="1" dirty="0" smtClean="0">
                <a:solidFill>
                  <a:srgbClr val="002060"/>
                </a:solidFill>
              </a:rPr>
              <a:t> ________</a:t>
            </a:r>
            <a:r>
              <a:rPr lang="cs-CZ" sz="2800" i="1" dirty="0" err="1" smtClean="0">
                <a:solidFill>
                  <a:srgbClr val="002060"/>
                </a:solidFill>
              </a:rPr>
              <a:t>closed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cs-CZ" sz="2800" i="1" dirty="0" err="1" smtClean="0">
                <a:solidFill>
                  <a:srgbClr val="002060"/>
                </a:solidFill>
              </a:rPr>
              <a:t>She</a:t>
            </a:r>
            <a:r>
              <a:rPr lang="cs-CZ" sz="2800" i="1" dirty="0" smtClean="0">
                <a:solidFill>
                  <a:srgbClr val="002060"/>
                </a:solidFill>
              </a:rPr>
              <a:t> ___________ my </a:t>
            </a:r>
            <a:r>
              <a:rPr lang="cs-CZ" sz="2800" i="1" dirty="0" err="1" smtClean="0">
                <a:solidFill>
                  <a:srgbClr val="002060"/>
                </a:solidFill>
              </a:rPr>
              <a:t>best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friend</a:t>
            </a:r>
            <a:r>
              <a:rPr lang="cs-CZ" sz="2800" i="1" dirty="0" smtClean="0">
                <a:solidFill>
                  <a:srgbClr val="002060"/>
                </a:solidFill>
              </a:rPr>
              <a:t>. Not </a:t>
            </a:r>
            <a:r>
              <a:rPr lang="cs-CZ" sz="2800" i="1" dirty="0" err="1" smtClean="0">
                <a:solidFill>
                  <a:srgbClr val="002060"/>
                </a:solidFill>
              </a:rPr>
              <a:t>now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cs-CZ" sz="2800" i="1" dirty="0" smtClean="0">
                <a:solidFill>
                  <a:srgbClr val="002060"/>
                </a:solidFill>
              </a:rPr>
              <a:t>My </a:t>
            </a:r>
            <a:r>
              <a:rPr lang="cs-CZ" sz="2800" i="1" dirty="0" err="1" smtClean="0">
                <a:solidFill>
                  <a:srgbClr val="002060"/>
                </a:solidFill>
              </a:rPr>
              <a:t>mother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and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father</a:t>
            </a:r>
            <a:r>
              <a:rPr lang="cs-CZ" sz="2800" i="1" dirty="0" smtClean="0">
                <a:solidFill>
                  <a:srgbClr val="002060"/>
                </a:solidFill>
              </a:rPr>
              <a:t> __________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at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work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yesterday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cs-CZ" sz="2800" i="1" dirty="0" smtClean="0">
                <a:solidFill>
                  <a:srgbClr val="002060"/>
                </a:solidFill>
              </a:rPr>
              <a:t>I  ____________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at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school</a:t>
            </a:r>
            <a:r>
              <a:rPr lang="cs-CZ" sz="2800" i="1" dirty="0" smtClean="0">
                <a:solidFill>
                  <a:srgbClr val="002060"/>
                </a:solidFill>
              </a:rPr>
              <a:t> last </a:t>
            </a:r>
            <a:r>
              <a:rPr lang="cs-CZ" sz="2800" i="1" dirty="0" err="1" smtClean="0">
                <a:solidFill>
                  <a:srgbClr val="002060"/>
                </a:solidFill>
              </a:rPr>
              <a:t>week</a:t>
            </a:r>
            <a:r>
              <a:rPr lang="cs-CZ" sz="2800" i="1" dirty="0" smtClean="0">
                <a:solidFill>
                  <a:srgbClr val="002060"/>
                </a:solidFill>
              </a:rPr>
              <a:t>. I _________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ill</a:t>
            </a:r>
            <a:r>
              <a:rPr lang="cs-CZ" sz="2800" i="1" dirty="0" smtClean="0">
                <a:solidFill>
                  <a:srgbClr val="002060"/>
                </a:solidFill>
              </a:rPr>
              <a:t>, I had a </a:t>
            </a:r>
            <a:r>
              <a:rPr lang="cs-CZ" sz="2800" i="1" dirty="0" err="1" smtClean="0">
                <a:solidFill>
                  <a:srgbClr val="002060"/>
                </a:solidFill>
              </a:rPr>
              <a:t>flu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</a:p>
          <a:p>
            <a:pPr>
              <a:spcAft>
                <a:spcPts val="600"/>
              </a:spcAft>
            </a:pPr>
            <a:r>
              <a:rPr lang="cs-CZ" sz="2800" i="1" dirty="0" smtClean="0">
                <a:solidFill>
                  <a:srgbClr val="002060"/>
                </a:solidFill>
              </a:rPr>
              <a:t>My </a:t>
            </a:r>
            <a:r>
              <a:rPr lang="cs-CZ" sz="2800" i="1" dirty="0" err="1" smtClean="0">
                <a:solidFill>
                  <a:srgbClr val="002060"/>
                </a:solidFill>
              </a:rPr>
              <a:t>friend</a:t>
            </a:r>
            <a:r>
              <a:rPr lang="cs-CZ" sz="2800" i="1" dirty="0" smtClean="0">
                <a:solidFill>
                  <a:srgbClr val="002060"/>
                </a:solidFill>
              </a:rPr>
              <a:t> Mel 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so</a:t>
            </a:r>
            <a:r>
              <a:rPr lang="cs-CZ" sz="2800" i="1" dirty="0" smtClean="0">
                <a:solidFill>
                  <a:srgbClr val="002060"/>
                </a:solidFill>
              </a:rPr>
              <a:t> happy. </a:t>
            </a:r>
            <a:r>
              <a:rPr lang="cs-CZ" sz="2800" i="1" dirty="0" err="1" smtClean="0">
                <a:solidFill>
                  <a:srgbClr val="002060"/>
                </a:solidFill>
              </a:rPr>
              <a:t>She</a:t>
            </a:r>
            <a:r>
              <a:rPr lang="cs-CZ" sz="2800" i="1" dirty="0" smtClean="0">
                <a:solidFill>
                  <a:srgbClr val="002060"/>
                </a:solidFill>
              </a:rPr>
              <a:t> had a </a:t>
            </a:r>
            <a:r>
              <a:rPr lang="cs-CZ" sz="2800" i="1" dirty="0" err="1" smtClean="0">
                <a:solidFill>
                  <a:srgbClr val="002060"/>
                </a:solidFill>
              </a:rPr>
              <a:t>big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birthday</a:t>
            </a:r>
            <a:r>
              <a:rPr lang="cs-CZ" sz="2800" i="1" dirty="0" smtClean="0">
                <a:solidFill>
                  <a:srgbClr val="002060"/>
                </a:solidFill>
              </a:rPr>
              <a:t> party.</a:t>
            </a:r>
          </a:p>
          <a:p>
            <a:pPr>
              <a:spcAft>
                <a:spcPts val="600"/>
              </a:spcAft>
            </a:pPr>
            <a:r>
              <a:rPr lang="cs-CZ" sz="2800" i="1" dirty="0" err="1" smtClean="0">
                <a:solidFill>
                  <a:srgbClr val="002060"/>
                </a:solidFill>
              </a:rPr>
              <a:t>Our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neigbours</a:t>
            </a:r>
            <a:r>
              <a:rPr lang="cs-CZ" sz="2800" i="1" dirty="0" smtClean="0">
                <a:solidFill>
                  <a:srgbClr val="002060"/>
                </a:solidFill>
              </a:rPr>
              <a:t> ______________ </a:t>
            </a:r>
            <a:r>
              <a:rPr lang="cs-CZ" sz="2800" i="1" dirty="0" err="1" smtClean="0">
                <a:solidFill>
                  <a:srgbClr val="002060"/>
                </a:solidFill>
              </a:rPr>
              <a:t>at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home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two</a:t>
            </a:r>
            <a:r>
              <a:rPr lang="cs-CZ" sz="2800" i="1" dirty="0" smtClean="0">
                <a:solidFill>
                  <a:srgbClr val="002060"/>
                </a:solidFill>
              </a:rPr>
              <a:t> </a:t>
            </a:r>
            <a:r>
              <a:rPr lang="cs-CZ" sz="2800" i="1" dirty="0" err="1" smtClean="0">
                <a:solidFill>
                  <a:srgbClr val="002060"/>
                </a:solidFill>
              </a:rPr>
              <a:t>days</a:t>
            </a:r>
            <a:r>
              <a:rPr lang="cs-CZ" sz="2800" i="1" dirty="0" smtClean="0">
                <a:solidFill>
                  <a:srgbClr val="002060"/>
                </a:solidFill>
              </a:rPr>
              <a:t> ago. </a:t>
            </a:r>
            <a:r>
              <a:rPr lang="cs-CZ" sz="2800" i="1" dirty="0" err="1" smtClean="0">
                <a:solidFill>
                  <a:srgbClr val="002060"/>
                </a:solidFill>
              </a:rPr>
              <a:t>They</a:t>
            </a:r>
            <a:r>
              <a:rPr lang="cs-CZ" sz="2800" i="1" dirty="0" smtClean="0">
                <a:solidFill>
                  <a:srgbClr val="002060"/>
                </a:solidFill>
              </a:rPr>
              <a:t> __________ on </a:t>
            </a:r>
            <a:r>
              <a:rPr lang="cs-CZ" sz="2800" i="1" dirty="0" err="1" smtClean="0">
                <a:solidFill>
                  <a:srgbClr val="002060"/>
                </a:solidFill>
              </a:rPr>
              <a:t>holiday</a:t>
            </a:r>
            <a:r>
              <a:rPr lang="cs-CZ" sz="2800" i="1" dirty="0" smtClean="0">
                <a:solidFill>
                  <a:srgbClr val="002060"/>
                </a:solidFill>
              </a:rPr>
              <a:t> in </a:t>
            </a:r>
            <a:r>
              <a:rPr lang="cs-CZ" sz="2800" i="1" dirty="0" err="1" smtClean="0">
                <a:solidFill>
                  <a:srgbClr val="002060"/>
                </a:solidFill>
              </a:rPr>
              <a:t>Croatia</a:t>
            </a:r>
            <a:r>
              <a:rPr lang="cs-CZ" sz="2800" i="1" dirty="0" smtClean="0">
                <a:solidFill>
                  <a:srgbClr val="002060"/>
                </a:solidFill>
              </a:rPr>
              <a:t>.</a:t>
            </a:r>
            <a:endParaRPr lang="cs-CZ" sz="2800" i="1" dirty="0">
              <a:solidFill>
                <a:srgbClr val="002060"/>
              </a:solidFill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611560" y="83671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1259632" y="1340768"/>
            <a:ext cx="11521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were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043608" y="1844824"/>
            <a:ext cx="15121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</a:t>
            </a:r>
            <a:r>
              <a:rPr lang="cs-CZ" sz="2800" b="1" dirty="0" err="1" smtClean="0">
                <a:solidFill>
                  <a:srgbClr val="FF0000"/>
                </a:solidFill>
              </a:rPr>
              <a:t>eren</a:t>
            </a:r>
            <a:r>
              <a:rPr lang="cs-CZ" sz="2800" b="1" dirty="0" smtClean="0">
                <a:solidFill>
                  <a:srgbClr val="FF0000"/>
                </a:solidFill>
              </a:rPr>
              <a:t>´t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539552" y="227687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8" name="TextovéPole 7"/>
          <p:cNvSpPr txBox="1"/>
          <p:nvPr/>
        </p:nvSpPr>
        <p:spPr>
          <a:xfrm>
            <a:off x="1259632" y="270892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3995936" y="321297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were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899592" y="3717032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</a:t>
            </a:r>
            <a:r>
              <a:rPr lang="cs-CZ" sz="2800" b="1" dirty="0" err="1" smtClean="0">
                <a:solidFill>
                  <a:srgbClr val="FF0000"/>
                </a:solidFill>
              </a:rPr>
              <a:t>asn</a:t>
            </a:r>
            <a:r>
              <a:rPr lang="cs-CZ" sz="2800" b="1" dirty="0" smtClean="0">
                <a:solidFill>
                  <a:srgbClr val="FF0000"/>
                </a:solidFill>
              </a:rPr>
              <a:t>´t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1" name="TextovéPole 10"/>
          <p:cNvSpPr txBox="1"/>
          <p:nvPr/>
        </p:nvSpPr>
        <p:spPr>
          <a:xfrm>
            <a:off x="6156176" y="371703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2" name="TextovéPole 11"/>
          <p:cNvSpPr txBox="1"/>
          <p:nvPr/>
        </p:nvSpPr>
        <p:spPr>
          <a:xfrm>
            <a:off x="2627784" y="4653136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was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2699792" y="5589240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</a:t>
            </a:r>
            <a:r>
              <a:rPr lang="cs-CZ" sz="2800" b="1" dirty="0" err="1" smtClean="0">
                <a:solidFill>
                  <a:srgbClr val="FF0000"/>
                </a:solidFill>
              </a:rPr>
              <a:t>eren</a:t>
            </a:r>
            <a:r>
              <a:rPr lang="cs-CZ" sz="2800" b="1" dirty="0" smtClean="0">
                <a:solidFill>
                  <a:srgbClr val="FF0000"/>
                </a:solidFill>
              </a:rPr>
              <a:t>´t</a:t>
            </a:r>
            <a:endParaRPr lang="cs-CZ" b="1" dirty="0">
              <a:solidFill>
                <a:srgbClr val="FF0000"/>
              </a:solidFill>
            </a:endParaRPr>
          </a:p>
        </p:txBody>
      </p:sp>
      <p:sp>
        <p:nvSpPr>
          <p:cNvPr id="14" name="TextovéPole 13"/>
          <p:cNvSpPr txBox="1"/>
          <p:nvPr/>
        </p:nvSpPr>
        <p:spPr>
          <a:xfrm>
            <a:off x="1187624" y="6021288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2800" b="1" dirty="0" err="1" smtClean="0">
                <a:solidFill>
                  <a:srgbClr val="FF0000"/>
                </a:solidFill>
              </a:rPr>
              <a:t>were</a:t>
            </a:r>
            <a:endParaRPr lang="cs-CZ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53728" y="116632"/>
            <a:ext cx="8280920" cy="58477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verb „to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</a:t>
            </a:r>
            <a:r>
              <a:rPr lang="cs-CZ" sz="32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“ - </a:t>
            </a:r>
            <a:r>
              <a:rPr lang="cs-CZ" sz="32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questions</a:t>
            </a:r>
            <a:endParaRPr lang="en-US" sz="3200" b="1" dirty="0">
              <a:solidFill>
                <a:srgbClr val="002060"/>
              </a:solidFill>
              <a:latin typeface="+mj-lt"/>
            </a:endParaRPr>
          </a:p>
        </p:txBody>
      </p:sp>
      <p:pic>
        <p:nvPicPr>
          <p:cNvPr id="5123" name="Picture 3" descr="C:\Users\Bohi\AppData\Local\Microsoft\Windows\Temporary Internet Files\Content.IE5\4DSLQGL7\MC90040773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551685" y="116632"/>
            <a:ext cx="1400671" cy="1400671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8" name="TextovéPole 7"/>
          <p:cNvSpPr txBox="1"/>
          <p:nvPr/>
        </p:nvSpPr>
        <p:spPr>
          <a:xfrm>
            <a:off x="755650" y="1628800"/>
            <a:ext cx="7777163" cy="646113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</a:t>
            </a:r>
            <a:r>
              <a:rPr lang="cs-CZ" sz="3600" b="1" dirty="0">
                <a:solidFill>
                  <a:srgbClr val="002060"/>
                </a:solidFill>
              </a:rPr>
              <a:t> </a:t>
            </a:r>
            <a:r>
              <a:rPr lang="cs-CZ" sz="36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</a:rPr>
              <a:t>your</a:t>
            </a:r>
            <a:r>
              <a:rPr lang="cs-CZ" sz="3600" b="1" dirty="0" smtClean="0">
                <a:solidFill>
                  <a:srgbClr val="002060"/>
                </a:solidFill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</a:rPr>
              <a:t>teacher</a:t>
            </a:r>
            <a:r>
              <a:rPr lang="cs-CZ" sz="3600" b="1" dirty="0" smtClean="0">
                <a:solidFill>
                  <a:srgbClr val="002060"/>
                </a:solidFill>
              </a:rPr>
              <a:t>.</a:t>
            </a:r>
            <a:endParaRPr lang="en-US" sz="3600" b="1" dirty="0">
              <a:solidFill>
                <a:srgbClr val="002060"/>
              </a:solidFill>
            </a:endParaRPr>
          </a:p>
        </p:txBody>
      </p:sp>
      <p:sp>
        <p:nvSpPr>
          <p:cNvPr id="9" name="TextovéPole 8"/>
          <p:cNvSpPr txBox="1"/>
          <p:nvPr/>
        </p:nvSpPr>
        <p:spPr>
          <a:xfrm>
            <a:off x="827088" y="3643338"/>
            <a:ext cx="7777162" cy="646331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</a:rPr>
              <a:t>your</a:t>
            </a:r>
            <a:r>
              <a:rPr lang="cs-CZ" sz="3600" b="1" dirty="0" smtClean="0">
                <a:solidFill>
                  <a:srgbClr val="002060"/>
                </a:solidFill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</a:rPr>
              <a:t>teacher</a:t>
            </a:r>
            <a:r>
              <a:rPr lang="cs-CZ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  <p:cxnSp>
        <p:nvCxnSpPr>
          <p:cNvPr id="10" name="Přímá spojnice se šipkou 9"/>
          <p:cNvCxnSpPr/>
          <p:nvPr/>
        </p:nvCxnSpPr>
        <p:spPr>
          <a:xfrm flipH="1">
            <a:off x="2915370" y="2261841"/>
            <a:ext cx="792162" cy="1514475"/>
          </a:xfrm>
          <a:prstGeom prst="straightConnector1">
            <a:avLst/>
          </a:prstGeom>
          <a:ln w="571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nice se šipkou 10"/>
          <p:cNvCxnSpPr/>
          <p:nvPr/>
        </p:nvCxnSpPr>
        <p:spPr>
          <a:xfrm>
            <a:off x="3204294" y="2261841"/>
            <a:ext cx="503238" cy="1514475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ovéPole 11"/>
          <p:cNvSpPr txBox="1"/>
          <p:nvPr/>
        </p:nvSpPr>
        <p:spPr>
          <a:xfrm>
            <a:off x="708025" y="5135588"/>
            <a:ext cx="2855863" cy="646331"/>
          </a:xfrm>
          <a:prstGeom prst="rect">
            <a:avLst/>
          </a:prstGeom>
          <a:solidFill>
            <a:srgbClr val="FFCC00"/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TextovéPole 12"/>
          <p:cNvSpPr txBox="1"/>
          <p:nvPr/>
        </p:nvSpPr>
        <p:spPr>
          <a:xfrm>
            <a:off x="5622925" y="5127650"/>
            <a:ext cx="3052763" cy="646113"/>
          </a:xfrm>
          <a:prstGeom prst="rect">
            <a:avLst/>
          </a:prstGeom>
          <a:solidFill>
            <a:srgbClr val="FFCC00"/>
          </a:solidFill>
          <a:ln>
            <a:solidFill>
              <a:srgbClr val="FF000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wasn´t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4" name="Přímá spojnice se šipkou 13"/>
          <p:cNvCxnSpPr/>
          <p:nvPr/>
        </p:nvCxnSpPr>
        <p:spPr>
          <a:xfrm flipH="1">
            <a:off x="2508250" y="4301382"/>
            <a:ext cx="647700" cy="876300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Přímá spojnice se šipkou 18"/>
          <p:cNvCxnSpPr/>
          <p:nvPr/>
        </p:nvCxnSpPr>
        <p:spPr>
          <a:xfrm>
            <a:off x="3132286" y="4301382"/>
            <a:ext cx="3023890" cy="826268"/>
          </a:xfrm>
          <a:prstGeom prst="straightConnector1">
            <a:avLst/>
          </a:prstGeom>
          <a:ln w="571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37544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11560" y="188640"/>
            <a:ext cx="7848600" cy="584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Yes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/no</a:t>
            </a:r>
            <a:r>
              <a:rPr lang="cs-CZ" sz="3200" b="1" dirty="0">
                <a:solidFill>
                  <a:srgbClr val="002060"/>
                </a:solidFill>
              </a:rPr>
              <a:t> </a:t>
            </a:r>
            <a:r>
              <a:rPr lang="cs-CZ" sz="3200" b="1" dirty="0" err="1">
                <a:solidFill>
                  <a:srgbClr val="002060"/>
                </a:solidFill>
              </a:rPr>
              <a:t>questions</a:t>
            </a:r>
            <a:r>
              <a:rPr lang="cs-CZ" sz="3200" b="1" dirty="0">
                <a:solidFill>
                  <a:srgbClr val="002060"/>
                </a:solidFill>
              </a:rPr>
              <a:t> and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short</a:t>
            </a:r>
            <a:r>
              <a:rPr lang="cs-C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2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answers</a:t>
            </a:r>
            <a:endParaRPr lang="en-US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539552" y="1196752"/>
            <a:ext cx="1584325" cy="5857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cs-CZ" sz="3200" b="1" i="1" dirty="0">
                <a:solidFill>
                  <a:srgbClr val="002060"/>
                </a:solidFill>
              </a:rPr>
              <a:t>I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827584" y="1988840"/>
            <a:ext cx="7704856" cy="64633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defRPr/>
            </a:pP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birthday</a:t>
            </a:r>
            <a:r>
              <a:rPr lang="cs-CZ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party on </a:t>
            </a:r>
            <a:r>
              <a:rPr lang="cs-CZ" sz="3600" b="1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Friday</a:t>
            </a:r>
            <a:r>
              <a:rPr lang="cs-CZ" sz="3600" b="1" dirty="0" smtClean="0">
                <a:solidFill>
                  <a:srgbClr val="002060"/>
                </a:solidFill>
              </a:rPr>
              <a:t>?</a:t>
            </a:r>
            <a:endParaRPr lang="en-US" sz="3600" b="1" dirty="0">
              <a:solidFill>
                <a:srgbClr val="002060"/>
              </a:solidFill>
            </a:endParaRPr>
          </a:p>
        </p:txBody>
      </p:sp>
      <p:pic>
        <p:nvPicPr>
          <p:cNvPr id="1028" name="Picture 4" descr="C:\Users\Petra\AppData\Local\Microsoft\Windows\Temporary Internet Files\Content.IE5\W0V3IPGU\MP900449097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2780928"/>
            <a:ext cx="3456384" cy="3456384"/>
          </a:xfrm>
          <a:prstGeom prst="rect">
            <a:avLst/>
          </a:prstGeom>
          <a:noFill/>
        </p:spPr>
      </p:pic>
      <p:sp>
        <p:nvSpPr>
          <p:cNvPr id="6" name="TextovéPole 5"/>
          <p:cNvSpPr txBox="1"/>
          <p:nvPr/>
        </p:nvSpPr>
        <p:spPr>
          <a:xfrm>
            <a:off x="6012160" y="5013176"/>
            <a:ext cx="2927350" cy="646113"/>
          </a:xfrm>
          <a:prstGeom prst="rect">
            <a:avLst/>
          </a:prstGeom>
          <a:ln w="38100"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3600" b="1" dirty="0">
                <a:solidFill>
                  <a:srgbClr val="002060"/>
                </a:solidFill>
              </a:rPr>
              <a:t>No,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wasn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´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395536" y="5085184"/>
            <a:ext cx="2303463" cy="646113"/>
          </a:xfrm>
          <a:prstGeom prst="rect">
            <a:avLst/>
          </a:prstGeom>
          <a:ln w="38100"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cs-CZ" sz="3600" b="1" dirty="0" err="1">
                <a:solidFill>
                  <a:srgbClr val="002060"/>
                </a:solidFill>
              </a:rPr>
              <a:t>Yes</a:t>
            </a:r>
            <a:r>
              <a:rPr lang="cs-CZ" sz="3600" b="1" dirty="0">
                <a:solidFill>
                  <a:srgbClr val="002060"/>
                </a:solidFill>
              </a:rPr>
              <a:t>, </a:t>
            </a:r>
            <a:r>
              <a:rPr lang="cs-CZ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cs-CZ" sz="36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was</a:t>
            </a:r>
            <a:r>
              <a:rPr lang="cs-CZ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endParaRPr lang="en-US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6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588</Words>
  <Application>Microsoft Office PowerPoint</Application>
  <PresentationFormat>Předvádění na obrazovce (4:3)</PresentationFormat>
  <Paragraphs>160</Paragraphs>
  <Slides>14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Motiv systému Office</vt:lpstr>
      <vt:lpstr>Snímek 1</vt:lpstr>
      <vt:lpstr>Snímek 2</vt:lpstr>
      <vt:lpstr>Past simple 1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Bohi</dc:creator>
  <cp:lastModifiedBy>Petra</cp:lastModifiedBy>
  <cp:revision>24</cp:revision>
  <dcterms:created xsi:type="dcterms:W3CDTF">2014-04-21T20:10:05Z</dcterms:created>
  <dcterms:modified xsi:type="dcterms:W3CDTF">2014-04-22T21:14:38Z</dcterms:modified>
</cp:coreProperties>
</file>