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65" r:id="rId2"/>
    <p:sldId id="266" r:id="rId3"/>
    <p:sldId id="262" r:id="rId4"/>
    <p:sldId id="263" r:id="rId5"/>
    <p:sldId id="257" r:id="rId6"/>
    <p:sldId id="258" r:id="rId7"/>
    <p:sldId id="259" r:id="rId8"/>
    <p:sldId id="261" r:id="rId9"/>
    <p:sldId id="256" r:id="rId10"/>
    <p:sldId id="260" r:id="rId11"/>
    <p:sldId id="264" r:id="rId12"/>
    <p:sldId id="267" r:id="rId13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-245" y="-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8DE022-0943-4217-ABB3-545E8CA641DB}" type="datetimeFigureOut">
              <a:rPr lang="cs-CZ" smtClean="0"/>
              <a:t>29.4.2014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E03529-618B-4428-A98C-35D60A9E415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727215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614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0C33594-237F-4075-9C56-F7F461F9E116}" type="slidenum">
              <a:rPr lang="cs-CZ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cs-CZ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614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0C33594-237F-4075-9C56-F7F461F9E116}" type="slidenum">
              <a:rPr lang="cs-CZ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cs-CZ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FC933-B1ED-4E55-9B0B-FDC4529FA412}" type="datetimeFigureOut">
              <a:rPr lang="cs-CZ" smtClean="0"/>
              <a:t>29.4.2014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23D98-B6C1-49AF-81E4-F47915D0753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487653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FC933-B1ED-4E55-9B0B-FDC4529FA412}" type="datetimeFigureOut">
              <a:rPr lang="cs-CZ" smtClean="0"/>
              <a:t>29.4.2014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23D98-B6C1-49AF-81E4-F47915D0753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055401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FC933-B1ED-4E55-9B0B-FDC4529FA412}" type="datetimeFigureOut">
              <a:rPr lang="cs-CZ" smtClean="0"/>
              <a:t>29.4.2014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23D98-B6C1-49AF-81E4-F47915D0753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764595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FC933-B1ED-4E55-9B0B-FDC4529FA412}" type="datetimeFigureOut">
              <a:rPr lang="cs-CZ" smtClean="0"/>
              <a:t>29.4.2014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23D98-B6C1-49AF-81E4-F47915D0753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555493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FC933-B1ED-4E55-9B0B-FDC4529FA412}" type="datetimeFigureOut">
              <a:rPr lang="cs-CZ" smtClean="0"/>
              <a:t>29.4.2014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23D98-B6C1-49AF-81E4-F47915D0753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213389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FC933-B1ED-4E55-9B0B-FDC4529FA412}" type="datetimeFigureOut">
              <a:rPr lang="cs-CZ" smtClean="0"/>
              <a:t>29.4.2014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23D98-B6C1-49AF-81E4-F47915D0753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889839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FC933-B1ED-4E55-9B0B-FDC4529FA412}" type="datetimeFigureOut">
              <a:rPr lang="cs-CZ" smtClean="0"/>
              <a:t>29.4.2014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23D98-B6C1-49AF-81E4-F47915D0753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663758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FC933-B1ED-4E55-9B0B-FDC4529FA412}" type="datetimeFigureOut">
              <a:rPr lang="cs-CZ" smtClean="0"/>
              <a:t>29.4.2014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23D98-B6C1-49AF-81E4-F47915D0753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247917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FC933-B1ED-4E55-9B0B-FDC4529FA412}" type="datetimeFigureOut">
              <a:rPr lang="cs-CZ" smtClean="0"/>
              <a:t>29.4.2014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23D98-B6C1-49AF-81E4-F47915D0753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467783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FC933-B1ED-4E55-9B0B-FDC4529FA412}" type="datetimeFigureOut">
              <a:rPr lang="cs-CZ" smtClean="0"/>
              <a:t>29.4.2014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23D98-B6C1-49AF-81E4-F47915D0753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082101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FC933-B1ED-4E55-9B0B-FDC4529FA412}" type="datetimeFigureOut">
              <a:rPr lang="cs-CZ" smtClean="0"/>
              <a:t>29.4.2014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23D98-B6C1-49AF-81E4-F47915D0753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559542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8FC933-B1ED-4E55-9B0B-FDC4529FA412}" type="datetimeFigureOut">
              <a:rPr lang="cs-CZ" smtClean="0"/>
              <a:t>29.4.2014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423D98-B6C1-49AF-81E4-F47915D0753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202330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www.zs-mozartova.cz/" TargetMode="External"/><Relationship Id="rId5" Type="http://schemas.openxmlformats.org/officeDocument/2006/relationships/hyperlink" Target="mailto:kundrum@centrum.cz" TargetMode="Externa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0.png"/><Relationship Id="rId13" Type="http://schemas.openxmlformats.org/officeDocument/2006/relationships/image" Target="../media/image230.png"/><Relationship Id="rId18" Type="http://schemas.openxmlformats.org/officeDocument/2006/relationships/image" Target="../media/image280.png"/><Relationship Id="rId3" Type="http://schemas.openxmlformats.org/officeDocument/2006/relationships/image" Target="../media/image130.png"/><Relationship Id="rId21" Type="http://schemas.openxmlformats.org/officeDocument/2006/relationships/image" Target="../media/image310.png"/><Relationship Id="rId7" Type="http://schemas.openxmlformats.org/officeDocument/2006/relationships/image" Target="../media/image170.png"/><Relationship Id="rId12" Type="http://schemas.openxmlformats.org/officeDocument/2006/relationships/image" Target="../media/image220.png"/><Relationship Id="rId17" Type="http://schemas.openxmlformats.org/officeDocument/2006/relationships/image" Target="../media/image270.png"/><Relationship Id="rId2" Type="http://schemas.openxmlformats.org/officeDocument/2006/relationships/image" Target="../media/image120.png"/><Relationship Id="rId16" Type="http://schemas.openxmlformats.org/officeDocument/2006/relationships/image" Target="../media/image260.png"/><Relationship Id="rId20" Type="http://schemas.openxmlformats.org/officeDocument/2006/relationships/image" Target="../media/image30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0.png"/><Relationship Id="rId11" Type="http://schemas.openxmlformats.org/officeDocument/2006/relationships/image" Target="../media/image210.png"/><Relationship Id="rId5" Type="http://schemas.openxmlformats.org/officeDocument/2006/relationships/image" Target="../media/image150.png"/><Relationship Id="rId15" Type="http://schemas.openxmlformats.org/officeDocument/2006/relationships/image" Target="../media/image250.png"/><Relationship Id="rId10" Type="http://schemas.openxmlformats.org/officeDocument/2006/relationships/image" Target="../media/image200.png"/><Relationship Id="rId19" Type="http://schemas.openxmlformats.org/officeDocument/2006/relationships/image" Target="../media/image290.png"/><Relationship Id="rId4" Type="http://schemas.openxmlformats.org/officeDocument/2006/relationships/image" Target="../media/image140.png"/><Relationship Id="rId9" Type="http://schemas.openxmlformats.org/officeDocument/2006/relationships/image" Target="../media/image190.png"/><Relationship Id="rId14" Type="http://schemas.openxmlformats.org/officeDocument/2006/relationships/image" Target="../media/image240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4.png"/><Relationship Id="rId13" Type="http://schemas.openxmlformats.org/officeDocument/2006/relationships/image" Target="../media/image49.png"/><Relationship Id="rId3" Type="http://schemas.openxmlformats.org/officeDocument/2006/relationships/image" Target="../media/image39.png"/><Relationship Id="rId7" Type="http://schemas.openxmlformats.org/officeDocument/2006/relationships/image" Target="../media/image43.png"/><Relationship Id="rId12" Type="http://schemas.openxmlformats.org/officeDocument/2006/relationships/image" Target="../media/image4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2.png"/><Relationship Id="rId11" Type="http://schemas.openxmlformats.org/officeDocument/2006/relationships/image" Target="../media/image47.png"/><Relationship Id="rId5" Type="http://schemas.openxmlformats.org/officeDocument/2006/relationships/image" Target="../media/image41.png"/><Relationship Id="rId10" Type="http://schemas.openxmlformats.org/officeDocument/2006/relationships/image" Target="../media/image46.png"/><Relationship Id="rId4" Type="http://schemas.openxmlformats.org/officeDocument/2006/relationships/image" Target="../media/image40.png"/><Relationship Id="rId9" Type="http://schemas.openxmlformats.org/officeDocument/2006/relationships/image" Target="../media/image45.png"/><Relationship Id="rId14" Type="http://schemas.openxmlformats.org/officeDocument/2006/relationships/image" Target="../media/image50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www.zs-mozartova.cz/" TargetMode="External"/><Relationship Id="rId4" Type="http://schemas.openxmlformats.org/officeDocument/2006/relationships/hyperlink" Target="mailto:kundrum@centrum.cz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1.png"/><Relationship Id="rId7" Type="http://schemas.openxmlformats.org/officeDocument/2006/relationships/image" Target="../media/image6.png"/><Relationship Id="rId2" Type="http://schemas.openxmlformats.org/officeDocument/2006/relationships/image" Target="../media/image11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13" Type="http://schemas.openxmlformats.org/officeDocument/2006/relationships/image" Target="../media/image18.png"/><Relationship Id="rId3" Type="http://schemas.openxmlformats.org/officeDocument/2006/relationships/image" Target="../media/image80.png"/><Relationship Id="rId7" Type="http://schemas.openxmlformats.org/officeDocument/2006/relationships/image" Target="../media/image12.png"/><Relationship Id="rId12" Type="http://schemas.openxmlformats.org/officeDocument/2006/relationships/image" Target="../media/image17.png"/><Relationship Id="rId2" Type="http://schemas.openxmlformats.org/officeDocument/2006/relationships/image" Target="../media/image21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11" Type="http://schemas.openxmlformats.org/officeDocument/2006/relationships/image" Target="../media/image16.png"/><Relationship Id="rId5" Type="http://schemas.openxmlformats.org/officeDocument/2006/relationships/image" Target="../media/image10.png"/><Relationship Id="rId10" Type="http://schemas.openxmlformats.org/officeDocument/2006/relationships/image" Target="../media/image15.png"/><Relationship Id="rId4" Type="http://schemas.openxmlformats.org/officeDocument/2006/relationships/image" Target="../media/image9.png"/><Relationship Id="rId9" Type="http://schemas.openxmlformats.org/officeDocument/2006/relationships/image" Target="../media/image14.png"/><Relationship Id="rId14" Type="http://schemas.openxmlformats.org/officeDocument/2006/relationships/image" Target="../media/image19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png"/><Relationship Id="rId13" Type="http://schemas.openxmlformats.org/officeDocument/2006/relationships/image" Target="../media/image31.png"/><Relationship Id="rId3" Type="http://schemas.openxmlformats.org/officeDocument/2006/relationships/image" Target="../media/image21.png"/><Relationship Id="rId7" Type="http://schemas.openxmlformats.org/officeDocument/2006/relationships/image" Target="../media/image25.png"/><Relationship Id="rId12" Type="http://schemas.openxmlformats.org/officeDocument/2006/relationships/image" Target="../media/image30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4.png"/><Relationship Id="rId11" Type="http://schemas.openxmlformats.org/officeDocument/2006/relationships/image" Target="../media/image29.png"/><Relationship Id="rId5" Type="http://schemas.openxmlformats.org/officeDocument/2006/relationships/image" Target="../media/image23.png"/><Relationship Id="rId10" Type="http://schemas.openxmlformats.org/officeDocument/2006/relationships/image" Target="../media/image28.png"/><Relationship Id="rId4" Type="http://schemas.openxmlformats.org/officeDocument/2006/relationships/image" Target="../media/image22.png"/><Relationship Id="rId9" Type="http://schemas.openxmlformats.org/officeDocument/2006/relationships/image" Target="../media/image27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6.png"/><Relationship Id="rId3" Type="http://schemas.openxmlformats.org/officeDocument/2006/relationships/image" Target="../media/image8.png"/><Relationship Id="rId7" Type="http://schemas.openxmlformats.org/officeDocument/2006/relationships/image" Target="../media/image35.png"/><Relationship Id="rId2" Type="http://schemas.openxmlformats.org/officeDocument/2006/relationships/image" Target="../media/image21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4.png"/><Relationship Id="rId5" Type="http://schemas.openxmlformats.org/officeDocument/2006/relationships/image" Target="../media/image33.png"/><Relationship Id="rId10" Type="http://schemas.openxmlformats.org/officeDocument/2006/relationships/image" Target="../media/image38.png"/><Relationship Id="rId4" Type="http://schemas.openxmlformats.org/officeDocument/2006/relationships/image" Target="../media/image32.png"/><Relationship Id="rId9" Type="http://schemas.openxmlformats.org/officeDocument/2006/relationships/image" Target="../media/image3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31640" y="2204864"/>
            <a:ext cx="6481763" cy="1411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5" name="Obdélník 5"/>
          <p:cNvSpPr>
            <a:spLocks noChangeArrowheads="1"/>
          </p:cNvSpPr>
          <p:nvPr/>
        </p:nvSpPr>
        <p:spPr bwMode="auto">
          <a:xfrm>
            <a:off x="0" y="4725143"/>
            <a:ext cx="9144000" cy="2154436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endParaRPr lang="cs-CZ" sz="2000" b="1" dirty="0">
              <a:latin typeface="Courier New" pitchFamily="49" charset="0"/>
              <a:cs typeface="Courier New" pitchFamily="49" charset="0"/>
            </a:endParaRPr>
          </a:p>
          <a:p>
            <a:pPr algn="ctr"/>
            <a:r>
              <a:rPr lang="cs-CZ" sz="2800" b="1" i="1" dirty="0">
                <a:latin typeface="Courier New" pitchFamily="49" charset="0"/>
                <a:cs typeface="Courier New" pitchFamily="49" charset="0"/>
              </a:rPr>
              <a:t>EU PENÍZE ŠKOLÁM</a:t>
            </a:r>
          </a:p>
          <a:p>
            <a:pPr algn="ctr"/>
            <a:endParaRPr lang="cs-CZ" sz="1400" b="1" i="1" dirty="0">
              <a:latin typeface="Courier New" pitchFamily="49" charset="0"/>
              <a:cs typeface="Courier New" pitchFamily="49" charset="0"/>
            </a:endParaRPr>
          </a:p>
          <a:p>
            <a:pPr algn="ctr"/>
            <a:r>
              <a:rPr lang="cs-CZ" sz="2000" b="1" i="1" dirty="0">
                <a:latin typeface="Courier New" pitchFamily="49" charset="0"/>
                <a:cs typeface="Courier New" pitchFamily="49" charset="0"/>
              </a:rPr>
              <a:t>Operační program Vzdělávání pro konkurenceschopnost</a:t>
            </a:r>
          </a:p>
          <a:p>
            <a:pPr algn="ctr"/>
            <a:endParaRPr lang="cs-CZ" sz="1200" b="1" i="1" dirty="0">
              <a:latin typeface="Courier New" pitchFamily="49" charset="0"/>
              <a:cs typeface="Courier New" pitchFamily="49" charset="0"/>
            </a:endParaRPr>
          </a:p>
          <a:p>
            <a:pPr algn="ctr"/>
            <a:r>
              <a:rPr lang="cs-CZ" sz="2000" dirty="0">
                <a:latin typeface="Courier New" pitchFamily="49" charset="0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cs typeface="Courier New" pitchFamily="49" charset="0"/>
              </a:rPr>
            </a:br>
            <a:endParaRPr lang="cs-CZ" sz="2000" dirty="0"/>
          </a:p>
        </p:txBody>
      </p:sp>
      <p:pic>
        <p:nvPicPr>
          <p:cNvPr id="3076" name="Picture 3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55576" y="620688"/>
            <a:ext cx="1655763" cy="1360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Nadpis 1"/>
          <p:cNvSpPr txBox="1">
            <a:spLocks/>
          </p:cNvSpPr>
          <p:nvPr/>
        </p:nvSpPr>
        <p:spPr bwMode="auto">
          <a:xfrm>
            <a:off x="2627784" y="692696"/>
            <a:ext cx="5976813" cy="12954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cs-CZ" sz="2400" b="1" i="1" dirty="0">
                <a:latin typeface="Courier New" pitchFamily="49" charset="0"/>
                <a:ea typeface="+mj-ea"/>
                <a:cs typeface="Courier New" pitchFamily="49" charset="0"/>
              </a:rPr>
              <a:t>ZÁKLADNÍ ŠKOLA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příspěvková organizace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600" b="1" i="1" dirty="0">
                <a:latin typeface="Courier New" pitchFamily="49" charset="0"/>
                <a:ea typeface="+mj-ea"/>
                <a:cs typeface="Courier New" pitchFamily="49" charset="0"/>
              </a:rPr>
              <a:t>MOZARTOVA 48, 779 00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tel.: 585 427 142, 775 116 442; fax: 585 422 713</a:t>
            </a:r>
            <a:r>
              <a:rPr lang="cs-CZ" sz="1400" b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 smtClean="0">
                <a:latin typeface="Courier New" pitchFamily="49" charset="0"/>
                <a:ea typeface="+mj-ea"/>
                <a:cs typeface="Courier New" pitchFamily="49" charset="0"/>
              </a:rPr>
              <a:t>email: </a:t>
            </a:r>
            <a:r>
              <a:rPr lang="cs-CZ" sz="1400" b="1" i="1" noProof="1" smtClean="0">
                <a:solidFill>
                  <a:srgbClr val="002060"/>
                </a:solidFill>
                <a:latin typeface="Courier New" pitchFamily="49" charset="0"/>
                <a:ea typeface="+mj-ea"/>
                <a:cs typeface="Courier New" pitchFamily="49" charset="0"/>
                <a:hlinkClick r:id="rId5"/>
              </a:rPr>
              <a:t>kundrum@centrum.cz</a:t>
            </a:r>
            <a:r>
              <a:rPr lang="cs-CZ" sz="1400" b="1" i="1" noProof="1">
                <a:solidFill>
                  <a:srgbClr val="002060"/>
                </a:solidFill>
                <a:latin typeface="Courier New" pitchFamily="49" charset="0"/>
                <a:ea typeface="+mj-ea"/>
                <a:cs typeface="Courier New" pitchFamily="49" charset="0"/>
              </a:rPr>
              <a:t>; </a:t>
            </a:r>
            <a:r>
              <a:rPr lang="cs-CZ" sz="1400" b="1" i="1" noProof="1">
                <a:solidFill>
                  <a:srgbClr val="002060"/>
                </a:solidFill>
                <a:latin typeface="Courier New" pitchFamily="49" charset="0"/>
                <a:ea typeface="+mj-ea"/>
                <a:cs typeface="Courier New" pitchFamily="49" charset="0"/>
                <a:hlinkClick r:id="rId6"/>
              </a:rPr>
              <a:t>www.zs-mozartova.cz</a:t>
            </a:r>
            <a:r>
              <a:rPr lang="cs-CZ" sz="1400" b="1" i="1" dirty="0">
                <a:solidFill>
                  <a:srgbClr val="002060"/>
                </a:solidFill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endParaRPr lang="cs-CZ" sz="1400" b="1" i="1" noProof="1">
              <a:solidFill>
                <a:srgbClr val="002060"/>
              </a:solidFill>
              <a:latin typeface="Courier New" pitchFamily="49" charset="0"/>
              <a:ea typeface="+mj-ea"/>
              <a:cs typeface="Courier New" pitchFamily="49" charset="0"/>
            </a:endParaRPr>
          </a:p>
        </p:txBody>
      </p:sp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683568" y="3871501"/>
            <a:ext cx="7884368" cy="646331"/>
          </a:xfrm>
          <a:prstGeom prst="rect">
            <a:avLst/>
          </a:prstGeom>
          <a:solidFill>
            <a:srgbClr val="D9D9D9"/>
          </a:solidFill>
          <a:ln w="9525">
            <a:solidFill>
              <a:schemeClr val="tx1">
                <a:lumMod val="65000"/>
                <a:lumOff val="35000"/>
              </a:schemeClr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Projekt: ŠKOLA RADOSTI, ŠKOLA KVALITY </a:t>
            </a:r>
            <a:endParaRPr kumimoji="0" lang="cs-CZ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Registrační číslo projektu: CZ.1.07/1.4.00/21.3688</a:t>
            </a:r>
            <a:endParaRPr kumimoji="0" lang="cs-CZ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8270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/>
          <p:cNvSpPr txBox="1"/>
          <p:nvPr/>
        </p:nvSpPr>
        <p:spPr>
          <a:xfrm>
            <a:off x="207364" y="188640"/>
            <a:ext cx="882913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cs-CZ" sz="2800" b="1" dirty="0" smtClean="0"/>
              <a:t>Příklad 8:</a:t>
            </a:r>
            <a:r>
              <a:rPr lang="cs-CZ" sz="2800" dirty="0" smtClean="0"/>
              <a:t> </a:t>
            </a:r>
            <a:r>
              <a:rPr lang="cs-CZ" sz="2800" dirty="0"/>
              <a:t>Podložka má tvar kruhu se čtvercovým otvorem. Průměr kruhu je 28 mm a délka strany čtverce je 12 mm. Vypočítej obsah podložky.</a:t>
            </a:r>
          </a:p>
        </p:txBody>
      </p:sp>
      <p:sp>
        <p:nvSpPr>
          <p:cNvPr id="6" name="Ovál 5"/>
          <p:cNvSpPr/>
          <p:nvPr/>
        </p:nvSpPr>
        <p:spPr>
          <a:xfrm>
            <a:off x="511098" y="2348880"/>
            <a:ext cx="2232248" cy="2232248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" name="TextovéPole 15"/>
          <p:cNvSpPr txBox="1"/>
          <p:nvPr/>
        </p:nvSpPr>
        <p:spPr>
          <a:xfrm>
            <a:off x="2522176" y="4158103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K</a:t>
            </a:r>
            <a:endParaRPr lang="cs-CZ" dirty="0"/>
          </a:p>
        </p:txBody>
      </p:sp>
      <p:sp>
        <p:nvSpPr>
          <p:cNvPr id="17" name="TextovéPole 16"/>
          <p:cNvSpPr txBox="1"/>
          <p:nvPr/>
        </p:nvSpPr>
        <p:spPr>
          <a:xfrm>
            <a:off x="2195736" y="2147135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A</a:t>
            </a:r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ovéPole 21"/>
              <p:cNvSpPr txBox="1"/>
              <p:nvPr/>
            </p:nvSpPr>
            <p:spPr>
              <a:xfrm>
                <a:off x="3419874" y="2452826"/>
                <a:ext cx="1536190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000" i="1" dirty="0" smtClean="0">
                          <a:latin typeface="Cambria Math"/>
                        </a:rPr>
                        <m:t>𝑟</m:t>
                      </m:r>
                      <m:r>
                        <a:rPr lang="cs-CZ" sz="2000" i="1" dirty="0" smtClean="0">
                          <a:latin typeface="Cambria Math"/>
                        </a:rPr>
                        <m:t> =14 </m:t>
                      </m:r>
                      <m:r>
                        <a:rPr lang="cs-CZ" sz="2000" b="0" i="1" dirty="0" smtClean="0">
                          <a:latin typeface="Cambria Math"/>
                        </a:rPr>
                        <m:t>𝑚</m:t>
                      </m:r>
                      <m:r>
                        <a:rPr lang="cs-CZ" sz="2000" i="1" dirty="0" smtClean="0">
                          <a:latin typeface="Cambria Math"/>
                        </a:rPr>
                        <m:t>𝑚</m:t>
                      </m:r>
                    </m:oMath>
                  </m:oMathPara>
                </a14:m>
                <a:endParaRPr lang="cs-CZ" sz="2000" dirty="0"/>
              </a:p>
            </p:txBody>
          </p:sp>
        </mc:Choice>
        <mc:Fallback xmlns="">
          <p:sp>
            <p:nvSpPr>
              <p:cNvPr id="22" name="TextovéPole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19874" y="2452826"/>
                <a:ext cx="1536190" cy="400110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ovéPole 22"/>
              <p:cNvSpPr txBox="1"/>
              <p:nvPr/>
            </p:nvSpPr>
            <p:spPr>
              <a:xfrm>
                <a:off x="3419873" y="2772796"/>
                <a:ext cx="1328120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sz="2000" i="1" dirty="0" smtClean="0">
                          <a:latin typeface="Cambria Math"/>
                        </a:rPr>
                        <m:t>𝜋</m:t>
                      </m:r>
                      <m:r>
                        <a:rPr lang="cs-CZ" sz="2000" i="1" dirty="0" smtClean="0">
                          <a:latin typeface="Cambria Math"/>
                        </a:rPr>
                        <m:t> = 3,14</m:t>
                      </m:r>
                    </m:oMath>
                  </m:oMathPara>
                </a14:m>
                <a:endParaRPr lang="cs-CZ" sz="2000" dirty="0"/>
              </a:p>
            </p:txBody>
          </p:sp>
        </mc:Choice>
        <mc:Fallback xmlns="">
          <p:sp>
            <p:nvSpPr>
              <p:cNvPr id="23" name="TextovéPole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19873" y="2772796"/>
                <a:ext cx="1328120" cy="40011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6" name="Přímá spojnice 25"/>
          <p:cNvCxnSpPr/>
          <p:nvPr/>
        </p:nvCxnSpPr>
        <p:spPr>
          <a:xfrm>
            <a:off x="3419874" y="3604954"/>
            <a:ext cx="252027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Obdélník 26"/>
              <p:cNvSpPr/>
              <p:nvPr/>
            </p:nvSpPr>
            <p:spPr>
              <a:xfrm>
                <a:off x="3347864" y="3676962"/>
                <a:ext cx="1227644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sz="2000" i="1" dirty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cs-CZ" sz="2000" i="1" dirty="0">
                              <a:latin typeface="Cambria Math"/>
                            </a:rPr>
                            <m:t>𝑆</m:t>
                          </m:r>
                        </m:e>
                        <m:sub>
                          <m:r>
                            <a:rPr lang="cs-CZ" sz="2000" i="1" dirty="0">
                              <a:latin typeface="Cambria Math"/>
                            </a:rPr>
                            <m:t>1</m:t>
                          </m:r>
                        </m:sub>
                      </m:sSub>
                      <m:r>
                        <a:rPr lang="cs-CZ" sz="2000" i="1" dirty="0" smtClean="0">
                          <a:latin typeface="Cambria Math"/>
                        </a:rPr>
                        <m:t>=</m:t>
                      </m:r>
                      <m:r>
                        <a:rPr lang="el-GR" sz="2000" i="1" dirty="0">
                          <a:latin typeface="Cambria Math"/>
                        </a:rPr>
                        <m:t>𝜋</m:t>
                      </m:r>
                      <m:sSup>
                        <m:sSupPr>
                          <m:ctrlPr>
                            <a:rPr lang="el-GR" sz="2000" i="1" dirty="0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sz="2000" b="0" i="1" dirty="0" smtClean="0">
                              <a:latin typeface="Cambria Math"/>
                            </a:rPr>
                            <m:t>𝑟</m:t>
                          </m:r>
                        </m:e>
                        <m:sup>
                          <m:r>
                            <a:rPr lang="cs-CZ" sz="2000" b="0" i="1" dirty="0" smtClean="0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cs-CZ" sz="2000" dirty="0"/>
              </a:p>
            </p:txBody>
          </p:sp>
        </mc:Choice>
        <mc:Fallback xmlns="">
          <p:sp>
            <p:nvSpPr>
              <p:cNvPr id="27" name="Obdélník 2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47864" y="3676962"/>
                <a:ext cx="1227644" cy="40011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Obdélník 27"/>
              <p:cNvSpPr/>
              <p:nvPr/>
            </p:nvSpPr>
            <p:spPr>
              <a:xfrm>
                <a:off x="4925475" y="3083952"/>
                <a:ext cx="1316130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0" i="1" dirty="0" smtClean="0">
                          <a:solidFill>
                            <a:srgbClr val="FF0000"/>
                          </a:solidFill>
                          <a:latin typeface="Cambria Math"/>
                        </a:rPr>
                        <m:t>𝑆</m:t>
                      </m:r>
                      <m:r>
                        <a:rPr lang="cs-CZ" sz="2400" i="1" dirty="0">
                          <a:solidFill>
                            <a:srgbClr val="FF0000"/>
                          </a:solidFill>
                          <a:latin typeface="Cambria Math"/>
                        </a:rPr>
                        <m:t>=</m:t>
                      </m:r>
                      <m:r>
                        <a:rPr lang="el-GR" sz="2400" i="1" dirty="0">
                          <a:solidFill>
                            <a:srgbClr val="FF0000"/>
                          </a:solidFill>
                          <a:latin typeface="Cambria Math"/>
                        </a:rPr>
                        <m:t>𝜋</m:t>
                      </m:r>
                      <m:sSup>
                        <m:sSupPr>
                          <m:ctrlPr>
                            <a:rPr lang="el-GR" sz="2400" i="1" dirty="0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sz="2400" b="0" i="1" dirty="0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𝑟</m:t>
                          </m:r>
                        </m:e>
                        <m:sup>
                          <m:r>
                            <a:rPr lang="cs-CZ" sz="2400" b="0" i="1" dirty="0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cs-CZ" sz="24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8" name="Obdélník 2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25475" y="3083952"/>
                <a:ext cx="1316130" cy="461665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Obdélník 28"/>
              <p:cNvSpPr/>
              <p:nvPr/>
            </p:nvSpPr>
            <p:spPr>
              <a:xfrm>
                <a:off x="3316022" y="4037002"/>
                <a:ext cx="1943994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sz="2000" i="1" dirty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cs-CZ" sz="2000" i="1" dirty="0">
                              <a:latin typeface="Cambria Math"/>
                            </a:rPr>
                            <m:t>𝑆</m:t>
                          </m:r>
                        </m:e>
                        <m:sub>
                          <m:r>
                            <a:rPr lang="cs-CZ" sz="2000" i="1" dirty="0">
                              <a:latin typeface="Cambria Math"/>
                            </a:rPr>
                            <m:t>1</m:t>
                          </m:r>
                        </m:sub>
                      </m:sSub>
                      <m:r>
                        <a:rPr lang="cs-CZ" sz="2000" i="1" dirty="0" smtClean="0">
                          <a:latin typeface="Cambria Math"/>
                        </a:rPr>
                        <m:t>= 3,14·</m:t>
                      </m:r>
                      <m:sSup>
                        <m:sSupPr>
                          <m:ctrlPr>
                            <a:rPr lang="cs-CZ" sz="2000" i="1" dirty="0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sz="2000" b="0" i="1" dirty="0" smtClean="0">
                              <a:latin typeface="Cambria Math"/>
                            </a:rPr>
                            <m:t>14</m:t>
                          </m:r>
                        </m:e>
                        <m:sup>
                          <m:r>
                            <a:rPr lang="cs-CZ" sz="2000" b="0" i="1" dirty="0" smtClean="0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cs-CZ" sz="2000" dirty="0"/>
              </a:p>
            </p:txBody>
          </p:sp>
        </mc:Choice>
        <mc:Fallback xmlns="">
          <p:sp>
            <p:nvSpPr>
              <p:cNvPr id="29" name="Obdélník 2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16022" y="4037002"/>
                <a:ext cx="1943994" cy="400110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Obdélník 29"/>
              <p:cNvSpPr/>
              <p:nvPr/>
            </p:nvSpPr>
            <p:spPr>
              <a:xfrm>
                <a:off x="3275856" y="4397042"/>
                <a:ext cx="2252283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sz="2000" i="1" dirty="0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cs-CZ" sz="2000" i="1" dirty="0">
                              <a:latin typeface="Cambria Math"/>
                            </a:rPr>
                            <m:t>𝑆</m:t>
                          </m:r>
                        </m:e>
                        <m:sub>
                          <m:r>
                            <a:rPr lang="cs-CZ" sz="2000" i="1" dirty="0">
                              <a:latin typeface="Cambria Math"/>
                            </a:rPr>
                            <m:t>1</m:t>
                          </m:r>
                        </m:sub>
                      </m:sSub>
                      <m:r>
                        <a:rPr lang="cs-CZ" sz="2000" i="1" dirty="0" smtClean="0">
                          <a:latin typeface="Cambria Math"/>
                        </a:rPr>
                        <m:t>=</m:t>
                      </m:r>
                      <m:r>
                        <a:rPr lang="cs-CZ" sz="2000" b="0" i="1" dirty="0" smtClean="0">
                          <a:latin typeface="Cambria Math"/>
                        </a:rPr>
                        <m:t>615,44</m:t>
                      </m:r>
                      <m:r>
                        <a:rPr lang="cs-CZ" sz="2000" i="1" dirty="0" smtClean="0">
                          <a:latin typeface="Cambria Math"/>
                        </a:rPr>
                        <m:t> </m:t>
                      </m:r>
                      <m:r>
                        <a:rPr lang="cs-CZ" sz="2000" b="0" i="1" dirty="0" smtClean="0">
                          <a:latin typeface="Cambria Math"/>
                        </a:rPr>
                        <m:t>𝑚</m:t>
                      </m:r>
                      <m:sSup>
                        <m:sSupPr>
                          <m:ctrlPr>
                            <a:rPr lang="cs-CZ" sz="2000" i="1" dirty="0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sz="2000" b="0" i="1" dirty="0" smtClean="0">
                              <a:latin typeface="Cambria Math"/>
                            </a:rPr>
                            <m:t>𝑚</m:t>
                          </m:r>
                        </m:e>
                        <m:sup>
                          <m:r>
                            <a:rPr lang="cs-CZ" sz="2000" b="0" i="1" dirty="0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cs-CZ" sz="2000" i="1" dirty="0" smtClean="0">
                          <a:latin typeface="Cambria Math"/>
                        </a:rPr>
                        <m:t> </m:t>
                      </m:r>
                    </m:oMath>
                  </m:oMathPara>
                </a14:m>
                <a:endParaRPr lang="cs-CZ" sz="2000" dirty="0"/>
              </a:p>
            </p:txBody>
          </p:sp>
        </mc:Choice>
        <mc:Fallback xmlns="">
          <p:sp>
            <p:nvSpPr>
              <p:cNvPr id="30" name="Obdélník 2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75856" y="4397042"/>
                <a:ext cx="2252283" cy="400110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ovéPole 30"/>
              <p:cNvSpPr txBox="1"/>
              <p:nvPr/>
            </p:nvSpPr>
            <p:spPr>
              <a:xfrm>
                <a:off x="239308" y="5733256"/>
                <a:ext cx="5377690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800" i="1" dirty="0" smtClean="0">
                          <a:latin typeface="Cambria Math"/>
                        </a:rPr>
                        <m:t>𝑂𝑏𝑠𝑎h</m:t>
                      </m:r>
                      <m:r>
                        <a:rPr lang="cs-CZ" sz="2800" i="1" dirty="0" smtClean="0">
                          <a:latin typeface="Cambria Math"/>
                        </a:rPr>
                        <m:t> </m:t>
                      </m:r>
                      <m:r>
                        <a:rPr lang="cs-CZ" sz="2800" b="0" i="1" dirty="0" smtClean="0">
                          <a:latin typeface="Cambria Math"/>
                        </a:rPr>
                        <m:t>𝑝𝑜𝑑𝑙𝑜</m:t>
                      </m:r>
                      <m:r>
                        <a:rPr lang="cs-CZ" sz="2800" b="0" i="1" dirty="0" smtClean="0">
                          <a:latin typeface="Cambria Math"/>
                        </a:rPr>
                        <m:t>ž</m:t>
                      </m:r>
                      <m:r>
                        <a:rPr lang="cs-CZ" sz="2800" b="0" i="1" dirty="0" smtClean="0">
                          <a:latin typeface="Cambria Math"/>
                        </a:rPr>
                        <m:t>𝑘𝑦</m:t>
                      </m:r>
                      <m:r>
                        <a:rPr lang="cs-CZ" sz="2800" b="0" i="1" dirty="0" smtClean="0">
                          <a:latin typeface="Cambria Math"/>
                        </a:rPr>
                        <m:t> </m:t>
                      </m:r>
                      <m:r>
                        <a:rPr lang="cs-CZ" sz="2800" b="0" i="1" dirty="0" smtClean="0">
                          <a:latin typeface="Cambria Math"/>
                        </a:rPr>
                        <m:t>𝑗𝑒</m:t>
                      </m:r>
                      <m:r>
                        <a:rPr lang="cs-CZ" sz="2800" b="0" i="1" dirty="0" smtClean="0">
                          <a:latin typeface="Cambria Math"/>
                        </a:rPr>
                        <m:t> 471,44 </m:t>
                      </m:r>
                      <m:r>
                        <a:rPr lang="cs-CZ" sz="2800" b="0" i="1" dirty="0" smtClean="0">
                          <a:latin typeface="Cambria Math"/>
                        </a:rPr>
                        <m:t>𝑚</m:t>
                      </m:r>
                      <m:sSup>
                        <m:sSupPr>
                          <m:ctrlPr>
                            <a:rPr lang="cs-CZ" sz="2800" i="1" dirty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sz="2800" i="1" dirty="0">
                              <a:latin typeface="Cambria Math"/>
                            </a:rPr>
                            <m:t>𝑚</m:t>
                          </m:r>
                        </m:e>
                        <m:sup>
                          <m:r>
                            <a:rPr lang="cs-CZ" sz="2800" i="1" dirty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cs-CZ" sz="2800" i="1" dirty="0" smtClean="0">
                          <a:latin typeface="Cambria Math"/>
                        </a:rPr>
                        <m:t>. </m:t>
                      </m:r>
                    </m:oMath>
                  </m:oMathPara>
                </a14:m>
                <a:endParaRPr lang="cs-CZ" sz="2800" dirty="0"/>
              </a:p>
            </p:txBody>
          </p:sp>
        </mc:Choice>
        <mc:Fallback xmlns="">
          <p:sp>
            <p:nvSpPr>
              <p:cNvPr id="31" name="TextovéPole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9308" y="5733256"/>
                <a:ext cx="5377690" cy="523220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Obdélník 32"/>
              <p:cNvSpPr/>
              <p:nvPr/>
            </p:nvSpPr>
            <p:spPr>
              <a:xfrm>
                <a:off x="3419872" y="3172906"/>
                <a:ext cx="2088234" cy="40011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cs-CZ" sz="2000" i="1" dirty="0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cs-CZ" sz="2000" b="0" i="1" dirty="0" smtClean="0">
                            <a:latin typeface="Cambria Math"/>
                          </a:rPr>
                          <m:t>𝑆</m:t>
                        </m:r>
                      </m:e>
                      <m:sub>
                        <m:r>
                          <a:rPr lang="cs-CZ" sz="2000" b="0" i="1" dirty="0" smtClean="0"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cs-CZ" sz="2000" i="1" dirty="0" smtClean="0">
                        <a:latin typeface="Cambria Math"/>
                      </a:rPr>
                      <m:t> = ?</m:t>
                    </m:r>
                  </m:oMath>
                </a14:m>
                <a:r>
                  <a:rPr lang="cs-CZ" sz="2000" dirty="0" smtClean="0"/>
                  <a:t> </a:t>
                </a:r>
                <a14:m>
                  <m:oMath xmlns:m="http://schemas.openxmlformats.org/officeDocument/2006/math">
                    <m:r>
                      <a:rPr lang="cs-CZ" sz="2000" b="0" i="1" dirty="0" smtClean="0">
                        <a:latin typeface="Cambria Math"/>
                      </a:rPr>
                      <m:t>𝑚</m:t>
                    </m:r>
                    <m:sSup>
                      <m:sSupPr>
                        <m:ctrlPr>
                          <a:rPr lang="cs-CZ" sz="2000" i="1" dirty="0">
                            <a:latin typeface="Cambria Math"/>
                          </a:rPr>
                        </m:ctrlPr>
                      </m:sSupPr>
                      <m:e>
                        <m:r>
                          <a:rPr lang="cs-CZ" sz="2000" i="1" dirty="0">
                            <a:latin typeface="Cambria Math"/>
                          </a:rPr>
                          <m:t>𝑚</m:t>
                        </m:r>
                      </m:e>
                      <m:sup>
                        <m:r>
                          <a:rPr lang="cs-CZ" sz="2000" i="1" dirty="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endParaRPr lang="cs-CZ" sz="2000" dirty="0"/>
              </a:p>
            </p:txBody>
          </p:sp>
        </mc:Choice>
        <mc:Fallback xmlns="">
          <p:sp>
            <p:nvSpPr>
              <p:cNvPr id="33" name="Obdélník 3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19872" y="3172906"/>
                <a:ext cx="2088234" cy="400110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5" name="TextovéPole 34"/>
          <p:cNvSpPr txBox="1"/>
          <p:nvPr/>
        </p:nvSpPr>
        <p:spPr>
          <a:xfrm>
            <a:off x="971600" y="446847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B</a:t>
            </a:r>
            <a:endParaRPr lang="cs-CZ" dirty="0"/>
          </a:p>
        </p:txBody>
      </p:sp>
      <p:sp>
        <p:nvSpPr>
          <p:cNvPr id="36" name="Obdélník 35"/>
          <p:cNvSpPr/>
          <p:nvPr/>
        </p:nvSpPr>
        <p:spPr>
          <a:xfrm>
            <a:off x="992576" y="2841959"/>
            <a:ext cx="1269291" cy="126929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7" name="Přímá spojnice 6"/>
          <p:cNvCxnSpPr/>
          <p:nvPr/>
        </p:nvCxnSpPr>
        <p:spPr>
          <a:xfrm flipH="1">
            <a:off x="1115616" y="2492895"/>
            <a:ext cx="1080120" cy="194421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" name="Skupina 10"/>
          <p:cNvGrpSpPr/>
          <p:nvPr/>
        </p:nvGrpSpPr>
        <p:grpSpPr>
          <a:xfrm rot="20000751">
            <a:off x="1550744" y="3341312"/>
            <a:ext cx="216024" cy="256674"/>
            <a:chOff x="4614730" y="2348880"/>
            <a:chExt cx="216024" cy="256674"/>
          </a:xfrm>
        </p:grpSpPr>
        <p:cxnSp>
          <p:nvCxnSpPr>
            <p:cNvPr id="12" name="Přímá spojnice 11"/>
            <p:cNvCxnSpPr/>
            <p:nvPr/>
          </p:nvCxnSpPr>
          <p:spPr>
            <a:xfrm>
              <a:off x="4716016" y="2348880"/>
              <a:ext cx="0" cy="25667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Přímá spojnice 12"/>
            <p:cNvCxnSpPr/>
            <p:nvPr/>
          </p:nvCxnSpPr>
          <p:spPr>
            <a:xfrm>
              <a:off x="4614730" y="2477217"/>
              <a:ext cx="216024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" name="TextovéPole 14"/>
          <p:cNvSpPr txBox="1"/>
          <p:nvPr/>
        </p:nvSpPr>
        <p:spPr>
          <a:xfrm>
            <a:off x="1859159" y="2945453"/>
            <a:ext cx="1200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>
                <a:solidFill>
                  <a:srgbClr val="FF0000"/>
                </a:solidFill>
              </a:rPr>
              <a:t>d = 28 mm </a:t>
            </a:r>
            <a:endParaRPr lang="cs-CZ" b="1" dirty="0">
              <a:solidFill>
                <a:srgbClr val="FF0000"/>
              </a:solidFill>
            </a:endParaRPr>
          </a:p>
        </p:txBody>
      </p:sp>
      <p:sp>
        <p:nvSpPr>
          <p:cNvPr id="14" name="TextovéPole 13"/>
          <p:cNvSpPr txBox="1"/>
          <p:nvPr/>
        </p:nvSpPr>
        <p:spPr>
          <a:xfrm>
            <a:off x="1436714" y="358736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S</a:t>
            </a:r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ovéPole 37"/>
              <p:cNvSpPr txBox="1"/>
              <p:nvPr/>
            </p:nvSpPr>
            <p:spPr>
              <a:xfrm>
                <a:off x="3419872" y="2148825"/>
                <a:ext cx="1565942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000" b="0" i="1" dirty="0" smtClean="0">
                          <a:latin typeface="Cambria Math"/>
                        </a:rPr>
                        <m:t>𝑑</m:t>
                      </m:r>
                      <m:r>
                        <a:rPr lang="cs-CZ" sz="2000" i="1" dirty="0" smtClean="0">
                          <a:latin typeface="Cambria Math"/>
                        </a:rPr>
                        <m:t> =</m:t>
                      </m:r>
                      <m:r>
                        <a:rPr lang="cs-CZ" sz="2000" b="0" i="1" dirty="0" smtClean="0">
                          <a:latin typeface="Cambria Math"/>
                        </a:rPr>
                        <m:t>28</m:t>
                      </m:r>
                      <m:r>
                        <a:rPr lang="cs-CZ" sz="2000" i="1" dirty="0" smtClean="0">
                          <a:latin typeface="Cambria Math"/>
                        </a:rPr>
                        <m:t> </m:t>
                      </m:r>
                      <m:r>
                        <a:rPr lang="cs-CZ" sz="2000" b="0" i="1" dirty="0" smtClean="0">
                          <a:latin typeface="Cambria Math"/>
                        </a:rPr>
                        <m:t>𝑚</m:t>
                      </m:r>
                      <m:r>
                        <a:rPr lang="cs-CZ" sz="2000" i="1" dirty="0" smtClean="0">
                          <a:latin typeface="Cambria Math"/>
                        </a:rPr>
                        <m:t>𝑚</m:t>
                      </m:r>
                    </m:oMath>
                  </m:oMathPara>
                </a14:m>
                <a:endParaRPr lang="cs-CZ" sz="2000" dirty="0"/>
              </a:p>
            </p:txBody>
          </p:sp>
        </mc:Choice>
        <mc:Fallback xmlns="">
          <p:sp>
            <p:nvSpPr>
              <p:cNvPr id="38" name="TextovéPole 3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19872" y="2148825"/>
                <a:ext cx="1565942" cy="400110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0" name="Přímá spojnice 39"/>
          <p:cNvCxnSpPr/>
          <p:nvPr/>
        </p:nvCxnSpPr>
        <p:spPr>
          <a:xfrm>
            <a:off x="992576" y="4111250"/>
            <a:ext cx="1269291" cy="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ovéPole 40"/>
          <p:cNvSpPr txBox="1"/>
          <p:nvPr/>
        </p:nvSpPr>
        <p:spPr>
          <a:xfrm>
            <a:off x="1331640" y="3779748"/>
            <a:ext cx="1200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>
                <a:solidFill>
                  <a:srgbClr val="00B050"/>
                </a:solidFill>
              </a:rPr>
              <a:t>a = 12 mm </a:t>
            </a:r>
            <a:endParaRPr lang="cs-CZ" b="1" dirty="0">
              <a:solidFill>
                <a:srgbClr val="00B050"/>
              </a:solidFill>
            </a:endParaRPr>
          </a:p>
        </p:txBody>
      </p:sp>
      <p:cxnSp>
        <p:nvCxnSpPr>
          <p:cNvPr id="44" name="Přímá spojnice 43"/>
          <p:cNvCxnSpPr/>
          <p:nvPr/>
        </p:nvCxnSpPr>
        <p:spPr>
          <a:xfrm>
            <a:off x="6365698" y="3138510"/>
            <a:ext cx="252027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5" name="Obdélník 44"/>
              <p:cNvSpPr/>
              <p:nvPr/>
            </p:nvSpPr>
            <p:spPr>
              <a:xfrm>
                <a:off x="6366334" y="3109030"/>
                <a:ext cx="1090427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sz="2000" i="1" dirty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cs-CZ" sz="2000" i="1" dirty="0">
                              <a:latin typeface="Cambria Math"/>
                            </a:rPr>
                            <m:t>𝑆</m:t>
                          </m:r>
                        </m:e>
                        <m:sub>
                          <m:r>
                            <a:rPr lang="cs-CZ" sz="2000" i="1" dirty="0">
                              <a:latin typeface="Cambria Math"/>
                            </a:rPr>
                            <m:t>2</m:t>
                          </m:r>
                        </m:sub>
                      </m:sSub>
                      <m:r>
                        <a:rPr lang="cs-CZ" sz="2000" i="1" dirty="0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l-GR" sz="2000" i="1" dirty="0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sz="2000" b="0" i="1" dirty="0" smtClean="0">
                              <a:latin typeface="Cambria Math"/>
                            </a:rPr>
                            <m:t>𝑎</m:t>
                          </m:r>
                        </m:e>
                        <m:sup>
                          <m:r>
                            <a:rPr lang="cs-CZ" sz="2000" b="0" i="1" dirty="0" smtClean="0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cs-CZ" sz="2000" dirty="0"/>
              </a:p>
            </p:txBody>
          </p:sp>
        </mc:Choice>
        <mc:Fallback xmlns="">
          <p:sp>
            <p:nvSpPr>
              <p:cNvPr id="45" name="Obdélník 4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66334" y="3109030"/>
                <a:ext cx="1090427" cy="400110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6" name="Obdélník 45"/>
              <p:cNvSpPr/>
              <p:nvPr/>
            </p:nvSpPr>
            <p:spPr>
              <a:xfrm>
                <a:off x="7891567" y="2573965"/>
                <a:ext cx="1144929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0" i="1" dirty="0" smtClean="0">
                          <a:solidFill>
                            <a:srgbClr val="FF0000"/>
                          </a:solidFill>
                          <a:latin typeface="Cambria Math"/>
                        </a:rPr>
                        <m:t>𝑆</m:t>
                      </m:r>
                      <m:r>
                        <a:rPr lang="cs-CZ" sz="2400" i="1" dirty="0">
                          <a:solidFill>
                            <a:srgbClr val="FF0000"/>
                          </a:solidFill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l-GR" sz="2400" i="1" dirty="0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sz="2400" b="0" i="1" dirty="0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𝑎</m:t>
                          </m:r>
                        </m:e>
                        <m:sup>
                          <m:r>
                            <a:rPr lang="cs-CZ" sz="2400" b="0" i="1" dirty="0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cs-CZ" sz="24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46" name="Obdélník 4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91567" y="2573965"/>
                <a:ext cx="1144929" cy="461665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7" name="Obdélník 46"/>
              <p:cNvSpPr/>
              <p:nvPr/>
            </p:nvSpPr>
            <p:spPr>
              <a:xfrm>
                <a:off x="6342922" y="3459955"/>
                <a:ext cx="1282915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sz="2000" i="1" dirty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cs-CZ" sz="2000" i="1" dirty="0">
                              <a:latin typeface="Cambria Math"/>
                            </a:rPr>
                            <m:t>𝑆</m:t>
                          </m:r>
                        </m:e>
                        <m:sub>
                          <m:r>
                            <a:rPr lang="cs-CZ" sz="2000" i="1" dirty="0">
                              <a:latin typeface="Cambria Math"/>
                            </a:rPr>
                            <m:t>2</m:t>
                          </m:r>
                        </m:sub>
                      </m:sSub>
                      <m:r>
                        <a:rPr lang="cs-CZ" sz="2000" i="1" dirty="0" smtClean="0">
                          <a:latin typeface="Cambria Math"/>
                        </a:rPr>
                        <m:t>= </m:t>
                      </m:r>
                      <m:sSup>
                        <m:sSupPr>
                          <m:ctrlPr>
                            <a:rPr lang="cs-CZ" sz="2000" i="1" dirty="0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sz="2000" b="0" i="1" dirty="0" smtClean="0">
                              <a:latin typeface="Cambria Math"/>
                            </a:rPr>
                            <m:t>12</m:t>
                          </m:r>
                        </m:e>
                        <m:sup>
                          <m:r>
                            <a:rPr lang="cs-CZ" sz="2000" b="0" i="1" dirty="0" smtClean="0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cs-CZ" sz="2000" dirty="0"/>
              </a:p>
            </p:txBody>
          </p:sp>
        </mc:Choice>
        <mc:Fallback xmlns="">
          <p:sp>
            <p:nvSpPr>
              <p:cNvPr id="47" name="Obdélník 4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42922" y="3459955"/>
                <a:ext cx="1282915" cy="400110"/>
              </a:xfrm>
              <a:prstGeom prst="rect">
                <a:avLst/>
              </a:prstGeom>
              <a:blipFill rotWithShape="1">
                <a:blip r:embed="rId13"/>
                <a:stretch>
                  <a:fillRect b="-1538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8" name="Obdélník 47"/>
              <p:cNvSpPr/>
              <p:nvPr/>
            </p:nvSpPr>
            <p:spPr>
              <a:xfrm>
                <a:off x="6355749" y="3748970"/>
                <a:ext cx="1920013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sz="2000" i="1" dirty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cs-CZ" sz="2000" i="1" dirty="0">
                              <a:latin typeface="Cambria Math"/>
                            </a:rPr>
                            <m:t>𝑆</m:t>
                          </m:r>
                        </m:e>
                        <m:sub>
                          <m:r>
                            <a:rPr lang="cs-CZ" sz="2000" i="1" dirty="0">
                              <a:latin typeface="Cambria Math"/>
                            </a:rPr>
                            <m:t>2</m:t>
                          </m:r>
                        </m:sub>
                      </m:sSub>
                      <m:r>
                        <a:rPr lang="cs-CZ" sz="2000" i="1" dirty="0" smtClean="0">
                          <a:latin typeface="Cambria Math"/>
                        </a:rPr>
                        <m:t>=</m:t>
                      </m:r>
                      <m:r>
                        <a:rPr lang="cs-CZ" sz="2000" b="0" i="1" dirty="0" smtClean="0">
                          <a:latin typeface="Cambria Math"/>
                        </a:rPr>
                        <m:t>144</m:t>
                      </m:r>
                      <m:r>
                        <a:rPr lang="cs-CZ" sz="2000" i="1" dirty="0" smtClean="0">
                          <a:latin typeface="Cambria Math"/>
                        </a:rPr>
                        <m:t> </m:t>
                      </m:r>
                      <m:r>
                        <a:rPr lang="cs-CZ" sz="2000" b="0" i="1" dirty="0" smtClean="0">
                          <a:latin typeface="Cambria Math"/>
                        </a:rPr>
                        <m:t>𝑚</m:t>
                      </m:r>
                      <m:sSup>
                        <m:sSupPr>
                          <m:ctrlPr>
                            <a:rPr lang="cs-CZ" sz="2000" i="1" dirty="0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sz="2000" b="0" i="1" dirty="0" smtClean="0">
                              <a:latin typeface="Cambria Math"/>
                            </a:rPr>
                            <m:t>𝑚</m:t>
                          </m:r>
                        </m:e>
                        <m:sup>
                          <m:r>
                            <a:rPr lang="cs-CZ" sz="2000" b="0" i="1" dirty="0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cs-CZ" sz="2000" i="1" dirty="0" smtClean="0">
                          <a:latin typeface="Cambria Math"/>
                        </a:rPr>
                        <m:t> </m:t>
                      </m:r>
                    </m:oMath>
                  </m:oMathPara>
                </a14:m>
                <a:endParaRPr lang="cs-CZ" sz="2000" dirty="0"/>
              </a:p>
            </p:txBody>
          </p:sp>
        </mc:Choice>
        <mc:Fallback xmlns="">
          <p:sp>
            <p:nvSpPr>
              <p:cNvPr id="48" name="Obdélník 4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55749" y="3748970"/>
                <a:ext cx="1920013" cy="400110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9" name="Obdélník 48"/>
              <p:cNvSpPr/>
              <p:nvPr/>
            </p:nvSpPr>
            <p:spPr>
              <a:xfrm>
                <a:off x="6366334" y="2604743"/>
                <a:ext cx="2088234" cy="40011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cs-CZ" sz="2000" i="1" dirty="0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cs-CZ" sz="2000" b="0" i="1" dirty="0" smtClean="0">
                            <a:latin typeface="Cambria Math"/>
                          </a:rPr>
                          <m:t>𝑆</m:t>
                        </m:r>
                      </m:e>
                      <m:sub>
                        <m:r>
                          <a:rPr lang="cs-CZ" sz="2000" b="0" i="1" dirty="0" smtClean="0">
                            <a:latin typeface="Cambria Math"/>
                          </a:rPr>
                          <m:t>2</m:t>
                        </m:r>
                      </m:sub>
                    </m:sSub>
                    <m:r>
                      <a:rPr lang="cs-CZ" sz="2000" i="1" dirty="0" smtClean="0">
                        <a:latin typeface="Cambria Math"/>
                      </a:rPr>
                      <m:t> = ?</m:t>
                    </m:r>
                  </m:oMath>
                </a14:m>
                <a:r>
                  <a:rPr lang="cs-CZ" sz="2000" dirty="0" smtClean="0"/>
                  <a:t> </a:t>
                </a:r>
                <a14:m>
                  <m:oMath xmlns:m="http://schemas.openxmlformats.org/officeDocument/2006/math">
                    <m:r>
                      <a:rPr lang="cs-CZ" sz="2000" b="0" i="1" dirty="0" smtClean="0">
                        <a:latin typeface="Cambria Math"/>
                      </a:rPr>
                      <m:t>𝑚</m:t>
                    </m:r>
                    <m:sSup>
                      <m:sSupPr>
                        <m:ctrlPr>
                          <a:rPr lang="cs-CZ" sz="2000" i="1" dirty="0">
                            <a:latin typeface="Cambria Math"/>
                          </a:rPr>
                        </m:ctrlPr>
                      </m:sSupPr>
                      <m:e>
                        <m:r>
                          <a:rPr lang="cs-CZ" sz="2000" i="1" dirty="0">
                            <a:latin typeface="Cambria Math"/>
                          </a:rPr>
                          <m:t>𝑚</m:t>
                        </m:r>
                      </m:e>
                      <m:sup>
                        <m:r>
                          <a:rPr lang="cs-CZ" sz="2000" i="1" dirty="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endParaRPr lang="cs-CZ" sz="2000" dirty="0"/>
              </a:p>
            </p:txBody>
          </p:sp>
        </mc:Choice>
        <mc:Fallback xmlns="">
          <p:sp>
            <p:nvSpPr>
              <p:cNvPr id="49" name="Obdélník 4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66334" y="2604743"/>
                <a:ext cx="2088234" cy="400110"/>
              </a:xfrm>
              <a:prstGeom prst="rect">
                <a:avLst/>
              </a:prstGeom>
              <a:blipFill rotWithShape="1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0" name="TextovéPole 49"/>
              <p:cNvSpPr txBox="1"/>
              <p:nvPr/>
            </p:nvSpPr>
            <p:spPr>
              <a:xfrm>
                <a:off x="6326888" y="2204864"/>
                <a:ext cx="1557671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000" b="0" i="1" dirty="0" smtClean="0">
                          <a:latin typeface="Cambria Math"/>
                        </a:rPr>
                        <m:t>𝑎</m:t>
                      </m:r>
                      <m:r>
                        <a:rPr lang="cs-CZ" sz="2000" i="1" dirty="0" smtClean="0">
                          <a:latin typeface="Cambria Math"/>
                        </a:rPr>
                        <m:t> =</m:t>
                      </m:r>
                      <m:r>
                        <a:rPr lang="cs-CZ" sz="2000" b="0" i="1" dirty="0" smtClean="0">
                          <a:latin typeface="Cambria Math"/>
                        </a:rPr>
                        <m:t>12</m:t>
                      </m:r>
                      <m:r>
                        <a:rPr lang="cs-CZ" sz="2000" i="1" dirty="0" smtClean="0">
                          <a:latin typeface="Cambria Math"/>
                        </a:rPr>
                        <m:t> </m:t>
                      </m:r>
                      <m:r>
                        <a:rPr lang="cs-CZ" sz="2000" b="0" i="1" dirty="0" smtClean="0">
                          <a:latin typeface="Cambria Math"/>
                        </a:rPr>
                        <m:t>𝑚</m:t>
                      </m:r>
                      <m:r>
                        <a:rPr lang="cs-CZ" sz="2000" i="1" dirty="0" smtClean="0">
                          <a:latin typeface="Cambria Math"/>
                        </a:rPr>
                        <m:t>𝑚</m:t>
                      </m:r>
                    </m:oMath>
                  </m:oMathPara>
                </a14:m>
                <a:endParaRPr lang="cs-CZ" sz="2000" dirty="0"/>
              </a:p>
            </p:txBody>
          </p:sp>
        </mc:Choice>
        <mc:Fallback xmlns="">
          <p:sp>
            <p:nvSpPr>
              <p:cNvPr id="50" name="TextovéPole 4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26888" y="2204864"/>
                <a:ext cx="1557671" cy="400110"/>
              </a:xfrm>
              <a:prstGeom prst="rect">
                <a:avLst/>
              </a:prstGeom>
              <a:blipFill rotWithShape="1"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1" name="Obdélník 50"/>
              <p:cNvSpPr/>
              <p:nvPr/>
            </p:nvSpPr>
            <p:spPr>
              <a:xfrm>
                <a:off x="6300190" y="4644424"/>
                <a:ext cx="2088234" cy="40011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cs-CZ" sz="2000" i="1" dirty="0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cs-CZ" sz="2000" b="0" i="1" dirty="0" smtClean="0">
                            <a:latin typeface="Cambria Math"/>
                          </a:rPr>
                          <m:t>𝑆</m:t>
                        </m:r>
                        <m:r>
                          <a:rPr lang="cs-CZ" sz="2000" b="0" i="1" dirty="0" smtClean="0">
                            <a:latin typeface="Cambria Math"/>
                          </a:rPr>
                          <m:t>=</m:t>
                        </m:r>
                        <m:r>
                          <a:rPr lang="cs-CZ" sz="2000" b="0" i="1" dirty="0" smtClean="0">
                            <a:latin typeface="Cambria Math"/>
                          </a:rPr>
                          <m:t>𝑆</m:t>
                        </m:r>
                      </m:e>
                      <m:sub>
                        <m:r>
                          <a:rPr lang="cs-CZ" sz="2000" b="0" i="1" dirty="0" smtClean="0">
                            <a:latin typeface="Cambria Math"/>
                          </a:rPr>
                          <m:t>1 </m:t>
                        </m:r>
                      </m:sub>
                    </m:sSub>
                  </m:oMath>
                </a14:m>
                <a:r>
                  <a:rPr lang="cs-CZ" sz="2000" dirty="0" smtClean="0"/>
                  <a:t>-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sz="2000" i="1" dirty="0">
                            <a:latin typeface="Cambria Math"/>
                          </a:rPr>
                        </m:ctrlPr>
                      </m:sSubPr>
                      <m:e>
                        <m:r>
                          <a:rPr lang="cs-CZ" sz="2000" b="0" i="1" dirty="0" smtClean="0">
                            <a:latin typeface="Cambria Math"/>
                          </a:rPr>
                          <m:t> </m:t>
                        </m:r>
                        <m:r>
                          <a:rPr lang="cs-CZ" sz="2000" i="1" dirty="0">
                            <a:latin typeface="Cambria Math"/>
                          </a:rPr>
                          <m:t>𝑆</m:t>
                        </m:r>
                      </m:e>
                      <m:sub>
                        <m:r>
                          <a:rPr lang="cs-CZ" sz="2000" i="1" dirty="0">
                            <a:latin typeface="Cambria Math"/>
                          </a:rPr>
                          <m:t>2</m:t>
                        </m:r>
                      </m:sub>
                    </m:sSub>
                  </m:oMath>
                </a14:m>
                <a:r>
                  <a:rPr lang="cs-CZ" sz="2000" dirty="0" smtClean="0"/>
                  <a:t>  </a:t>
                </a:r>
                <a:endParaRPr lang="cs-CZ" sz="2000" dirty="0"/>
              </a:p>
            </p:txBody>
          </p:sp>
        </mc:Choice>
        <mc:Fallback xmlns="">
          <p:sp>
            <p:nvSpPr>
              <p:cNvPr id="51" name="Obdélník 5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00190" y="4644424"/>
                <a:ext cx="2088234" cy="400110"/>
              </a:xfrm>
              <a:prstGeom prst="rect">
                <a:avLst/>
              </a:prstGeom>
              <a:blipFill rotWithShape="1">
                <a:blip r:embed="rId17"/>
                <a:stretch>
                  <a:fillRect t="-7576" b="-25758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2" name="Obdélník 51"/>
              <p:cNvSpPr/>
              <p:nvPr/>
            </p:nvSpPr>
            <p:spPr>
              <a:xfrm>
                <a:off x="6084168" y="5045114"/>
                <a:ext cx="2617748" cy="40011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000" b="0" i="1" smtClean="0">
                          <a:latin typeface="Cambria Math"/>
                        </a:rPr>
                        <m:t>𝑆</m:t>
                      </m:r>
                      <m:r>
                        <a:rPr lang="cs-CZ" sz="2000" b="0" i="1" smtClean="0">
                          <a:latin typeface="Cambria Math"/>
                        </a:rPr>
                        <m:t>= 615,44 −144</m:t>
                      </m:r>
                    </m:oMath>
                  </m:oMathPara>
                </a14:m>
                <a:endParaRPr lang="cs-CZ" sz="2000" dirty="0"/>
              </a:p>
            </p:txBody>
          </p:sp>
        </mc:Choice>
        <mc:Fallback xmlns="">
          <p:sp>
            <p:nvSpPr>
              <p:cNvPr id="52" name="Obdélník 5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84168" y="5045114"/>
                <a:ext cx="2617748" cy="400110"/>
              </a:xfrm>
              <a:prstGeom prst="rect">
                <a:avLst/>
              </a:prstGeom>
              <a:blipFill rotWithShape="1"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4" name="Obdélník 53"/>
              <p:cNvSpPr/>
              <p:nvPr/>
            </p:nvSpPr>
            <p:spPr>
              <a:xfrm>
                <a:off x="5940152" y="5405154"/>
                <a:ext cx="2617748" cy="40011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000" b="0" i="1" smtClean="0">
                          <a:latin typeface="Cambria Math"/>
                        </a:rPr>
                        <m:t>𝑆</m:t>
                      </m:r>
                      <m:r>
                        <a:rPr lang="cs-CZ" sz="2000" b="0" i="1" smtClean="0">
                          <a:latin typeface="Cambria Math"/>
                        </a:rPr>
                        <m:t>=471,44 </m:t>
                      </m:r>
                      <m:r>
                        <a:rPr lang="cs-CZ" sz="2000" b="0" i="1" dirty="0" smtClean="0">
                          <a:latin typeface="Cambria Math"/>
                        </a:rPr>
                        <m:t>𝑚</m:t>
                      </m:r>
                      <m:sSup>
                        <m:sSupPr>
                          <m:ctrlPr>
                            <a:rPr lang="cs-CZ" sz="2000" b="0" i="1" dirty="0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sz="2000" b="0" i="1" dirty="0" smtClean="0">
                              <a:latin typeface="Cambria Math"/>
                            </a:rPr>
                            <m:t>𝑚</m:t>
                          </m:r>
                        </m:e>
                        <m:sup>
                          <m:r>
                            <a:rPr lang="cs-CZ" sz="2000" b="0" i="1" dirty="0" smtClean="0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cs-CZ" sz="2000" dirty="0"/>
              </a:p>
            </p:txBody>
          </p:sp>
        </mc:Choice>
        <mc:Fallback xmlns="">
          <p:sp>
            <p:nvSpPr>
              <p:cNvPr id="54" name="Obdélník 5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40152" y="5405154"/>
                <a:ext cx="2617748" cy="400110"/>
              </a:xfrm>
              <a:prstGeom prst="rect">
                <a:avLst/>
              </a:prstGeom>
              <a:blipFill rotWithShape="1"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5" name="TextovéPole 54"/>
              <p:cNvSpPr txBox="1"/>
              <p:nvPr/>
            </p:nvSpPr>
            <p:spPr>
              <a:xfrm>
                <a:off x="3268101" y="1573635"/>
                <a:ext cx="1989904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0" i="1" dirty="0" smtClean="0">
                          <a:solidFill>
                            <a:srgbClr val="FF0000"/>
                          </a:solidFill>
                          <a:latin typeface="Cambria Math"/>
                        </a:rPr>
                        <m:t>𝑜𝑏𝑠𝑎h</m:t>
                      </m:r>
                      <m:r>
                        <a:rPr lang="cs-CZ" sz="2400" b="0" i="1" dirty="0" smtClean="0">
                          <a:solidFill>
                            <a:srgbClr val="FF0000"/>
                          </a:solidFill>
                          <a:latin typeface="Cambria Math"/>
                        </a:rPr>
                        <m:t> </m:t>
                      </m:r>
                      <m:r>
                        <a:rPr lang="cs-CZ" sz="2400" b="0" i="1" dirty="0" smtClean="0">
                          <a:solidFill>
                            <a:srgbClr val="FF0000"/>
                          </a:solidFill>
                          <a:latin typeface="Cambria Math"/>
                        </a:rPr>
                        <m:t>𝑘𝑟𝑢h𝑢</m:t>
                      </m:r>
                    </m:oMath>
                  </m:oMathPara>
                </a14:m>
                <a:endParaRPr lang="cs-CZ" sz="24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55" name="TextovéPole 5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68101" y="1573635"/>
                <a:ext cx="1989904" cy="461665"/>
              </a:xfrm>
              <a:prstGeom prst="rect">
                <a:avLst/>
              </a:prstGeom>
              <a:blipFill rotWithShape="1">
                <a:blip r:embed="rId2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6" name="TextovéPole 55"/>
              <p:cNvSpPr txBox="1"/>
              <p:nvPr/>
            </p:nvSpPr>
            <p:spPr>
              <a:xfrm>
                <a:off x="6241605" y="1587608"/>
                <a:ext cx="2165145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0" i="1" dirty="0" smtClean="0">
                          <a:solidFill>
                            <a:srgbClr val="FF0000"/>
                          </a:solidFill>
                          <a:latin typeface="Cambria Math"/>
                        </a:rPr>
                        <m:t>𝑜𝑏𝑠𝑎h</m:t>
                      </m:r>
                      <m:r>
                        <a:rPr lang="cs-CZ" sz="2400" b="0" i="1" dirty="0" smtClean="0">
                          <a:solidFill>
                            <a:srgbClr val="FF0000"/>
                          </a:solidFill>
                          <a:latin typeface="Cambria Math"/>
                        </a:rPr>
                        <m:t> č</m:t>
                      </m:r>
                      <m:r>
                        <a:rPr lang="cs-CZ" sz="2400" b="0" i="1" dirty="0" smtClean="0">
                          <a:solidFill>
                            <a:srgbClr val="FF0000"/>
                          </a:solidFill>
                          <a:latin typeface="Cambria Math"/>
                        </a:rPr>
                        <m:t>𝑡𝑣𝑒𝑟𝑐𝑒</m:t>
                      </m:r>
                    </m:oMath>
                  </m:oMathPara>
                </a14:m>
                <a:endParaRPr lang="cs-CZ" sz="24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56" name="TextovéPole 5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41605" y="1587608"/>
                <a:ext cx="2165145" cy="461665"/>
              </a:xfrm>
              <a:prstGeom prst="rect">
                <a:avLst/>
              </a:prstGeom>
              <a:blipFill rotWithShape="1">
                <a:blip r:embed="rId2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493493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500"/>
                            </p:stCondLst>
                            <p:childTnLst>
                              <p:par>
                                <p:cTn id="1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500"/>
                            </p:stCondLst>
                            <p:childTnLst>
                              <p:par>
                                <p:cTn id="5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000"/>
                            </p:stCondLst>
                            <p:childTnLst>
                              <p:par>
                                <p:cTn id="6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500"/>
                            </p:stCondLst>
                            <p:childTnLst>
                              <p:par>
                                <p:cTn id="6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500"/>
                            </p:stCondLst>
                            <p:childTnLst>
                              <p:par>
                                <p:cTn id="7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6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1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500"/>
                            </p:stCondLst>
                            <p:childTnLst>
                              <p:par>
                                <p:cTn id="10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5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0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500"/>
                            </p:stCondLst>
                            <p:childTnLst>
                              <p:par>
                                <p:cTn id="11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4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9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4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9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4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9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4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6" grpId="0"/>
      <p:bldP spid="17" grpId="0"/>
      <p:bldP spid="22" grpId="0"/>
      <p:bldP spid="23" grpId="0"/>
      <p:bldP spid="27" grpId="0"/>
      <p:bldP spid="28" grpId="0"/>
      <p:bldP spid="29" grpId="0"/>
      <p:bldP spid="30" grpId="0"/>
      <p:bldP spid="31" grpId="0"/>
      <p:bldP spid="33" grpId="0"/>
      <p:bldP spid="35" grpId="0"/>
      <p:bldP spid="36" grpId="0" animBg="1"/>
      <p:bldP spid="15" grpId="0"/>
      <p:bldP spid="14" grpId="0"/>
      <p:bldP spid="38" grpId="0"/>
      <p:bldP spid="41" grpId="0"/>
      <p:bldP spid="45" grpId="0"/>
      <p:bldP spid="46" grpId="0"/>
      <p:bldP spid="47" grpId="0"/>
      <p:bldP spid="48" grpId="0"/>
      <p:bldP spid="49" grpId="0"/>
      <p:bldP spid="50" grpId="0"/>
      <p:bldP spid="51" grpId="0"/>
      <p:bldP spid="52" grpId="0"/>
      <p:bldP spid="54" grpId="0"/>
      <p:bldP spid="55" grpId="0"/>
      <p:bldP spid="5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074242"/>
          </a:xfrm>
        </p:spPr>
        <p:txBody>
          <a:bodyPr>
            <a:normAutofit/>
          </a:bodyPr>
          <a:lstStyle/>
          <a:p>
            <a:pPr lvl="0" algn="l"/>
            <a:r>
              <a:rPr lang="cs-CZ" sz="3100" b="1" dirty="0" smtClean="0">
                <a:latin typeface="+mn-lt"/>
                <a:ea typeface="+mn-ea"/>
                <a:cs typeface="+mn-cs"/>
              </a:rPr>
              <a:t>Příklad 9:</a:t>
            </a:r>
            <a:r>
              <a:rPr lang="cs-CZ" sz="3100" dirty="0" smtClean="0">
                <a:latin typeface="+mn-lt"/>
                <a:ea typeface="+mn-ea"/>
                <a:cs typeface="+mn-cs"/>
              </a:rPr>
              <a:t> Kruhový </a:t>
            </a:r>
            <a:r>
              <a:rPr lang="cs-CZ" sz="3100" dirty="0">
                <a:latin typeface="+mn-lt"/>
                <a:ea typeface="+mn-ea"/>
                <a:cs typeface="+mn-cs"/>
              </a:rPr>
              <a:t>záhon </a:t>
            </a:r>
            <a:r>
              <a:rPr lang="cs-CZ" sz="3100" dirty="0" smtClean="0">
                <a:latin typeface="+mn-lt"/>
                <a:ea typeface="+mn-ea"/>
                <a:cs typeface="+mn-cs"/>
              </a:rPr>
              <a:t>o poloměru 7 m se </a:t>
            </a:r>
            <a:r>
              <a:rPr lang="cs-CZ" sz="3100" dirty="0">
                <a:latin typeface="+mn-lt"/>
                <a:ea typeface="+mn-ea"/>
                <a:cs typeface="+mn-cs"/>
              </a:rPr>
              <a:t>má rozdělit pomocí soustředné kružnice na kruh a mezikruží se stejnou výměrou. Určete poloměr této kružnice</a:t>
            </a:r>
            <a:r>
              <a:rPr lang="cs-CZ" sz="3100" dirty="0" smtClean="0">
                <a:latin typeface="+mn-lt"/>
                <a:ea typeface="+mn-ea"/>
                <a:cs typeface="+mn-cs"/>
              </a:rPr>
              <a:t>.</a:t>
            </a:r>
            <a:endParaRPr lang="cs-CZ" dirty="0"/>
          </a:p>
        </p:txBody>
      </p:sp>
      <p:sp>
        <p:nvSpPr>
          <p:cNvPr id="6" name="Ovál 5"/>
          <p:cNvSpPr/>
          <p:nvPr/>
        </p:nvSpPr>
        <p:spPr>
          <a:xfrm>
            <a:off x="511098" y="2636912"/>
            <a:ext cx="2232248" cy="2232248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3" name="TextovéPole 12"/>
          <p:cNvSpPr txBox="1"/>
          <p:nvPr/>
        </p:nvSpPr>
        <p:spPr>
          <a:xfrm>
            <a:off x="2339752" y="4446135"/>
            <a:ext cx="4561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K</a:t>
            </a:r>
            <a:r>
              <a:rPr lang="cs-CZ" baseline="-25000" dirty="0" smtClean="0"/>
              <a:t>1</a:t>
            </a:r>
            <a:endParaRPr lang="cs-CZ" baseline="-25000" dirty="0"/>
          </a:p>
        </p:txBody>
      </p:sp>
      <p:sp>
        <p:nvSpPr>
          <p:cNvPr id="17" name="Ovál 16"/>
          <p:cNvSpPr/>
          <p:nvPr/>
        </p:nvSpPr>
        <p:spPr>
          <a:xfrm>
            <a:off x="828807" y="2967373"/>
            <a:ext cx="1579030" cy="157903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9" name="TextovéPole 18"/>
          <p:cNvSpPr txBox="1"/>
          <p:nvPr/>
        </p:nvSpPr>
        <p:spPr>
          <a:xfrm>
            <a:off x="1355470" y="3198617"/>
            <a:ext cx="7996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solidFill>
                  <a:srgbClr val="FF0000"/>
                </a:solidFill>
              </a:rPr>
              <a:t>r</a:t>
            </a:r>
            <a:r>
              <a:rPr lang="cs-CZ" baseline="-25000" dirty="0" smtClean="0">
                <a:solidFill>
                  <a:srgbClr val="FF0000"/>
                </a:solidFill>
              </a:rPr>
              <a:t>2</a:t>
            </a:r>
            <a:r>
              <a:rPr lang="cs-CZ" dirty="0" smtClean="0">
                <a:solidFill>
                  <a:srgbClr val="FF0000"/>
                </a:solidFill>
              </a:rPr>
              <a:t>= ?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27" name="Obdélník 26"/>
          <p:cNvSpPr/>
          <p:nvPr/>
        </p:nvSpPr>
        <p:spPr>
          <a:xfrm>
            <a:off x="2038825" y="3770765"/>
            <a:ext cx="36901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dirty="0" smtClean="0">
                <a:solidFill>
                  <a:srgbClr val="FF0000"/>
                </a:solidFill>
              </a:rPr>
              <a:t>S</a:t>
            </a:r>
            <a:r>
              <a:rPr lang="cs-CZ" baseline="-25000" dirty="0" smtClean="0">
                <a:solidFill>
                  <a:srgbClr val="FF0000"/>
                </a:solidFill>
              </a:rPr>
              <a:t>2</a:t>
            </a:r>
            <a:endParaRPr lang="cs-CZ" baseline="-25000" dirty="0">
              <a:solidFill>
                <a:srgbClr val="FF0000"/>
              </a:solidFill>
            </a:endParaRPr>
          </a:p>
        </p:txBody>
      </p:sp>
      <p:grpSp>
        <p:nvGrpSpPr>
          <p:cNvPr id="9" name="Skupina 8"/>
          <p:cNvGrpSpPr/>
          <p:nvPr/>
        </p:nvGrpSpPr>
        <p:grpSpPr>
          <a:xfrm rot="20000751">
            <a:off x="1550744" y="3629344"/>
            <a:ext cx="216024" cy="256674"/>
            <a:chOff x="4614730" y="2348880"/>
            <a:chExt cx="216024" cy="256674"/>
          </a:xfrm>
        </p:grpSpPr>
        <p:cxnSp>
          <p:nvCxnSpPr>
            <p:cNvPr id="10" name="Přímá spojnice 9"/>
            <p:cNvCxnSpPr/>
            <p:nvPr/>
          </p:nvCxnSpPr>
          <p:spPr>
            <a:xfrm>
              <a:off x="4716016" y="2348880"/>
              <a:ext cx="0" cy="25667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Přímá spojnice 10"/>
            <p:cNvCxnSpPr/>
            <p:nvPr/>
          </p:nvCxnSpPr>
          <p:spPr>
            <a:xfrm>
              <a:off x="4614730" y="2477217"/>
              <a:ext cx="216024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Obdélník 15"/>
          <p:cNvSpPr/>
          <p:nvPr/>
        </p:nvSpPr>
        <p:spPr>
          <a:xfrm>
            <a:off x="968362" y="2738709"/>
            <a:ext cx="36901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dirty="0" smtClean="0">
                <a:solidFill>
                  <a:srgbClr val="FF0000"/>
                </a:solidFill>
              </a:rPr>
              <a:t>S</a:t>
            </a:r>
            <a:r>
              <a:rPr lang="cs-CZ" baseline="-25000" dirty="0" smtClean="0">
                <a:solidFill>
                  <a:srgbClr val="FF0000"/>
                </a:solidFill>
              </a:rPr>
              <a:t>1</a:t>
            </a:r>
            <a:endParaRPr lang="cs-CZ" baseline="-25000" dirty="0">
              <a:solidFill>
                <a:srgbClr val="FF0000"/>
              </a:solidFill>
            </a:endParaRPr>
          </a:p>
        </p:txBody>
      </p:sp>
      <p:cxnSp>
        <p:nvCxnSpPr>
          <p:cNvPr id="7" name="Přímá spojnice 6"/>
          <p:cNvCxnSpPr>
            <a:stCxn id="6" idx="2"/>
          </p:cNvCxnSpPr>
          <p:nvPr/>
        </p:nvCxnSpPr>
        <p:spPr>
          <a:xfrm>
            <a:off x="511098" y="3753036"/>
            <a:ext cx="1141647" cy="7662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ovéPole 7"/>
          <p:cNvSpPr txBox="1"/>
          <p:nvPr/>
        </p:nvSpPr>
        <p:spPr>
          <a:xfrm>
            <a:off x="827583" y="3779748"/>
            <a:ext cx="9277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solidFill>
                  <a:srgbClr val="FF0000"/>
                </a:solidFill>
              </a:rPr>
              <a:t>r</a:t>
            </a:r>
            <a:r>
              <a:rPr lang="cs-CZ" baseline="-25000" dirty="0" smtClean="0">
                <a:solidFill>
                  <a:srgbClr val="FF0000"/>
                </a:solidFill>
              </a:rPr>
              <a:t>1</a:t>
            </a:r>
            <a:r>
              <a:rPr lang="cs-CZ" dirty="0" smtClean="0">
                <a:solidFill>
                  <a:srgbClr val="FF0000"/>
                </a:solidFill>
              </a:rPr>
              <a:t> = 7 m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12" name="TextovéPole 11"/>
          <p:cNvSpPr txBox="1"/>
          <p:nvPr/>
        </p:nvSpPr>
        <p:spPr>
          <a:xfrm>
            <a:off x="1547664" y="378904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A</a:t>
            </a:r>
            <a:endParaRPr lang="cs-CZ" dirty="0"/>
          </a:p>
        </p:txBody>
      </p:sp>
      <p:cxnSp>
        <p:nvCxnSpPr>
          <p:cNvPr id="30" name="Přímá spojnice 29"/>
          <p:cNvCxnSpPr>
            <a:endCxn id="17" idx="7"/>
          </p:cNvCxnSpPr>
          <p:nvPr/>
        </p:nvCxnSpPr>
        <p:spPr>
          <a:xfrm flipV="1">
            <a:off x="1618322" y="3198617"/>
            <a:ext cx="558271" cy="554419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ovéPole 30"/>
          <p:cNvSpPr txBox="1"/>
          <p:nvPr/>
        </p:nvSpPr>
        <p:spPr>
          <a:xfrm>
            <a:off x="2358125" y="3453101"/>
            <a:ext cx="4136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K</a:t>
            </a:r>
            <a:r>
              <a:rPr lang="cs-CZ" baseline="-25000" dirty="0" smtClean="0"/>
              <a:t>2</a:t>
            </a:r>
            <a:endParaRPr lang="cs-CZ" baseline="-25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ovéPole 31"/>
              <p:cNvSpPr txBox="1"/>
              <p:nvPr/>
            </p:nvSpPr>
            <p:spPr>
              <a:xfrm>
                <a:off x="3759878" y="2348880"/>
                <a:ext cx="1328120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sz="2000" i="1" dirty="0" smtClean="0">
                          <a:latin typeface="Cambria Math"/>
                        </a:rPr>
                        <m:t>𝜋</m:t>
                      </m:r>
                      <m:r>
                        <a:rPr lang="cs-CZ" sz="2000" i="1" dirty="0" smtClean="0">
                          <a:latin typeface="Cambria Math"/>
                        </a:rPr>
                        <m:t> = 3,14</m:t>
                      </m:r>
                    </m:oMath>
                  </m:oMathPara>
                </a14:m>
                <a:endParaRPr lang="cs-CZ" sz="2000" dirty="0"/>
              </a:p>
            </p:txBody>
          </p:sp>
        </mc:Choice>
        <mc:Fallback xmlns="">
          <p:sp>
            <p:nvSpPr>
              <p:cNvPr id="32" name="TextovéPole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59878" y="2348880"/>
                <a:ext cx="1328120" cy="400110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Obdélník 32"/>
              <p:cNvSpPr/>
              <p:nvPr/>
            </p:nvSpPr>
            <p:spPr>
              <a:xfrm>
                <a:off x="3687869" y="3253046"/>
                <a:ext cx="1227644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sz="2000" i="1" dirty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cs-CZ" sz="2000" i="1" dirty="0">
                              <a:latin typeface="Cambria Math"/>
                            </a:rPr>
                            <m:t>𝑆</m:t>
                          </m:r>
                        </m:e>
                        <m:sub>
                          <m:r>
                            <a:rPr lang="cs-CZ" sz="2000" i="1" dirty="0">
                              <a:latin typeface="Cambria Math"/>
                            </a:rPr>
                            <m:t>1</m:t>
                          </m:r>
                        </m:sub>
                      </m:sSub>
                      <m:r>
                        <a:rPr lang="cs-CZ" sz="2000" i="1" dirty="0" smtClean="0">
                          <a:latin typeface="Cambria Math"/>
                        </a:rPr>
                        <m:t>=</m:t>
                      </m:r>
                      <m:r>
                        <a:rPr lang="el-GR" sz="2000" i="1" dirty="0">
                          <a:latin typeface="Cambria Math"/>
                        </a:rPr>
                        <m:t>𝜋</m:t>
                      </m:r>
                      <m:sSup>
                        <m:sSupPr>
                          <m:ctrlPr>
                            <a:rPr lang="el-GR" sz="2000" i="1" dirty="0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sz="2000" b="0" i="1" dirty="0" smtClean="0">
                              <a:latin typeface="Cambria Math"/>
                            </a:rPr>
                            <m:t>𝑟</m:t>
                          </m:r>
                        </m:e>
                        <m:sup>
                          <m:r>
                            <a:rPr lang="cs-CZ" sz="2000" b="0" i="1" dirty="0" smtClean="0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cs-CZ" sz="2000" dirty="0"/>
              </a:p>
            </p:txBody>
          </p:sp>
        </mc:Choice>
        <mc:Fallback xmlns="">
          <p:sp>
            <p:nvSpPr>
              <p:cNvPr id="33" name="Obdélník 3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87869" y="3253046"/>
                <a:ext cx="1227644" cy="40011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Obdélník 33"/>
              <p:cNvSpPr/>
              <p:nvPr/>
            </p:nvSpPr>
            <p:spPr>
              <a:xfrm>
                <a:off x="3656027" y="3613086"/>
                <a:ext cx="1801327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sz="2000" i="1" dirty="0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cs-CZ" sz="2000" i="1" dirty="0">
                              <a:latin typeface="Cambria Math"/>
                            </a:rPr>
                            <m:t>𝑆</m:t>
                          </m:r>
                        </m:e>
                        <m:sub>
                          <m:r>
                            <a:rPr lang="cs-CZ" sz="2000" i="1" dirty="0">
                              <a:latin typeface="Cambria Math"/>
                            </a:rPr>
                            <m:t>1</m:t>
                          </m:r>
                        </m:sub>
                      </m:sSub>
                      <m:r>
                        <a:rPr lang="cs-CZ" sz="2000" i="1" dirty="0" smtClean="0">
                          <a:latin typeface="Cambria Math"/>
                        </a:rPr>
                        <m:t>= 3,14·</m:t>
                      </m:r>
                      <m:sSup>
                        <m:sSupPr>
                          <m:ctrlPr>
                            <a:rPr lang="cs-CZ" sz="2000" i="1" dirty="0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sz="2000" b="0" i="1" dirty="0" smtClean="0">
                              <a:latin typeface="Cambria Math"/>
                            </a:rPr>
                            <m:t>7</m:t>
                          </m:r>
                        </m:e>
                        <m:sup>
                          <m:r>
                            <a:rPr lang="cs-CZ" sz="2000" b="0" i="1" dirty="0" smtClean="0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cs-CZ" sz="2000" dirty="0"/>
              </a:p>
            </p:txBody>
          </p:sp>
        </mc:Choice>
        <mc:Fallback xmlns="">
          <p:sp>
            <p:nvSpPr>
              <p:cNvPr id="34" name="Obdélník 3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56027" y="3613086"/>
                <a:ext cx="1801327" cy="40011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Obdélník 34"/>
              <p:cNvSpPr/>
              <p:nvPr/>
            </p:nvSpPr>
            <p:spPr>
              <a:xfrm>
                <a:off x="3615861" y="3973126"/>
                <a:ext cx="2033121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sz="2000" i="1" dirty="0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cs-CZ" sz="2000" i="1" dirty="0">
                              <a:latin typeface="Cambria Math"/>
                            </a:rPr>
                            <m:t>𝑆</m:t>
                          </m:r>
                        </m:e>
                        <m:sub>
                          <m:r>
                            <a:rPr lang="cs-CZ" sz="2000" i="1" dirty="0">
                              <a:latin typeface="Cambria Math"/>
                            </a:rPr>
                            <m:t>1</m:t>
                          </m:r>
                        </m:sub>
                      </m:sSub>
                      <m:r>
                        <a:rPr lang="cs-CZ" sz="2000" i="1" dirty="0" smtClean="0">
                          <a:latin typeface="Cambria Math"/>
                        </a:rPr>
                        <m:t>=</m:t>
                      </m:r>
                      <m:r>
                        <a:rPr lang="cs-CZ" sz="2000" b="0" i="1" dirty="0" smtClean="0">
                          <a:latin typeface="Cambria Math"/>
                        </a:rPr>
                        <m:t>153,86 </m:t>
                      </m:r>
                      <m:sSup>
                        <m:sSupPr>
                          <m:ctrlPr>
                            <a:rPr lang="cs-CZ" sz="2000" i="1" dirty="0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sz="2000" b="0" i="1" dirty="0" smtClean="0">
                              <a:latin typeface="Cambria Math"/>
                            </a:rPr>
                            <m:t>𝑚</m:t>
                          </m:r>
                        </m:e>
                        <m:sup>
                          <m:r>
                            <a:rPr lang="cs-CZ" sz="2000" b="0" i="1" dirty="0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cs-CZ" sz="2000" i="1" dirty="0" smtClean="0">
                          <a:latin typeface="Cambria Math"/>
                        </a:rPr>
                        <m:t> </m:t>
                      </m:r>
                    </m:oMath>
                  </m:oMathPara>
                </a14:m>
                <a:endParaRPr lang="cs-CZ" sz="2000" dirty="0"/>
              </a:p>
            </p:txBody>
          </p:sp>
        </mc:Choice>
        <mc:Fallback xmlns="">
          <p:sp>
            <p:nvSpPr>
              <p:cNvPr id="35" name="Obdélník 3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15861" y="3973126"/>
                <a:ext cx="2033121" cy="400110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Obdélník 35"/>
              <p:cNvSpPr/>
              <p:nvPr/>
            </p:nvSpPr>
            <p:spPr>
              <a:xfrm>
                <a:off x="3759877" y="2748990"/>
                <a:ext cx="2088234" cy="40011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cs-CZ" sz="2000" i="1" dirty="0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cs-CZ" sz="2000" b="0" i="1" dirty="0" smtClean="0">
                            <a:latin typeface="Cambria Math"/>
                          </a:rPr>
                          <m:t>𝑆</m:t>
                        </m:r>
                      </m:e>
                      <m:sub>
                        <m:r>
                          <a:rPr lang="cs-CZ" sz="2000" b="0" i="1" dirty="0" smtClean="0"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cs-CZ" sz="2000" i="1" dirty="0" smtClean="0">
                        <a:latin typeface="Cambria Math"/>
                      </a:rPr>
                      <m:t> = ?</m:t>
                    </m:r>
                  </m:oMath>
                </a14:m>
                <a:r>
                  <a:rPr lang="cs-CZ" sz="2000" dirty="0" smtClean="0"/>
                  <a:t> </a:t>
                </a:r>
                <a14:m>
                  <m:oMath xmlns:m="http://schemas.openxmlformats.org/officeDocument/2006/math">
                    <m:r>
                      <a:rPr lang="cs-CZ" sz="2000" b="0" i="1" dirty="0" smtClean="0">
                        <a:latin typeface="Cambria Math"/>
                      </a:rPr>
                      <m:t>𝑚</m:t>
                    </m:r>
                    <m:sSup>
                      <m:sSupPr>
                        <m:ctrlPr>
                          <a:rPr lang="cs-CZ" sz="2000" i="1" dirty="0">
                            <a:latin typeface="Cambria Math"/>
                          </a:rPr>
                        </m:ctrlPr>
                      </m:sSupPr>
                      <m:e>
                        <m:r>
                          <a:rPr lang="cs-CZ" sz="2000" i="1" dirty="0">
                            <a:latin typeface="Cambria Math"/>
                          </a:rPr>
                          <m:t>𝑚</m:t>
                        </m:r>
                      </m:e>
                      <m:sup>
                        <m:r>
                          <a:rPr lang="cs-CZ" sz="2000" i="1" dirty="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endParaRPr lang="cs-CZ" sz="2000" dirty="0"/>
              </a:p>
            </p:txBody>
          </p:sp>
        </mc:Choice>
        <mc:Fallback xmlns="">
          <p:sp>
            <p:nvSpPr>
              <p:cNvPr id="36" name="Obdélník 3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59877" y="2748990"/>
                <a:ext cx="2088234" cy="400110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ovéPole 36"/>
              <p:cNvSpPr txBox="1"/>
              <p:nvPr/>
            </p:nvSpPr>
            <p:spPr>
              <a:xfrm>
                <a:off x="3825328" y="1982487"/>
                <a:ext cx="1178720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000" i="1" dirty="0" smtClean="0">
                          <a:latin typeface="Cambria Math"/>
                        </a:rPr>
                        <m:t>𝑟</m:t>
                      </m:r>
                      <m:r>
                        <a:rPr lang="cs-CZ" sz="2000" i="1" dirty="0" smtClean="0">
                          <a:latin typeface="Cambria Math"/>
                        </a:rPr>
                        <m:t> =7 </m:t>
                      </m:r>
                      <m:r>
                        <a:rPr lang="cs-CZ" sz="2000" i="1" dirty="0" smtClean="0">
                          <a:latin typeface="Cambria Math"/>
                        </a:rPr>
                        <m:t>𝑚</m:t>
                      </m:r>
                    </m:oMath>
                  </m:oMathPara>
                </a14:m>
                <a:endParaRPr lang="cs-CZ" sz="2000" dirty="0"/>
              </a:p>
            </p:txBody>
          </p:sp>
        </mc:Choice>
        <mc:Fallback xmlns="">
          <p:sp>
            <p:nvSpPr>
              <p:cNvPr id="37" name="TextovéPole 3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25328" y="1982487"/>
                <a:ext cx="1178720" cy="400110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8" name="Přímá spojnice 37"/>
          <p:cNvCxnSpPr/>
          <p:nvPr/>
        </p:nvCxnSpPr>
        <p:spPr>
          <a:xfrm>
            <a:off x="3779914" y="3212976"/>
            <a:ext cx="252027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9" name="Obdélník 38"/>
              <p:cNvSpPr/>
              <p:nvPr/>
            </p:nvSpPr>
            <p:spPr>
              <a:xfrm>
                <a:off x="5292080" y="2692521"/>
                <a:ext cx="1316130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0" i="1" dirty="0" smtClean="0">
                          <a:solidFill>
                            <a:srgbClr val="FF0000"/>
                          </a:solidFill>
                          <a:latin typeface="Cambria Math"/>
                        </a:rPr>
                        <m:t>𝑆</m:t>
                      </m:r>
                      <m:r>
                        <a:rPr lang="cs-CZ" sz="2400" i="1" dirty="0">
                          <a:solidFill>
                            <a:srgbClr val="FF0000"/>
                          </a:solidFill>
                          <a:latin typeface="Cambria Math"/>
                        </a:rPr>
                        <m:t>=</m:t>
                      </m:r>
                      <m:r>
                        <a:rPr lang="el-GR" sz="2400" i="1" dirty="0">
                          <a:solidFill>
                            <a:srgbClr val="FF0000"/>
                          </a:solidFill>
                          <a:latin typeface="Cambria Math"/>
                        </a:rPr>
                        <m:t>𝜋</m:t>
                      </m:r>
                      <m:sSup>
                        <m:sSupPr>
                          <m:ctrlPr>
                            <a:rPr lang="el-GR" sz="2400" i="1" dirty="0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sz="2400" b="0" i="1" dirty="0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𝑟</m:t>
                          </m:r>
                        </m:e>
                        <m:sup>
                          <m:r>
                            <a:rPr lang="cs-CZ" sz="2400" b="0" i="1" dirty="0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cs-CZ" sz="24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39" name="Obdélník 3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92080" y="2692521"/>
                <a:ext cx="1316130" cy="461665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0" name="Obdélník 39"/>
              <p:cNvSpPr/>
              <p:nvPr/>
            </p:nvSpPr>
            <p:spPr>
              <a:xfrm>
                <a:off x="968362" y="5013176"/>
                <a:ext cx="3497048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sz="2000" i="1" dirty="0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cs-CZ" sz="2000" i="1" dirty="0">
                              <a:latin typeface="Cambria Math"/>
                            </a:rPr>
                            <m:t>𝑆</m:t>
                          </m:r>
                        </m:e>
                        <m:sub>
                          <m:r>
                            <a:rPr lang="cs-CZ" sz="2000" i="1" dirty="0">
                              <a:latin typeface="Cambria Math"/>
                            </a:rPr>
                            <m:t>1</m:t>
                          </m:r>
                        </m:sub>
                      </m:sSub>
                      <m:r>
                        <a:rPr lang="cs-CZ" sz="2000" b="0" i="1" dirty="0" smtClean="0">
                          <a:latin typeface="Cambria Math"/>
                        </a:rPr>
                        <m:t>:2</m:t>
                      </m:r>
                      <m:r>
                        <a:rPr lang="cs-CZ" sz="2000" i="1" dirty="0" smtClean="0">
                          <a:latin typeface="Cambria Math"/>
                        </a:rPr>
                        <m:t>=</m:t>
                      </m:r>
                      <m:r>
                        <a:rPr lang="cs-CZ" sz="2000" b="0" i="1" dirty="0" smtClean="0">
                          <a:latin typeface="Cambria Math"/>
                        </a:rPr>
                        <m:t>153,86:2=76,93 </m:t>
                      </m:r>
                      <m:sSup>
                        <m:sSupPr>
                          <m:ctrlPr>
                            <a:rPr lang="cs-CZ" sz="2000" i="1" dirty="0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sz="2000" b="0" i="1" dirty="0" smtClean="0">
                              <a:latin typeface="Cambria Math"/>
                            </a:rPr>
                            <m:t>𝑚</m:t>
                          </m:r>
                        </m:e>
                        <m:sup>
                          <m:r>
                            <a:rPr lang="cs-CZ" sz="2000" b="0" i="1" dirty="0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cs-CZ" sz="2000" i="1" dirty="0" smtClean="0">
                          <a:latin typeface="Cambria Math"/>
                        </a:rPr>
                        <m:t> </m:t>
                      </m:r>
                    </m:oMath>
                  </m:oMathPara>
                </a14:m>
                <a:endParaRPr lang="cs-CZ" sz="2000" dirty="0"/>
              </a:p>
            </p:txBody>
          </p:sp>
        </mc:Choice>
        <mc:Fallback xmlns="">
          <p:sp>
            <p:nvSpPr>
              <p:cNvPr id="40" name="Obdélník 3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8362" y="5013176"/>
                <a:ext cx="3497048" cy="400110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1" name="Obdélník 40"/>
              <p:cNvSpPr/>
              <p:nvPr/>
            </p:nvSpPr>
            <p:spPr>
              <a:xfrm>
                <a:off x="1081921" y="5483347"/>
                <a:ext cx="1896417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sz="2000" i="1" dirty="0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cs-CZ" sz="2000" i="1" dirty="0">
                              <a:latin typeface="Cambria Math"/>
                            </a:rPr>
                            <m:t>𝑆</m:t>
                          </m:r>
                        </m:e>
                        <m:sub>
                          <m:r>
                            <a:rPr lang="cs-CZ" sz="2000" b="0" i="1" dirty="0" smtClean="0">
                              <a:latin typeface="Cambria Math"/>
                            </a:rPr>
                            <m:t>2</m:t>
                          </m:r>
                        </m:sub>
                      </m:sSub>
                      <m:r>
                        <a:rPr lang="cs-CZ" sz="2000" i="1" dirty="0" smtClean="0">
                          <a:latin typeface="Cambria Math"/>
                        </a:rPr>
                        <m:t>=</m:t>
                      </m:r>
                      <m:r>
                        <a:rPr lang="cs-CZ" sz="2000" b="0" i="1" dirty="0" smtClean="0">
                          <a:latin typeface="Cambria Math"/>
                        </a:rPr>
                        <m:t>76,93 </m:t>
                      </m:r>
                      <m:sSup>
                        <m:sSupPr>
                          <m:ctrlPr>
                            <a:rPr lang="cs-CZ" sz="2000" i="1" dirty="0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sz="2000" b="0" i="1" dirty="0" smtClean="0">
                              <a:latin typeface="Cambria Math"/>
                            </a:rPr>
                            <m:t>𝑚</m:t>
                          </m:r>
                        </m:e>
                        <m:sup>
                          <m:r>
                            <a:rPr lang="cs-CZ" sz="2000" b="0" i="1" dirty="0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cs-CZ" sz="2000" i="1" dirty="0" smtClean="0">
                          <a:latin typeface="Cambria Math"/>
                        </a:rPr>
                        <m:t> </m:t>
                      </m:r>
                    </m:oMath>
                  </m:oMathPara>
                </a14:m>
                <a:endParaRPr lang="cs-CZ" sz="2000" dirty="0"/>
              </a:p>
            </p:txBody>
          </p:sp>
        </mc:Choice>
        <mc:Fallback xmlns="">
          <p:sp>
            <p:nvSpPr>
              <p:cNvPr id="41" name="Obdélník 4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81921" y="5483347"/>
                <a:ext cx="1896417" cy="400110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2" name="Obdélník 41"/>
              <p:cNvSpPr/>
              <p:nvPr/>
            </p:nvSpPr>
            <p:spPr>
              <a:xfrm>
                <a:off x="6876256" y="2060848"/>
                <a:ext cx="1896417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sz="2000" i="1" dirty="0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cs-CZ" sz="2000" i="1" dirty="0">
                              <a:latin typeface="Cambria Math"/>
                            </a:rPr>
                            <m:t>𝑆</m:t>
                          </m:r>
                        </m:e>
                        <m:sub>
                          <m:r>
                            <a:rPr lang="cs-CZ" sz="2000" b="0" i="1" dirty="0" smtClean="0">
                              <a:latin typeface="Cambria Math"/>
                            </a:rPr>
                            <m:t>2</m:t>
                          </m:r>
                        </m:sub>
                      </m:sSub>
                      <m:r>
                        <a:rPr lang="cs-CZ" sz="2000" i="1" dirty="0" smtClean="0">
                          <a:latin typeface="Cambria Math"/>
                        </a:rPr>
                        <m:t>=</m:t>
                      </m:r>
                      <m:r>
                        <a:rPr lang="cs-CZ" sz="2000" b="0" i="1" dirty="0" smtClean="0">
                          <a:latin typeface="Cambria Math"/>
                        </a:rPr>
                        <m:t>76,93 </m:t>
                      </m:r>
                      <m:sSup>
                        <m:sSupPr>
                          <m:ctrlPr>
                            <a:rPr lang="cs-CZ" sz="2000" i="1" dirty="0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sz="2000" b="0" i="1" dirty="0" smtClean="0">
                              <a:latin typeface="Cambria Math"/>
                            </a:rPr>
                            <m:t>𝑚</m:t>
                          </m:r>
                        </m:e>
                        <m:sup>
                          <m:r>
                            <a:rPr lang="cs-CZ" sz="2000" b="0" i="1" dirty="0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cs-CZ" sz="2000" i="1" dirty="0" smtClean="0">
                          <a:latin typeface="Cambria Math"/>
                        </a:rPr>
                        <m:t> </m:t>
                      </m:r>
                    </m:oMath>
                  </m:oMathPara>
                </a14:m>
                <a:endParaRPr lang="cs-CZ" sz="2000" dirty="0"/>
              </a:p>
            </p:txBody>
          </p:sp>
        </mc:Choice>
        <mc:Fallback xmlns="">
          <p:sp>
            <p:nvSpPr>
              <p:cNvPr id="42" name="Obdélník 4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76256" y="2060848"/>
                <a:ext cx="1896417" cy="400110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3" name="TextovéPole 42"/>
              <p:cNvSpPr txBox="1"/>
              <p:nvPr/>
            </p:nvSpPr>
            <p:spPr>
              <a:xfrm>
                <a:off x="6732240" y="2472743"/>
                <a:ext cx="1723918" cy="84388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0" i="1" dirty="0" smtClean="0">
                          <a:latin typeface="Cambria Math"/>
                        </a:rPr>
                        <m:t>𝑟</m:t>
                      </m:r>
                      <m:r>
                        <a:rPr lang="cs-CZ" sz="2400" b="0" i="1" baseline="-25000" dirty="0" smtClean="0">
                          <a:latin typeface="Cambria Math"/>
                        </a:rPr>
                        <m:t>2</m:t>
                      </m:r>
                      <m:r>
                        <a:rPr lang="cs-CZ" sz="2400" i="1" dirty="0" smtClean="0">
                          <a:latin typeface="Cambria Math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cs-CZ" sz="2400" i="1" dirty="0" smtClean="0">
                              <a:latin typeface="Cambria Math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cs-CZ" sz="2400" i="1" dirty="0" smtClean="0">
                                  <a:latin typeface="Cambria Math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cs-CZ" sz="2400" i="1" dirty="0" smtClean="0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cs-CZ" sz="2400" b="0" i="1" dirty="0" smtClean="0">
                                      <a:latin typeface="Cambria Math"/>
                                    </a:rPr>
                                    <m:t>𝑠</m:t>
                                  </m:r>
                                </m:e>
                                <m:sub>
                                  <m:r>
                                    <a:rPr lang="cs-CZ" sz="2400" b="0" i="1" dirty="0" smtClean="0">
                                      <a:latin typeface="Cambria Math"/>
                                    </a:rPr>
                                    <m:t>2</m:t>
                                  </m:r>
                                </m:sub>
                              </m:sSub>
                            </m:num>
                            <m:den>
                              <m:r>
                                <a:rPr lang="cs-CZ" sz="2400" i="1" dirty="0" smtClean="0">
                                  <a:latin typeface="Cambria Math"/>
                                  <a:ea typeface="Cambria Math"/>
                                </a:rPr>
                                <m:t>𝜋</m:t>
                              </m:r>
                            </m:den>
                          </m:f>
                        </m:e>
                      </m:rad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43" name="TextovéPole 4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32240" y="2472743"/>
                <a:ext cx="1723918" cy="843885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4" name="TextovéPole 43"/>
              <p:cNvSpPr txBox="1"/>
              <p:nvPr/>
            </p:nvSpPr>
            <p:spPr>
              <a:xfrm>
                <a:off x="6948264" y="3274941"/>
                <a:ext cx="1718199" cy="100168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000" b="0" i="1" dirty="0" smtClean="0">
                          <a:latin typeface="Cambria Math"/>
                        </a:rPr>
                        <m:t>𝑟</m:t>
                      </m:r>
                      <m:r>
                        <a:rPr lang="cs-CZ" sz="2000" b="0" i="1" baseline="-25000" dirty="0" smtClean="0">
                          <a:latin typeface="Cambria Math"/>
                        </a:rPr>
                        <m:t>2</m:t>
                      </m:r>
                      <m:r>
                        <a:rPr lang="cs-CZ" sz="2000" i="1" dirty="0" smtClean="0">
                          <a:latin typeface="Cambria Math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cs-CZ" sz="2000" i="1" dirty="0" smtClean="0">
                              <a:latin typeface="Cambria Math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cs-CZ" sz="2000" i="1" dirty="0" smtClean="0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cs-CZ" sz="2000" i="1" dirty="0" smtClean="0">
                                  <a:latin typeface="Cambria Math"/>
                                </a:rPr>
                                <m:t>7</m:t>
                              </m:r>
                              <m:r>
                                <a:rPr lang="cs-CZ" sz="2000" b="0" i="1" dirty="0" smtClean="0">
                                  <a:latin typeface="Cambria Math"/>
                                </a:rPr>
                                <m:t>6,93</m:t>
                              </m:r>
                            </m:num>
                            <m:den>
                              <m:r>
                                <a:rPr lang="cs-CZ" sz="2000" b="0" i="1" dirty="0" smtClean="0">
                                  <a:latin typeface="Cambria Math"/>
                                  <a:ea typeface="Cambria Math"/>
                                </a:rPr>
                                <m:t>3,14</m:t>
                              </m:r>
                            </m:den>
                          </m:f>
                        </m:e>
                      </m:rad>
                    </m:oMath>
                  </m:oMathPara>
                </a14:m>
                <a:endParaRPr lang="cs-CZ" sz="2000" dirty="0"/>
              </a:p>
            </p:txBody>
          </p:sp>
        </mc:Choice>
        <mc:Fallback xmlns="">
          <p:sp>
            <p:nvSpPr>
              <p:cNvPr id="44" name="TextovéPole 4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48264" y="3274941"/>
                <a:ext cx="1718199" cy="1001684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5" name="TextovéPole 44"/>
              <p:cNvSpPr txBox="1"/>
              <p:nvPr/>
            </p:nvSpPr>
            <p:spPr>
              <a:xfrm>
                <a:off x="6948264" y="4236707"/>
                <a:ext cx="1724305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000" b="0" i="1" dirty="0" smtClean="0">
                          <a:latin typeface="Cambria Math"/>
                        </a:rPr>
                        <m:t>𝑟</m:t>
                      </m:r>
                      <m:r>
                        <a:rPr lang="cs-CZ" sz="2000" b="0" i="1" baseline="-25000" dirty="0" smtClean="0">
                          <a:latin typeface="Cambria Math"/>
                        </a:rPr>
                        <m:t>2</m:t>
                      </m:r>
                      <m:r>
                        <a:rPr lang="cs-CZ" sz="2000" i="1" dirty="0" smtClean="0">
                          <a:latin typeface="Cambria Math"/>
                        </a:rPr>
                        <m:t>=</m:t>
                      </m:r>
                      <m:r>
                        <a:rPr lang="cs-CZ" sz="2000" b="0" i="1" dirty="0" smtClean="0">
                          <a:latin typeface="Cambria Math"/>
                        </a:rPr>
                        <m:t>4,95 </m:t>
                      </m:r>
                      <m:r>
                        <a:rPr lang="cs-CZ" sz="2000" b="0" i="1" dirty="0" smtClean="0">
                          <a:latin typeface="Cambria Math"/>
                        </a:rPr>
                        <m:t>𝑚</m:t>
                      </m:r>
                    </m:oMath>
                  </m:oMathPara>
                </a14:m>
                <a:endParaRPr lang="cs-CZ" sz="2000" dirty="0"/>
              </a:p>
            </p:txBody>
          </p:sp>
        </mc:Choice>
        <mc:Fallback xmlns="">
          <p:sp>
            <p:nvSpPr>
              <p:cNvPr id="45" name="TextovéPole 4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48264" y="4236707"/>
                <a:ext cx="1724305" cy="400110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6" name="Obdélník 45"/>
          <p:cNvSpPr/>
          <p:nvPr/>
        </p:nvSpPr>
        <p:spPr>
          <a:xfrm>
            <a:off x="425112" y="5914179"/>
            <a:ext cx="6610208" cy="5693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3100" dirty="0"/>
              <a:t>P</a:t>
            </a:r>
            <a:r>
              <a:rPr lang="cs-CZ" sz="3100" dirty="0" smtClean="0"/>
              <a:t>oloměr </a:t>
            </a:r>
            <a:r>
              <a:rPr lang="cs-CZ" sz="3100" dirty="0"/>
              <a:t>této </a:t>
            </a:r>
            <a:r>
              <a:rPr lang="cs-CZ" sz="3100" dirty="0" smtClean="0"/>
              <a:t>kružnice má délku 4,95 m.</a:t>
            </a:r>
            <a:endParaRPr lang="cs-CZ" sz="3100" dirty="0"/>
          </a:p>
        </p:txBody>
      </p:sp>
    </p:spTree>
    <p:extLst>
      <p:ext uri="{BB962C8B-B14F-4D97-AF65-F5344CB8AC3E}">
        <p14:creationId xmlns:p14="http://schemas.microsoft.com/office/powerpoint/2010/main" val="170198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2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000"/>
                            </p:stCondLst>
                            <p:childTnLst>
                              <p:par>
                                <p:cTn id="3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2500"/>
                            </p:stCondLst>
                            <p:childTnLst>
                              <p:par>
                                <p:cTn id="4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"/>
                            </p:stCondLst>
                            <p:childTnLst>
                              <p:par>
                                <p:cTn id="5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000"/>
                            </p:stCondLst>
                            <p:childTnLst>
                              <p:par>
                                <p:cTn id="6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4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9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4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9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4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9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3" grpId="0"/>
      <p:bldP spid="17" grpId="0" animBg="1"/>
      <p:bldP spid="19" grpId="0"/>
      <p:bldP spid="27" grpId="0"/>
      <p:bldP spid="16" grpId="0"/>
      <p:bldP spid="8" grpId="0"/>
      <p:bldP spid="12" grpId="0"/>
      <p:bldP spid="31" grpId="0"/>
      <p:bldP spid="32" grpId="0"/>
      <p:bldP spid="33" grpId="0"/>
      <p:bldP spid="34" grpId="0"/>
      <p:bldP spid="35" grpId="0"/>
      <p:bldP spid="36" grpId="0"/>
      <p:bldP spid="37" grpId="0"/>
      <p:bldP spid="39" grpId="0"/>
      <p:bldP spid="40" grpId="0"/>
      <p:bldP spid="41" grpId="0"/>
      <p:bldP spid="42" grpId="0"/>
      <p:bldP spid="43" grpId="0"/>
      <p:bldP spid="44" grpId="0"/>
      <p:bldP spid="45" grpId="0"/>
      <p:bldP spid="4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Obdélník 5"/>
          <p:cNvSpPr/>
          <p:nvPr/>
        </p:nvSpPr>
        <p:spPr>
          <a:xfrm>
            <a:off x="467544" y="1844824"/>
            <a:ext cx="7992888" cy="29731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</a:pPr>
            <a:r>
              <a:rPr lang="cs-CZ" b="1" i="1" dirty="0">
                <a:solidFill>
                  <a:srgbClr val="000000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Seznam použité literatury a pramenů:</a:t>
            </a:r>
          </a:p>
          <a:p>
            <a:pPr>
              <a:lnSpc>
                <a:spcPct val="80000"/>
              </a:lnSpc>
            </a:pPr>
            <a:endParaRPr lang="cs-CZ" b="1" i="1" dirty="0">
              <a:solidFill>
                <a:srgbClr val="000000"/>
              </a:solidFill>
              <a:latin typeface="Courier New" pitchFamily="49" charset="0"/>
              <a:ea typeface="Calibri" pitchFamily="34" charset="0"/>
              <a:cs typeface="Courier New" pitchFamily="49" charset="0"/>
            </a:endParaRPr>
          </a:p>
          <a:p>
            <a:pPr>
              <a:lnSpc>
                <a:spcPct val="80000"/>
              </a:lnSpc>
            </a:pPr>
            <a:r>
              <a:rPr lang="cs-CZ" i="1" dirty="0" smtClean="0">
                <a:latin typeface="Courier New" pitchFamily="49" charset="0"/>
                <a:ea typeface="Calibri" pitchFamily="34" charset="0"/>
                <a:cs typeface="Courier New" pitchFamily="49" charset="0"/>
              </a:rPr>
              <a:t>ODVÁRKO</a:t>
            </a:r>
            <a:r>
              <a:rPr lang="cs-CZ" i="1" dirty="0">
                <a:latin typeface="Courier New" pitchFamily="49" charset="0"/>
                <a:ea typeface="Calibri" pitchFamily="34" charset="0"/>
                <a:cs typeface="Courier New" pitchFamily="49" charset="0"/>
              </a:rPr>
              <a:t>, O.; KADLEČEK, J. MATEMATIKA pro </a:t>
            </a:r>
            <a:r>
              <a:rPr lang="cs-CZ" i="1" dirty="0" smtClean="0">
                <a:latin typeface="Courier New" pitchFamily="49" charset="0"/>
                <a:ea typeface="Calibri" pitchFamily="34" charset="0"/>
                <a:cs typeface="Courier New" pitchFamily="49" charset="0"/>
              </a:rPr>
              <a:t>8. </a:t>
            </a:r>
            <a:r>
              <a:rPr lang="cs-CZ" i="1" dirty="0">
                <a:latin typeface="Courier New" pitchFamily="49" charset="0"/>
                <a:ea typeface="Calibri" pitchFamily="34" charset="0"/>
                <a:cs typeface="Courier New" pitchFamily="49" charset="0"/>
              </a:rPr>
              <a:t>ročník základní školy </a:t>
            </a:r>
            <a:r>
              <a:rPr lang="cs-CZ" i="1" dirty="0" smtClean="0">
                <a:latin typeface="Courier New" pitchFamily="49" charset="0"/>
                <a:ea typeface="Calibri" pitchFamily="34" charset="0"/>
                <a:cs typeface="Courier New" pitchFamily="49" charset="0"/>
              </a:rPr>
              <a:t>3: Prometheus, 2008, ISBN 978-80-7196-148-2. s. 28-30.</a:t>
            </a:r>
            <a:endParaRPr lang="cs-CZ" i="1" dirty="0">
              <a:latin typeface="Courier New" pitchFamily="49" charset="0"/>
              <a:ea typeface="Calibri" pitchFamily="34" charset="0"/>
              <a:cs typeface="Courier New" pitchFamily="49" charset="0"/>
            </a:endParaRPr>
          </a:p>
          <a:p>
            <a:pPr>
              <a:lnSpc>
                <a:spcPct val="80000"/>
              </a:lnSpc>
            </a:pPr>
            <a:endParaRPr lang="cs-CZ" b="1" i="1" dirty="0" smtClean="0">
              <a:solidFill>
                <a:srgbClr val="000000"/>
              </a:solidFill>
              <a:latin typeface="Courier New" pitchFamily="49" charset="0"/>
              <a:ea typeface="Calibri" pitchFamily="34" charset="0"/>
              <a:cs typeface="Courier New" pitchFamily="49" charset="0"/>
            </a:endParaRPr>
          </a:p>
          <a:p>
            <a:pPr>
              <a:lnSpc>
                <a:spcPct val="80000"/>
              </a:lnSpc>
            </a:pPr>
            <a:r>
              <a:rPr lang="cs-CZ" i="1" dirty="0" smtClean="0">
                <a:latin typeface="Courier New" pitchFamily="49" charset="0"/>
                <a:ea typeface="Calibri" pitchFamily="34" charset="0"/>
                <a:cs typeface="Courier New" pitchFamily="49" charset="0"/>
              </a:rPr>
              <a:t>COUFALOVÁ, J.; PĚCHOUČKOVÁ, Š. </a:t>
            </a:r>
            <a:r>
              <a:rPr lang="cs-CZ" i="1" dirty="0">
                <a:latin typeface="Courier New" pitchFamily="49" charset="0"/>
                <a:ea typeface="Calibri" pitchFamily="34" charset="0"/>
                <a:cs typeface="Courier New" pitchFamily="49" charset="0"/>
              </a:rPr>
              <a:t>MATEMATIKA pro 8. ročník základní školy 3</a:t>
            </a:r>
            <a:r>
              <a:rPr lang="cs-CZ" i="1" dirty="0" smtClean="0">
                <a:latin typeface="Courier New" pitchFamily="49" charset="0"/>
                <a:ea typeface="Calibri" pitchFamily="34" charset="0"/>
                <a:cs typeface="Courier New" pitchFamily="49" charset="0"/>
              </a:rPr>
              <a:t>: Fortuna 2007, </a:t>
            </a:r>
            <a:r>
              <a:rPr lang="cs-CZ" i="1" dirty="0">
                <a:latin typeface="Courier New" pitchFamily="49" charset="0"/>
                <a:ea typeface="Calibri" pitchFamily="34" charset="0"/>
                <a:cs typeface="Courier New" pitchFamily="49" charset="0"/>
              </a:rPr>
              <a:t>ISBN </a:t>
            </a:r>
            <a:r>
              <a:rPr lang="cs-CZ" i="1" dirty="0" smtClean="0">
                <a:latin typeface="Courier New" pitchFamily="49" charset="0"/>
                <a:ea typeface="Calibri" pitchFamily="34" charset="0"/>
                <a:cs typeface="Courier New" pitchFamily="49" charset="0"/>
              </a:rPr>
              <a:t>978-80-7168-994-2</a:t>
            </a:r>
            <a:r>
              <a:rPr lang="cs-CZ" i="1" dirty="0">
                <a:latin typeface="Courier New" pitchFamily="49" charset="0"/>
                <a:ea typeface="Calibri" pitchFamily="34" charset="0"/>
                <a:cs typeface="Courier New" pitchFamily="49" charset="0"/>
              </a:rPr>
              <a:t>. s. </a:t>
            </a:r>
            <a:r>
              <a:rPr lang="cs-CZ" i="1" dirty="0" smtClean="0">
                <a:latin typeface="Courier New" pitchFamily="49" charset="0"/>
                <a:ea typeface="Calibri" pitchFamily="34" charset="0"/>
                <a:cs typeface="Courier New" pitchFamily="49" charset="0"/>
              </a:rPr>
              <a:t>83-98.</a:t>
            </a:r>
            <a:endParaRPr lang="cs-CZ" i="1" dirty="0">
              <a:latin typeface="Courier New" pitchFamily="49" charset="0"/>
              <a:ea typeface="Calibri" pitchFamily="34" charset="0"/>
              <a:cs typeface="Courier New" pitchFamily="49" charset="0"/>
            </a:endParaRPr>
          </a:p>
          <a:p>
            <a:pPr>
              <a:lnSpc>
                <a:spcPct val="80000"/>
              </a:lnSpc>
            </a:pPr>
            <a:endParaRPr lang="cs-CZ" b="1" i="1" dirty="0">
              <a:solidFill>
                <a:srgbClr val="000000"/>
              </a:solidFill>
              <a:latin typeface="Courier New" pitchFamily="49" charset="0"/>
              <a:ea typeface="Calibri" pitchFamily="34" charset="0"/>
              <a:cs typeface="Courier New" pitchFamily="49" charset="0"/>
            </a:endParaRPr>
          </a:p>
          <a:p>
            <a:pPr lvl="0">
              <a:lnSpc>
                <a:spcPct val="80000"/>
              </a:lnSpc>
            </a:pPr>
            <a:endParaRPr lang="cs-CZ" b="1" i="1" dirty="0">
              <a:solidFill>
                <a:srgbClr val="000000"/>
              </a:solidFill>
              <a:latin typeface="Courier New" pitchFamily="49" charset="0"/>
              <a:ea typeface="Calibri" pitchFamily="34" charset="0"/>
              <a:cs typeface="Courier New" pitchFamily="49" charset="0"/>
            </a:endParaRPr>
          </a:p>
          <a:p>
            <a:pPr lvl="0">
              <a:lnSpc>
                <a:spcPct val="80000"/>
              </a:lnSpc>
            </a:pPr>
            <a:r>
              <a:rPr lang="cs-CZ" b="1" i="1" dirty="0">
                <a:solidFill>
                  <a:srgbClr val="000000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Použité zdroje:</a:t>
            </a:r>
          </a:p>
          <a:p>
            <a:pPr lvl="0">
              <a:lnSpc>
                <a:spcPct val="80000"/>
              </a:lnSpc>
            </a:pPr>
            <a:endParaRPr lang="cs-CZ" b="1" i="1" dirty="0">
              <a:solidFill>
                <a:srgbClr val="000000"/>
              </a:solidFill>
              <a:latin typeface="Courier New" pitchFamily="49" charset="0"/>
              <a:ea typeface="Calibri" pitchFamily="34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4352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3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576" y="620688"/>
            <a:ext cx="1655763" cy="1360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Nadpis 1"/>
          <p:cNvSpPr txBox="1">
            <a:spLocks/>
          </p:cNvSpPr>
          <p:nvPr/>
        </p:nvSpPr>
        <p:spPr bwMode="auto">
          <a:xfrm>
            <a:off x="2627784" y="692696"/>
            <a:ext cx="5976813" cy="12954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cs-CZ" sz="2400" b="1" i="1" dirty="0">
                <a:latin typeface="Courier New" pitchFamily="49" charset="0"/>
                <a:ea typeface="+mj-ea"/>
                <a:cs typeface="Courier New" pitchFamily="49" charset="0"/>
              </a:rPr>
              <a:t>ZÁKLADNÍ ŠKOLA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příspěvková organizace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600" b="1" i="1" dirty="0">
                <a:latin typeface="Courier New" pitchFamily="49" charset="0"/>
                <a:ea typeface="+mj-ea"/>
                <a:cs typeface="Courier New" pitchFamily="49" charset="0"/>
              </a:rPr>
              <a:t>MOZARTOVA 48, 779 00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tel.: 585 427 142, 775 116 442; fax: 585 422 713</a:t>
            </a:r>
            <a:r>
              <a:rPr lang="cs-CZ" sz="1400" b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 smtClean="0">
                <a:latin typeface="Courier New" pitchFamily="49" charset="0"/>
                <a:ea typeface="+mj-ea"/>
                <a:cs typeface="Courier New" pitchFamily="49" charset="0"/>
              </a:rPr>
              <a:t>email</a:t>
            </a:r>
            <a:r>
              <a:rPr lang="cs-CZ" sz="1400" i="1" dirty="0" smtClean="0">
                <a:latin typeface="Courier New" pitchFamily="49" charset="0"/>
                <a:ea typeface="+mj-ea"/>
                <a:cs typeface="Courier New" pitchFamily="49" charset="0"/>
              </a:rPr>
              <a:t>: </a:t>
            </a:r>
            <a:r>
              <a:rPr lang="cs-CZ" sz="1400" b="1" i="1" noProof="1" smtClean="0">
                <a:latin typeface="Courier New" pitchFamily="49" charset="0"/>
                <a:ea typeface="+mj-ea"/>
                <a:cs typeface="Courier New" pitchFamily="49" charset="0"/>
                <a:hlinkClick r:id="rId4"/>
              </a:rPr>
              <a:t>kundrum@centrum.cz</a:t>
            </a:r>
            <a:r>
              <a:rPr lang="cs-CZ" sz="1400" b="1" i="1" noProof="1">
                <a:latin typeface="Courier New" pitchFamily="49" charset="0"/>
                <a:ea typeface="+mj-ea"/>
                <a:cs typeface="Courier New" pitchFamily="49" charset="0"/>
              </a:rPr>
              <a:t>; </a:t>
            </a:r>
            <a:r>
              <a:rPr lang="cs-CZ" sz="1400" b="1" i="1" noProof="1">
                <a:latin typeface="Courier New" pitchFamily="49" charset="0"/>
                <a:ea typeface="+mj-ea"/>
                <a:cs typeface="Courier New" pitchFamily="49" charset="0"/>
                <a:hlinkClick r:id="rId5"/>
              </a:rPr>
              <a:t>www.zs-mozartova.cz</a:t>
            </a:r>
            <a:r>
              <a:rPr lang="cs-CZ" sz="1400" i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endParaRPr lang="cs-CZ" sz="1400" i="1" noProof="1">
              <a:latin typeface="Courier New" pitchFamily="49" charset="0"/>
              <a:ea typeface="+mj-ea"/>
              <a:cs typeface="Courier New" pitchFamily="49" charset="0"/>
            </a:endParaRPr>
          </a:p>
        </p:txBody>
      </p:sp>
      <p:graphicFrame>
        <p:nvGraphicFramePr>
          <p:cNvPr id="7" name="Tabulk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0698594"/>
              </p:ext>
            </p:extLst>
          </p:nvPr>
        </p:nvGraphicFramePr>
        <p:xfrm>
          <a:off x="467544" y="2492896"/>
          <a:ext cx="8208912" cy="3240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633048"/>
                <a:gridCol w="5575864"/>
              </a:tblGrid>
              <a:tr h="36000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Autor:</a:t>
                      </a:r>
                      <a:endParaRPr lang="cs-CZ" sz="1600" b="1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Mgr. Eva </a:t>
                      </a:r>
                      <a:r>
                        <a:rPr lang="cs-CZ" sz="1600" i="1" dirty="0" err="1" smtClean="0">
                          <a:latin typeface="Courier New" pitchFamily="49" charset="0"/>
                          <a:cs typeface="Courier New" pitchFamily="49" charset="0"/>
                        </a:rPr>
                        <a:t>Ehlerová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Vzdělávací oblast: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Matematika a její aplikace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Vzdělávací obor: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Matematika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smtClean="0">
                          <a:latin typeface="Courier New" pitchFamily="49" charset="0"/>
                          <a:cs typeface="Courier New" pitchFamily="49" charset="0"/>
                        </a:rPr>
                        <a:t>Vyučovací </a:t>
                      </a: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předmět: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Matematika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Ročník: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8.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Tematická</a:t>
                      </a:r>
                      <a:r>
                        <a:rPr lang="cs-CZ" sz="1600" b="1" i="1" baseline="0" dirty="0" smtClean="0">
                          <a:latin typeface="Courier New" pitchFamily="49" charset="0"/>
                          <a:cs typeface="Courier New" pitchFamily="49" charset="0"/>
                        </a:rPr>
                        <a:t> oblast</a:t>
                      </a: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Geometrie v rovině a prostoru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Téma hodiny:</a:t>
                      </a:r>
                      <a:endParaRPr lang="cs-CZ" sz="1600" b="1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K</a:t>
                      </a:r>
                      <a:r>
                        <a:rPr lang="cs-CZ" sz="1600" i="1" baseline="0" dirty="0" smtClean="0">
                          <a:latin typeface="Courier New" pitchFamily="49" charset="0"/>
                          <a:cs typeface="Courier New" pitchFamily="49" charset="0"/>
                        </a:rPr>
                        <a:t>ruh, kružnice - slovní úlohy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Označení DUM:</a:t>
                      </a:r>
                      <a:endParaRPr lang="cs-CZ" sz="1600" b="1" i="1" dirty="0">
                        <a:solidFill>
                          <a:schemeClr val="tx1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dirty="0" smtClean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VY_32_INOVACE_23.13.EHL.MA.8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Vytvořeno:</a:t>
                      </a:r>
                      <a:endParaRPr lang="cs-CZ" sz="1600" b="1" i="1" dirty="0">
                        <a:solidFill>
                          <a:schemeClr val="tx1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26. 03. 2014</a:t>
                      </a:r>
                      <a:endParaRPr lang="cs-CZ" sz="1600" i="1" dirty="0">
                        <a:solidFill>
                          <a:schemeClr val="tx1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40620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Zástupný symbol pro obsah 7"/>
          <p:cNvSpPr txBox="1">
            <a:spLocks noGrp="1"/>
          </p:cNvSpPr>
          <p:nvPr>
            <p:ph idx="1"/>
          </p:nvPr>
        </p:nvSpPr>
        <p:spPr>
          <a:xfrm>
            <a:off x="191830" y="387822"/>
            <a:ext cx="874846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spcBef>
                <a:spcPct val="0"/>
              </a:spcBef>
              <a:buNone/>
            </a:pPr>
            <a:r>
              <a:rPr lang="cs-CZ" b="1" dirty="0" smtClean="0"/>
              <a:t>Příklad 1</a:t>
            </a:r>
            <a:r>
              <a:rPr lang="cs-CZ" dirty="0" smtClean="0"/>
              <a:t>: Tětiva </a:t>
            </a:r>
            <a:r>
              <a:rPr lang="cs-CZ" dirty="0"/>
              <a:t>kružnice o poloměru </a:t>
            </a:r>
            <a:r>
              <a:rPr lang="cs-CZ" dirty="0" smtClean="0"/>
              <a:t>25 mm </a:t>
            </a:r>
            <a:r>
              <a:rPr lang="cs-CZ" dirty="0"/>
              <a:t>má délku 14 mm. Jaká je její vzdálenost od středu kružnice?</a:t>
            </a:r>
            <a:endParaRPr lang="cs-CZ" dirty="0">
              <a:latin typeface="+mj-lt"/>
              <a:ea typeface="+mj-ea"/>
              <a:cs typeface="+mj-cs"/>
            </a:endParaRPr>
          </a:p>
        </p:txBody>
      </p:sp>
      <p:grpSp>
        <p:nvGrpSpPr>
          <p:cNvPr id="17" name="Skupina 16"/>
          <p:cNvGrpSpPr/>
          <p:nvPr/>
        </p:nvGrpSpPr>
        <p:grpSpPr>
          <a:xfrm>
            <a:off x="2555776" y="3549500"/>
            <a:ext cx="152400" cy="152693"/>
            <a:chOff x="2771800" y="3861048"/>
            <a:chExt cx="152400" cy="152693"/>
          </a:xfrm>
        </p:grpSpPr>
        <p:cxnSp>
          <p:nvCxnSpPr>
            <p:cNvPr id="11" name="Přímá spojnice 10"/>
            <p:cNvCxnSpPr/>
            <p:nvPr/>
          </p:nvCxnSpPr>
          <p:spPr>
            <a:xfrm>
              <a:off x="2771800" y="3861048"/>
              <a:ext cx="144016" cy="14401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Přímá spojnice 12"/>
            <p:cNvCxnSpPr/>
            <p:nvPr/>
          </p:nvCxnSpPr>
          <p:spPr>
            <a:xfrm flipH="1">
              <a:off x="2771800" y="3869725"/>
              <a:ext cx="152400" cy="14401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0" name="Ovál 19"/>
          <p:cNvSpPr/>
          <p:nvPr/>
        </p:nvSpPr>
        <p:spPr>
          <a:xfrm>
            <a:off x="1147281" y="2141005"/>
            <a:ext cx="2961005" cy="2961005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051" name="TextovéPole 2050"/>
          <p:cNvSpPr txBox="1"/>
          <p:nvPr/>
        </p:nvSpPr>
        <p:spPr>
          <a:xfrm>
            <a:off x="2483768" y="3693516"/>
            <a:ext cx="2904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S</a:t>
            </a:r>
            <a:endParaRPr lang="cs-CZ" dirty="0"/>
          </a:p>
        </p:txBody>
      </p:sp>
      <p:sp>
        <p:nvSpPr>
          <p:cNvPr id="2052" name="TextovéPole 2051"/>
          <p:cNvSpPr txBox="1"/>
          <p:nvPr/>
        </p:nvSpPr>
        <p:spPr>
          <a:xfrm>
            <a:off x="913747" y="2932786"/>
            <a:ext cx="31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A</a:t>
            </a:r>
            <a:endParaRPr lang="cs-CZ" dirty="0"/>
          </a:p>
        </p:txBody>
      </p:sp>
      <p:sp>
        <p:nvSpPr>
          <p:cNvPr id="37" name="TextovéPole 36"/>
          <p:cNvSpPr txBox="1"/>
          <p:nvPr/>
        </p:nvSpPr>
        <p:spPr>
          <a:xfrm>
            <a:off x="2900173" y="1772816"/>
            <a:ext cx="31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B</a:t>
            </a:r>
            <a:endParaRPr lang="cs-CZ" dirty="0"/>
          </a:p>
        </p:txBody>
      </p:sp>
      <p:cxnSp>
        <p:nvCxnSpPr>
          <p:cNvPr id="2054" name="Přímá spojnice 2053"/>
          <p:cNvCxnSpPr/>
          <p:nvPr/>
        </p:nvCxnSpPr>
        <p:spPr>
          <a:xfrm>
            <a:off x="3050066" y="2109340"/>
            <a:ext cx="0" cy="18321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56" name="Přímá spojnice 2055"/>
          <p:cNvCxnSpPr/>
          <p:nvPr/>
        </p:nvCxnSpPr>
        <p:spPr>
          <a:xfrm>
            <a:off x="1126395" y="3216028"/>
            <a:ext cx="158858" cy="12195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ovéPole 20"/>
          <p:cNvSpPr txBox="1"/>
          <p:nvPr/>
        </p:nvSpPr>
        <p:spPr>
          <a:xfrm>
            <a:off x="4019818" y="3878182"/>
            <a:ext cx="2888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k</a:t>
            </a:r>
            <a:endParaRPr lang="cs-CZ" dirty="0"/>
          </a:p>
        </p:txBody>
      </p:sp>
      <p:cxnSp>
        <p:nvCxnSpPr>
          <p:cNvPr id="23" name="Přímá spojnice 22"/>
          <p:cNvCxnSpPr/>
          <p:nvPr/>
        </p:nvCxnSpPr>
        <p:spPr>
          <a:xfrm>
            <a:off x="2627784" y="3636756"/>
            <a:ext cx="1224136" cy="808198"/>
          </a:xfrm>
          <a:prstGeom prst="line">
            <a:avLst/>
          </a:prstGeom>
          <a:ln w="28575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ovéPole 24"/>
          <p:cNvSpPr txBox="1"/>
          <p:nvPr/>
        </p:nvSpPr>
        <p:spPr>
          <a:xfrm>
            <a:off x="3011040" y="3612216"/>
            <a:ext cx="11657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mtClean="0">
                <a:solidFill>
                  <a:srgbClr val="C00000"/>
                </a:solidFill>
              </a:rPr>
              <a:t>r </a:t>
            </a:r>
            <a:r>
              <a:rPr lang="cs-CZ" dirty="0" smtClean="0">
                <a:solidFill>
                  <a:srgbClr val="C00000"/>
                </a:solidFill>
              </a:rPr>
              <a:t>= 25 mm</a:t>
            </a:r>
            <a:endParaRPr lang="cs-CZ" dirty="0">
              <a:solidFill>
                <a:srgbClr val="C00000"/>
              </a:solidFill>
            </a:endParaRPr>
          </a:p>
        </p:txBody>
      </p:sp>
      <p:cxnSp>
        <p:nvCxnSpPr>
          <p:cNvPr id="27" name="Přímá spojnice 26"/>
          <p:cNvCxnSpPr/>
          <p:nvPr/>
        </p:nvCxnSpPr>
        <p:spPr>
          <a:xfrm>
            <a:off x="2105888" y="2743162"/>
            <a:ext cx="521896" cy="869054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Oblouk 38"/>
          <p:cNvSpPr/>
          <p:nvPr/>
        </p:nvSpPr>
        <p:spPr>
          <a:xfrm rot="9277767">
            <a:off x="1717019" y="2326186"/>
            <a:ext cx="914400" cy="914400"/>
          </a:xfrm>
          <a:prstGeom prst="arc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40" name="Ovál 39"/>
          <p:cNvSpPr/>
          <p:nvPr/>
        </p:nvSpPr>
        <p:spPr>
          <a:xfrm>
            <a:off x="2051720" y="3004500"/>
            <a:ext cx="45719" cy="45719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1" name="TextovéPole 40"/>
          <p:cNvSpPr txBox="1"/>
          <p:nvPr/>
        </p:nvSpPr>
        <p:spPr>
          <a:xfrm>
            <a:off x="2371270" y="2968646"/>
            <a:ext cx="3465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dirty="0" smtClean="0">
                <a:solidFill>
                  <a:srgbClr val="0070C0"/>
                </a:solidFill>
              </a:rPr>
              <a:t>v </a:t>
            </a:r>
            <a:endParaRPr lang="cs-CZ" b="1" dirty="0">
              <a:solidFill>
                <a:srgbClr val="0070C0"/>
              </a:solidFill>
            </a:endParaRPr>
          </a:p>
        </p:txBody>
      </p:sp>
      <p:sp>
        <p:nvSpPr>
          <p:cNvPr id="45" name="Rectangle 22"/>
          <p:cNvSpPr>
            <a:spLocks/>
          </p:cNvSpPr>
          <p:nvPr/>
        </p:nvSpPr>
        <p:spPr bwMode="auto">
          <a:xfrm>
            <a:off x="4427984" y="1521197"/>
            <a:ext cx="3293689" cy="503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20000"/>
              </a:spcBef>
              <a:buFont typeface="Arial" charset="0"/>
              <a:buNone/>
            </a:pPr>
            <a:r>
              <a:rPr lang="cs-CZ" altLang="cs-CZ" sz="2400" dirty="0">
                <a:sym typeface="Symbol" pitchFamily="18" charset="2"/>
              </a:rPr>
              <a:t>úsečka </a:t>
            </a:r>
            <a:r>
              <a:rPr lang="cs-CZ" altLang="cs-CZ" sz="2400" dirty="0" smtClean="0">
                <a:sym typeface="Symbol" pitchFamily="18" charset="2"/>
              </a:rPr>
              <a:t>AB </a:t>
            </a:r>
            <a:r>
              <a:rPr lang="cs-CZ" altLang="cs-CZ" sz="2400" dirty="0">
                <a:sym typeface="Symbol" pitchFamily="18" charset="2"/>
              </a:rPr>
              <a:t>– </a:t>
            </a:r>
            <a:r>
              <a:rPr lang="cs-CZ" altLang="cs-CZ" sz="2400" b="1" dirty="0" smtClean="0">
                <a:solidFill>
                  <a:srgbClr val="44BF27"/>
                </a:solidFill>
                <a:sym typeface="Symbol" pitchFamily="18" charset="2"/>
              </a:rPr>
              <a:t>tětiva</a:t>
            </a:r>
            <a:endParaRPr lang="en-US" altLang="cs-CZ" sz="2400" b="1" dirty="0">
              <a:solidFill>
                <a:srgbClr val="44BF27"/>
              </a:solidFill>
              <a:sym typeface="Symbol" pitchFamily="18" charset="2"/>
            </a:endParaRPr>
          </a:p>
        </p:txBody>
      </p:sp>
      <p:cxnSp>
        <p:nvCxnSpPr>
          <p:cNvPr id="28" name="Přímá spojnice 27"/>
          <p:cNvCxnSpPr/>
          <p:nvPr/>
        </p:nvCxnSpPr>
        <p:spPr>
          <a:xfrm flipV="1">
            <a:off x="1205824" y="2200948"/>
            <a:ext cx="1853207" cy="1076055"/>
          </a:xfrm>
          <a:prstGeom prst="line">
            <a:avLst/>
          </a:prstGeom>
          <a:ln w="19050">
            <a:solidFill>
              <a:srgbClr val="44BF2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ovéPole 29"/>
          <p:cNvSpPr txBox="1"/>
          <p:nvPr/>
        </p:nvSpPr>
        <p:spPr>
          <a:xfrm>
            <a:off x="1665076" y="2456422"/>
            <a:ext cx="3866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dirty="0" smtClean="0">
                <a:solidFill>
                  <a:srgbClr val="0070C0"/>
                </a:solidFill>
              </a:rPr>
              <a:t>M</a:t>
            </a:r>
            <a:endParaRPr lang="cs-CZ" b="1" dirty="0">
              <a:solidFill>
                <a:srgbClr val="0070C0"/>
              </a:solidFill>
            </a:endParaRPr>
          </a:p>
        </p:txBody>
      </p:sp>
      <p:cxnSp>
        <p:nvCxnSpPr>
          <p:cNvPr id="31" name="Přímá spojnice 30"/>
          <p:cNvCxnSpPr>
            <a:stCxn id="2051" idx="0"/>
          </p:cNvCxnSpPr>
          <p:nvPr/>
        </p:nvCxnSpPr>
        <p:spPr>
          <a:xfrm flipV="1">
            <a:off x="2629000" y="2200948"/>
            <a:ext cx="430031" cy="1492568"/>
          </a:xfrm>
          <a:prstGeom prst="line">
            <a:avLst/>
          </a:prstGeom>
          <a:ln w="28575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ovéPole 34"/>
          <p:cNvSpPr txBox="1"/>
          <p:nvPr/>
        </p:nvSpPr>
        <p:spPr>
          <a:xfrm>
            <a:off x="2699792" y="2974243"/>
            <a:ext cx="147700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solidFill>
                  <a:srgbClr val="C00000"/>
                </a:solidFill>
              </a:rPr>
              <a:t>r =25 mm</a:t>
            </a:r>
            <a:endParaRPr lang="cs-CZ" sz="2400" dirty="0">
              <a:solidFill>
                <a:srgbClr val="C00000"/>
              </a:solidFill>
            </a:endParaRPr>
          </a:p>
        </p:txBody>
      </p:sp>
      <p:sp>
        <p:nvSpPr>
          <p:cNvPr id="6" name="Pravá složená závorka 5"/>
          <p:cNvSpPr/>
          <p:nvPr/>
        </p:nvSpPr>
        <p:spPr>
          <a:xfrm rot="14393492">
            <a:off x="1939043" y="1558721"/>
            <a:ext cx="251982" cy="2080436"/>
          </a:xfrm>
          <a:prstGeom prst="rightBrace">
            <a:avLst>
              <a:gd name="adj1" fmla="val 8333"/>
              <a:gd name="adj2" fmla="val 49792"/>
            </a:avLst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8" name="TextovéPole 37"/>
          <p:cNvSpPr txBox="1"/>
          <p:nvPr/>
        </p:nvSpPr>
        <p:spPr>
          <a:xfrm>
            <a:off x="1318240" y="2123846"/>
            <a:ext cx="918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solidFill>
                  <a:srgbClr val="00B050"/>
                </a:solidFill>
              </a:rPr>
              <a:t> 14 mm</a:t>
            </a:r>
            <a:endParaRPr lang="cs-CZ" dirty="0">
              <a:solidFill>
                <a:srgbClr val="00B050"/>
              </a:solidFill>
            </a:endParaRPr>
          </a:p>
        </p:txBody>
      </p:sp>
      <p:cxnSp>
        <p:nvCxnSpPr>
          <p:cNvPr id="9" name="Přímá spojnice 8"/>
          <p:cNvCxnSpPr/>
          <p:nvPr/>
        </p:nvCxnSpPr>
        <p:spPr>
          <a:xfrm flipV="1">
            <a:off x="2110080" y="2200948"/>
            <a:ext cx="948951" cy="542214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ovéPole 47"/>
          <p:cNvSpPr txBox="1"/>
          <p:nvPr/>
        </p:nvSpPr>
        <p:spPr>
          <a:xfrm>
            <a:off x="2267744" y="2453724"/>
            <a:ext cx="12554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 smtClean="0">
                <a:solidFill>
                  <a:srgbClr val="FF0000"/>
                </a:solidFill>
              </a:rPr>
              <a:t>x =7 mm</a:t>
            </a:r>
            <a:endParaRPr lang="cs-CZ" sz="2400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9" name="Rectangle 22"/>
              <p:cNvSpPr>
                <a:spLocks/>
              </p:cNvSpPr>
              <p:nvPr/>
            </p:nvSpPr>
            <p:spPr bwMode="auto">
              <a:xfrm>
                <a:off x="4380688" y="1949329"/>
                <a:ext cx="2999624" cy="50323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marL="342900" indent="-3429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spcBef>
                    <a:spcPct val="20000"/>
                  </a:spcBef>
                  <a:buFont typeface="Arial" charset="0"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altLang="cs-CZ" sz="2400" i="1" dirty="0" smtClean="0">
                          <a:latin typeface="Cambria Math"/>
                          <a:ea typeface="Cambria Math"/>
                          <a:sym typeface="Symbol" pitchFamily="18" charset="2"/>
                        </a:rPr>
                        <m:t>∆</m:t>
                      </m:r>
                      <m:r>
                        <a:rPr lang="cs-CZ" altLang="cs-CZ" sz="2400" b="0" i="1" dirty="0" smtClean="0">
                          <a:latin typeface="Cambria Math"/>
                          <a:ea typeface="Cambria Math"/>
                          <a:sym typeface="Symbol" pitchFamily="18" charset="2"/>
                        </a:rPr>
                        <m:t> </m:t>
                      </m:r>
                      <m:r>
                        <m:rPr>
                          <m:sty m:val="p"/>
                        </m:rPr>
                        <a:rPr lang="cs-CZ" altLang="cs-CZ" sz="2400" b="0" i="0" dirty="0" smtClean="0">
                          <a:latin typeface="Cambria Math"/>
                          <a:ea typeface="Cambria Math"/>
                          <a:sym typeface="Symbol" pitchFamily="18" charset="2"/>
                        </a:rPr>
                        <m:t>SBM</m:t>
                      </m:r>
                      <m:r>
                        <a:rPr lang="cs-CZ" altLang="cs-CZ" sz="2400" b="0" i="0" dirty="0" smtClean="0">
                          <a:latin typeface="Cambria Math"/>
                          <a:ea typeface="Cambria Math"/>
                          <a:sym typeface="Symbol" pitchFamily="18" charset="2"/>
                        </a:rPr>
                        <m:t> </m:t>
                      </m:r>
                      <m:r>
                        <m:rPr>
                          <m:sty m:val="p"/>
                        </m:rPr>
                        <a:rPr lang="cs-CZ" altLang="cs-CZ" sz="2400" b="0" i="0" dirty="0" smtClean="0">
                          <a:latin typeface="Cambria Math"/>
                          <a:ea typeface="Cambria Math"/>
                          <a:sym typeface="Symbol" pitchFamily="18" charset="2"/>
                        </a:rPr>
                        <m:t>je</m:t>
                      </m:r>
                      <m:r>
                        <a:rPr lang="cs-CZ" altLang="cs-CZ" sz="2400" b="0" i="0" dirty="0" smtClean="0">
                          <a:latin typeface="Cambria Math"/>
                          <a:ea typeface="Cambria Math"/>
                          <a:sym typeface="Symbol" pitchFamily="18" charset="2"/>
                        </a:rPr>
                        <m:t> </m:t>
                      </m:r>
                      <m:r>
                        <m:rPr>
                          <m:sty m:val="p"/>
                        </m:rPr>
                        <a:rPr lang="cs-CZ" altLang="cs-CZ" sz="2400" b="0" i="0" dirty="0" smtClean="0">
                          <a:latin typeface="Cambria Math"/>
                          <a:ea typeface="Cambria Math"/>
                          <a:sym typeface="Symbol" pitchFamily="18" charset="2"/>
                        </a:rPr>
                        <m:t>pravo</m:t>
                      </m:r>
                      <m:r>
                        <a:rPr lang="cs-CZ" altLang="cs-CZ" sz="2400" b="0" i="0" dirty="0" smtClean="0">
                          <a:latin typeface="Cambria Math"/>
                          <a:ea typeface="Cambria Math"/>
                          <a:sym typeface="Symbol" pitchFamily="18" charset="2"/>
                        </a:rPr>
                        <m:t>ú</m:t>
                      </m:r>
                      <m:r>
                        <m:rPr>
                          <m:sty m:val="p"/>
                        </m:rPr>
                        <a:rPr lang="cs-CZ" altLang="cs-CZ" sz="2400" b="0" i="0" dirty="0" smtClean="0">
                          <a:latin typeface="Cambria Math"/>
                          <a:ea typeface="Cambria Math"/>
                          <a:sym typeface="Symbol" pitchFamily="18" charset="2"/>
                        </a:rPr>
                        <m:t>hl</m:t>
                      </m:r>
                      <m:r>
                        <a:rPr lang="cs-CZ" altLang="cs-CZ" sz="2400" b="0" i="0" dirty="0" smtClean="0">
                          <a:latin typeface="Cambria Math"/>
                          <a:ea typeface="Cambria Math"/>
                          <a:sym typeface="Symbol" pitchFamily="18" charset="2"/>
                        </a:rPr>
                        <m:t>ý</m:t>
                      </m:r>
                    </m:oMath>
                  </m:oMathPara>
                </a14:m>
                <a:endParaRPr lang="en-US" altLang="cs-CZ" sz="2400" b="1" dirty="0">
                  <a:solidFill>
                    <a:srgbClr val="44BF27"/>
                  </a:solidFill>
                  <a:sym typeface="Symbol" pitchFamily="18" charset="2"/>
                </a:endParaRPr>
              </a:p>
            </p:txBody>
          </p:sp>
        </mc:Choice>
        <mc:Fallback xmlns="">
          <p:sp>
            <p:nvSpPr>
              <p:cNvPr id="49" name="Rectangle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380688" y="1949329"/>
                <a:ext cx="2999624" cy="503238"/>
              </a:xfrm>
              <a:prstGeom prst="rect">
                <a:avLst/>
              </a:prstGeom>
              <a:blipFill rotWithShape="1">
                <a:blip r:embed="rId2"/>
                <a:stretch>
                  <a:fillRect b="-10976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0" name="Rectangle 22"/>
              <p:cNvSpPr>
                <a:spLocks/>
              </p:cNvSpPr>
              <p:nvPr/>
            </p:nvSpPr>
            <p:spPr bwMode="auto">
              <a:xfrm>
                <a:off x="4499992" y="2474115"/>
                <a:ext cx="2135528" cy="50323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marL="342900" indent="-3429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spcBef>
                    <a:spcPct val="20000"/>
                  </a:spcBef>
                  <a:buFont typeface="Arial" charset="0"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cs-CZ" altLang="cs-CZ" sz="2400" i="1" dirty="0" smtClean="0">
                              <a:latin typeface="Cambria Math"/>
                              <a:ea typeface="Cambria Math"/>
                              <a:sym typeface="Symbol" pitchFamily="18" charset="2"/>
                            </a:rPr>
                          </m:ctrlPr>
                        </m:sSupPr>
                        <m:e>
                          <m:r>
                            <a:rPr lang="cs-CZ" altLang="cs-CZ" sz="2400" b="0" i="1" dirty="0" smtClean="0">
                              <a:latin typeface="Cambria Math"/>
                              <a:ea typeface="Cambria Math"/>
                              <a:sym typeface="Symbol" pitchFamily="18" charset="2"/>
                            </a:rPr>
                            <m:t>𝑣</m:t>
                          </m:r>
                        </m:e>
                        <m:sup>
                          <m:r>
                            <a:rPr lang="cs-CZ" altLang="cs-CZ" sz="2400" b="0" i="1" dirty="0" smtClean="0">
                              <a:latin typeface="Cambria Math"/>
                              <a:ea typeface="Cambria Math"/>
                              <a:sym typeface="Symbol" pitchFamily="18" charset="2"/>
                            </a:rPr>
                            <m:t>2</m:t>
                          </m:r>
                        </m:sup>
                      </m:sSup>
                      <m:r>
                        <a:rPr lang="cs-CZ" altLang="cs-CZ" sz="2400" b="0" i="1" dirty="0" smtClean="0">
                          <a:latin typeface="Cambria Math"/>
                          <a:ea typeface="Cambria Math"/>
                          <a:sym typeface="Symbol" pitchFamily="18" charset="2"/>
                        </a:rPr>
                        <m:t>=</m:t>
                      </m:r>
                      <m:sSup>
                        <m:sSupPr>
                          <m:ctrlPr>
                            <a:rPr lang="cs-CZ" altLang="cs-CZ" sz="2400" b="0" i="1" dirty="0" smtClean="0">
                              <a:latin typeface="Cambria Math"/>
                              <a:ea typeface="Cambria Math"/>
                              <a:sym typeface="Symbol" pitchFamily="18" charset="2"/>
                            </a:rPr>
                          </m:ctrlPr>
                        </m:sSupPr>
                        <m:e>
                          <m:r>
                            <a:rPr lang="cs-CZ" altLang="cs-CZ" sz="2400" b="0" i="1" dirty="0" smtClean="0">
                              <a:latin typeface="Cambria Math"/>
                              <a:ea typeface="Cambria Math"/>
                              <a:sym typeface="Symbol" pitchFamily="18" charset="2"/>
                            </a:rPr>
                            <m:t>𝑟</m:t>
                          </m:r>
                        </m:e>
                        <m:sup>
                          <m:r>
                            <a:rPr lang="cs-CZ" altLang="cs-CZ" sz="2400" b="0" i="1" dirty="0" smtClean="0">
                              <a:latin typeface="Cambria Math"/>
                              <a:ea typeface="Cambria Math"/>
                              <a:sym typeface="Symbol" pitchFamily="18" charset="2"/>
                            </a:rPr>
                            <m:t>2</m:t>
                          </m:r>
                        </m:sup>
                      </m:sSup>
                      <m:r>
                        <a:rPr lang="cs-CZ" altLang="cs-CZ" sz="2400" b="0" i="1" dirty="0" smtClean="0">
                          <a:latin typeface="Cambria Math"/>
                          <a:ea typeface="Cambria Math"/>
                          <a:sym typeface="Symbol" pitchFamily="18" charset="2"/>
                        </a:rPr>
                        <m:t> −</m:t>
                      </m:r>
                      <m:sSup>
                        <m:sSupPr>
                          <m:ctrlPr>
                            <a:rPr lang="cs-CZ" altLang="cs-CZ" sz="2400" b="0" i="1" dirty="0" smtClean="0">
                              <a:latin typeface="Cambria Math"/>
                              <a:ea typeface="Cambria Math"/>
                              <a:sym typeface="Symbol" pitchFamily="18" charset="2"/>
                            </a:rPr>
                          </m:ctrlPr>
                        </m:sSupPr>
                        <m:e>
                          <m:r>
                            <a:rPr lang="cs-CZ" altLang="cs-CZ" sz="2400" b="0" i="1" dirty="0" smtClean="0">
                              <a:latin typeface="Cambria Math"/>
                              <a:ea typeface="Cambria Math"/>
                              <a:sym typeface="Symbol" pitchFamily="18" charset="2"/>
                            </a:rPr>
                            <m:t>𝑥</m:t>
                          </m:r>
                        </m:e>
                        <m:sup>
                          <m:r>
                            <a:rPr lang="cs-CZ" altLang="cs-CZ" sz="2400" b="0" i="1" dirty="0" smtClean="0">
                              <a:latin typeface="Cambria Math"/>
                              <a:ea typeface="Cambria Math"/>
                              <a:sym typeface="Symbol" pitchFamily="18" charset="2"/>
                            </a:rPr>
                            <m:t>2</m:t>
                          </m:r>
                        </m:sup>
                      </m:sSup>
                      <m:r>
                        <a:rPr lang="cs-CZ" altLang="cs-CZ" sz="2400" b="0" i="1" dirty="0" smtClean="0">
                          <a:latin typeface="Cambria Math"/>
                          <a:ea typeface="Cambria Math"/>
                          <a:sym typeface="Symbol" pitchFamily="18" charset="2"/>
                        </a:rPr>
                        <m:t> </m:t>
                      </m:r>
                    </m:oMath>
                  </m:oMathPara>
                </a14:m>
                <a:endParaRPr lang="en-US" altLang="cs-CZ" sz="2400" b="1" dirty="0">
                  <a:solidFill>
                    <a:srgbClr val="44BF27"/>
                  </a:solidFill>
                  <a:sym typeface="Symbol" pitchFamily="18" charset="2"/>
                </a:endParaRPr>
              </a:p>
            </p:txBody>
          </p:sp>
        </mc:Choice>
        <mc:Fallback xmlns="">
          <p:sp>
            <p:nvSpPr>
              <p:cNvPr id="50" name="Rectangle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499992" y="2474115"/>
                <a:ext cx="2135528" cy="503238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1" name="Rectangle 22"/>
              <p:cNvSpPr>
                <a:spLocks/>
              </p:cNvSpPr>
              <p:nvPr/>
            </p:nvSpPr>
            <p:spPr bwMode="auto">
              <a:xfrm>
                <a:off x="4499992" y="3119763"/>
                <a:ext cx="2448272" cy="50323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marL="342900" indent="-3429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spcBef>
                    <a:spcPct val="20000"/>
                  </a:spcBef>
                  <a:buFont typeface="Arial" charset="0"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cs-CZ" altLang="cs-CZ" sz="2400" i="1" dirty="0" smtClean="0">
                              <a:latin typeface="Cambria Math"/>
                              <a:ea typeface="Cambria Math"/>
                              <a:sym typeface="Symbol" pitchFamily="18" charset="2"/>
                            </a:rPr>
                          </m:ctrlPr>
                        </m:sSupPr>
                        <m:e>
                          <m:r>
                            <a:rPr lang="cs-CZ" altLang="cs-CZ" sz="2400" b="0" i="1" dirty="0" smtClean="0">
                              <a:latin typeface="Cambria Math"/>
                              <a:ea typeface="Cambria Math"/>
                              <a:sym typeface="Symbol" pitchFamily="18" charset="2"/>
                            </a:rPr>
                            <m:t>𝑣</m:t>
                          </m:r>
                        </m:e>
                        <m:sup>
                          <m:r>
                            <a:rPr lang="cs-CZ" altLang="cs-CZ" sz="2400" b="0" i="1" dirty="0" smtClean="0">
                              <a:latin typeface="Cambria Math"/>
                              <a:ea typeface="Cambria Math"/>
                              <a:sym typeface="Symbol" pitchFamily="18" charset="2"/>
                            </a:rPr>
                            <m:t>2</m:t>
                          </m:r>
                        </m:sup>
                      </m:sSup>
                      <m:r>
                        <a:rPr lang="cs-CZ" altLang="cs-CZ" sz="2400" b="0" i="1" dirty="0" smtClean="0">
                          <a:latin typeface="Cambria Math"/>
                          <a:ea typeface="Cambria Math"/>
                          <a:sym typeface="Symbol" pitchFamily="18" charset="2"/>
                        </a:rPr>
                        <m:t>=</m:t>
                      </m:r>
                      <m:sSup>
                        <m:sSupPr>
                          <m:ctrlPr>
                            <a:rPr lang="cs-CZ" altLang="cs-CZ" sz="2400" b="0" i="1" dirty="0" smtClean="0">
                              <a:latin typeface="Cambria Math"/>
                              <a:ea typeface="Cambria Math"/>
                              <a:sym typeface="Symbol" pitchFamily="18" charset="2"/>
                            </a:rPr>
                          </m:ctrlPr>
                        </m:sSupPr>
                        <m:e>
                          <m:r>
                            <a:rPr lang="cs-CZ" altLang="cs-CZ" sz="2400" b="0" i="1" dirty="0" smtClean="0">
                              <a:latin typeface="Cambria Math"/>
                              <a:ea typeface="Cambria Math"/>
                              <a:sym typeface="Symbol" pitchFamily="18" charset="2"/>
                            </a:rPr>
                            <m:t>25</m:t>
                          </m:r>
                        </m:e>
                        <m:sup>
                          <m:r>
                            <a:rPr lang="cs-CZ" altLang="cs-CZ" sz="2400" b="0" i="1" dirty="0" smtClean="0">
                              <a:latin typeface="Cambria Math"/>
                              <a:ea typeface="Cambria Math"/>
                              <a:sym typeface="Symbol" pitchFamily="18" charset="2"/>
                            </a:rPr>
                            <m:t>2</m:t>
                          </m:r>
                        </m:sup>
                      </m:sSup>
                      <m:r>
                        <a:rPr lang="cs-CZ" altLang="cs-CZ" sz="2400" b="0" i="1" dirty="0" smtClean="0">
                          <a:latin typeface="Cambria Math"/>
                          <a:ea typeface="Cambria Math"/>
                          <a:sym typeface="Symbol" pitchFamily="18" charset="2"/>
                        </a:rPr>
                        <m:t> −</m:t>
                      </m:r>
                      <m:sSup>
                        <m:sSupPr>
                          <m:ctrlPr>
                            <a:rPr lang="cs-CZ" altLang="cs-CZ" sz="2400" b="0" i="1" dirty="0" smtClean="0">
                              <a:latin typeface="Cambria Math"/>
                              <a:ea typeface="Cambria Math"/>
                              <a:sym typeface="Symbol" pitchFamily="18" charset="2"/>
                            </a:rPr>
                          </m:ctrlPr>
                        </m:sSupPr>
                        <m:e>
                          <m:r>
                            <a:rPr lang="cs-CZ" altLang="cs-CZ" sz="2400" b="0" i="1" dirty="0" smtClean="0">
                              <a:latin typeface="Cambria Math"/>
                              <a:ea typeface="Cambria Math"/>
                              <a:sym typeface="Symbol" pitchFamily="18" charset="2"/>
                            </a:rPr>
                            <m:t>7</m:t>
                          </m:r>
                        </m:e>
                        <m:sup>
                          <m:r>
                            <a:rPr lang="cs-CZ" altLang="cs-CZ" sz="2400" b="0" i="1" dirty="0" smtClean="0">
                              <a:latin typeface="Cambria Math"/>
                              <a:ea typeface="Cambria Math"/>
                              <a:sym typeface="Symbol" pitchFamily="18" charset="2"/>
                            </a:rPr>
                            <m:t>2</m:t>
                          </m:r>
                        </m:sup>
                      </m:sSup>
                      <m:r>
                        <a:rPr lang="cs-CZ" altLang="cs-CZ" sz="2400" b="0" i="1" dirty="0" smtClean="0">
                          <a:latin typeface="Cambria Math"/>
                          <a:ea typeface="Cambria Math"/>
                          <a:sym typeface="Symbol" pitchFamily="18" charset="2"/>
                        </a:rPr>
                        <m:t> </m:t>
                      </m:r>
                    </m:oMath>
                  </m:oMathPara>
                </a14:m>
                <a:endParaRPr lang="en-US" altLang="cs-CZ" sz="2400" b="1" dirty="0">
                  <a:solidFill>
                    <a:srgbClr val="44BF27"/>
                  </a:solidFill>
                  <a:sym typeface="Symbol" pitchFamily="18" charset="2"/>
                </a:endParaRPr>
              </a:p>
            </p:txBody>
          </p:sp>
        </mc:Choice>
        <mc:Fallback xmlns="">
          <p:sp>
            <p:nvSpPr>
              <p:cNvPr id="51" name="Rectangle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499992" y="3119763"/>
                <a:ext cx="2448272" cy="503238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2" name="Rectangle 22"/>
              <p:cNvSpPr>
                <a:spLocks/>
              </p:cNvSpPr>
              <p:nvPr/>
            </p:nvSpPr>
            <p:spPr bwMode="auto">
              <a:xfrm>
                <a:off x="4499992" y="3710089"/>
                <a:ext cx="2448272" cy="50323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marL="342900" indent="-3429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spcBef>
                    <a:spcPct val="20000"/>
                  </a:spcBef>
                  <a:buFont typeface="Arial" charset="0"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cs-CZ" altLang="cs-CZ" sz="2400" i="1" dirty="0" smtClean="0">
                              <a:latin typeface="Cambria Math"/>
                              <a:ea typeface="Cambria Math"/>
                              <a:sym typeface="Symbol" pitchFamily="18" charset="2"/>
                            </a:rPr>
                          </m:ctrlPr>
                        </m:sSupPr>
                        <m:e>
                          <m:r>
                            <a:rPr lang="cs-CZ" altLang="cs-CZ" sz="2400" b="0" i="1" dirty="0" smtClean="0">
                              <a:latin typeface="Cambria Math"/>
                              <a:ea typeface="Cambria Math"/>
                              <a:sym typeface="Symbol" pitchFamily="18" charset="2"/>
                            </a:rPr>
                            <m:t>𝑣</m:t>
                          </m:r>
                        </m:e>
                        <m:sup>
                          <m:r>
                            <a:rPr lang="cs-CZ" altLang="cs-CZ" sz="2400" b="0" i="1" dirty="0" smtClean="0">
                              <a:latin typeface="Cambria Math"/>
                              <a:ea typeface="Cambria Math"/>
                              <a:sym typeface="Symbol" pitchFamily="18" charset="2"/>
                            </a:rPr>
                            <m:t>2</m:t>
                          </m:r>
                        </m:sup>
                      </m:sSup>
                      <m:r>
                        <a:rPr lang="cs-CZ" altLang="cs-CZ" sz="2400" b="0" i="1" dirty="0" smtClean="0">
                          <a:latin typeface="Cambria Math"/>
                          <a:ea typeface="Cambria Math"/>
                          <a:sym typeface="Symbol" pitchFamily="18" charset="2"/>
                        </a:rPr>
                        <m:t>=625−49</m:t>
                      </m:r>
                    </m:oMath>
                  </m:oMathPara>
                </a14:m>
                <a:endParaRPr lang="en-US" altLang="cs-CZ" sz="2400" b="1" dirty="0">
                  <a:solidFill>
                    <a:srgbClr val="44BF27"/>
                  </a:solidFill>
                  <a:sym typeface="Symbol" pitchFamily="18" charset="2"/>
                </a:endParaRPr>
              </a:p>
            </p:txBody>
          </p:sp>
        </mc:Choice>
        <mc:Fallback xmlns="">
          <p:sp>
            <p:nvSpPr>
              <p:cNvPr id="52" name="Rectangle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499992" y="3710089"/>
                <a:ext cx="2448272" cy="503238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3" name="Rectangle 22"/>
              <p:cNvSpPr>
                <a:spLocks/>
              </p:cNvSpPr>
              <p:nvPr/>
            </p:nvSpPr>
            <p:spPr bwMode="auto">
              <a:xfrm>
                <a:off x="4581340" y="4247514"/>
                <a:ext cx="1646844" cy="50323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marL="342900" indent="-3429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spcBef>
                    <a:spcPct val="20000"/>
                  </a:spcBef>
                  <a:buFont typeface="Arial" charset="0"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cs-CZ" altLang="cs-CZ" sz="2400" i="1" dirty="0" smtClean="0">
                              <a:latin typeface="Cambria Math"/>
                              <a:ea typeface="Cambria Math"/>
                              <a:sym typeface="Symbol" pitchFamily="18" charset="2"/>
                            </a:rPr>
                          </m:ctrlPr>
                        </m:sSupPr>
                        <m:e>
                          <m:r>
                            <a:rPr lang="cs-CZ" altLang="cs-CZ" sz="2400" b="0" i="1" dirty="0" smtClean="0">
                              <a:latin typeface="Cambria Math"/>
                              <a:ea typeface="Cambria Math"/>
                              <a:sym typeface="Symbol" pitchFamily="18" charset="2"/>
                            </a:rPr>
                            <m:t>𝑣</m:t>
                          </m:r>
                        </m:e>
                        <m:sup>
                          <m:r>
                            <a:rPr lang="cs-CZ" altLang="cs-CZ" sz="2400" b="0" i="1" dirty="0" smtClean="0">
                              <a:latin typeface="Cambria Math"/>
                              <a:ea typeface="Cambria Math"/>
                              <a:sym typeface="Symbol" pitchFamily="18" charset="2"/>
                            </a:rPr>
                            <m:t>2</m:t>
                          </m:r>
                        </m:sup>
                      </m:sSup>
                      <m:r>
                        <a:rPr lang="cs-CZ" altLang="cs-CZ" sz="2400" b="0" i="1" dirty="0" smtClean="0">
                          <a:latin typeface="Cambria Math"/>
                          <a:ea typeface="Cambria Math"/>
                          <a:sym typeface="Symbol" pitchFamily="18" charset="2"/>
                        </a:rPr>
                        <m:t>=576</m:t>
                      </m:r>
                    </m:oMath>
                  </m:oMathPara>
                </a14:m>
                <a:endParaRPr lang="en-US" altLang="cs-CZ" sz="2400" b="1" dirty="0">
                  <a:solidFill>
                    <a:srgbClr val="44BF27"/>
                  </a:solidFill>
                  <a:sym typeface="Symbol" pitchFamily="18" charset="2"/>
                </a:endParaRPr>
              </a:p>
            </p:txBody>
          </p:sp>
        </mc:Choice>
        <mc:Fallback xmlns="">
          <p:sp>
            <p:nvSpPr>
              <p:cNvPr id="53" name="Rectangle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581340" y="4247514"/>
                <a:ext cx="1646844" cy="503238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4" name="Rectangle 22"/>
              <p:cNvSpPr>
                <a:spLocks/>
              </p:cNvSpPr>
              <p:nvPr/>
            </p:nvSpPr>
            <p:spPr bwMode="auto">
              <a:xfrm>
                <a:off x="4605279" y="4850391"/>
                <a:ext cx="1838929" cy="50323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marL="342900" indent="-3429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spcBef>
                    <a:spcPct val="20000"/>
                  </a:spcBef>
                  <a:buFont typeface="Arial" charset="0"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altLang="cs-CZ" sz="2400" i="1" dirty="0" smtClean="0">
                          <a:latin typeface="Cambria Math"/>
                          <a:ea typeface="Cambria Math"/>
                          <a:sym typeface="Symbol" pitchFamily="18" charset="2"/>
                        </a:rPr>
                        <m:t>𝑣</m:t>
                      </m:r>
                      <m:r>
                        <a:rPr lang="cs-CZ" altLang="cs-CZ" sz="2400" b="0" i="1" dirty="0" smtClean="0">
                          <a:latin typeface="Cambria Math"/>
                          <a:ea typeface="Cambria Math"/>
                          <a:sym typeface="Symbol" pitchFamily="18" charset="2"/>
                        </a:rPr>
                        <m:t>=24 </m:t>
                      </m:r>
                      <m:r>
                        <a:rPr lang="cs-CZ" altLang="cs-CZ" sz="2400" b="0" i="1" dirty="0" smtClean="0">
                          <a:latin typeface="Cambria Math"/>
                          <a:ea typeface="Cambria Math"/>
                          <a:sym typeface="Symbol" pitchFamily="18" charset="2"/>
                        </a:rPr>
                        <m:t>𝑚𝑚</m:t>
                      </m:r>
                    </m:oMath>
                  </m:oMathPara>
                </a14:m>
                <a:endParaRPr lang="en-US" altLang="cs-CZ" sz="2400" b="1" dirty="0">
                  <a:solidFill>
                    <a:srgbClr val="44BF27"/>
                  </a:solidFill>
                  <a:sym typeface="Symbol" pitchFamily="18" charset="2"/>
                </a:endParaRPr>
              </a:p>
            </p:txBody>
          </p:sp>
        </mc:Choice>
        <mc:Fallback xmlns="">
          <p:sp>
            <p:nvSpPr>
              <p:cNvPr id="54" name="Rectangle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605279" y="4850391"/>
                <a:ext cx="1838929" cy="503238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Obdélník 9"/>
          <p:cNvSpPr/>
          <p:nvPr/>
        </p:nvSpPr>
        <p:spPr>
          <a:xfrm>
            <a:off x="303353" y="5877272"/>
            <a:ext cx="772980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3200" dirty="0" smtClean="0"/>
              <a:t>Tětiva je vzdálena </a:t>
            </a:r>
            <a:r>
              <a:rPr lang="cs-CZ" sz="3200" dirty="0"/>
              <a:t>od středu </a:t>
            </a:r>
            <a:r>
              <a:rPr lang="cs-CZ" sz="3200" dirty="0" smtClean="0"/>
              <a:t>kružnice 24 mm.</a:t>
            </a:r>
            <a:endParaRPr lang="cs-CZ" sz="3200" dirty="0"/>
          </a:p>
        </p:txBody>
      </p:sp>
      <p:sp>
        <p:nvSpPr>
          <p:cNvPr id="3" name="Volný tvar 2"/>
          <p:cNvSpPr/>
          <p:nvPr/>
        </p:nvSpPr>
        <p:spPr>
          <a:xfrm>
            <a:off x="2105891" y="2216727"/>
            <a:ext cx="942109" cy="1427018"/>
          </a:xfrm>
          <a:custGeom>
            <a:avLst/>
            <a:gdLst>
              <a:gd name="connsiteX0" fmla="*/ 0 w 942109"/>
              <a:gd name="connsiteY0" fmla="*/ 540328 h 1427018"/>
              <a:gd name="connsiteX1" fmla="*/ 526473 w 942109"/>
              <a:gd name="connsiteY1" fmla="*/ 1427018 h 1427018"/>
              <a:gd name="connsiteX2" fmla="*/ 942109 w 942109"/>
              <a:gd name="connsiteY2" fmla="*/ 0 h 1427018"/>
              <a:gd name="connsiteX3" fmla="*/ 0 w 942109"/>
              <a:gd name="connsiteY3" fmla="*/ 540328 h 14270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42109" h="1427018">
                <a:moveTo>
                  <a:pt x="0" y="540328"/>
                </a:moveTo>
                <a:lnTo>
                  <a:pt x="526473" y="1427018"/>
                </a:lnTo>
                <a:lnTo>
                  <a:pt x="942109" y="0"/>
                </a:lnTo>
                <a:lnTo>
                  <a:pt x="0" y="540328"/>
                </a:lnTo>
                <a:close/>
              </a:path>
            </a:pathLst>
          </a:custGeom>
          <a:solidFill>
            <a:srgbClr val="FFC000">
              <a:alpha val="23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489951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000"/>
                            </p:stCondLst>
                            <p:childTnLst>
                              <p:par>
                                <p:cTn id="3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500"/>
                            </p:stCondLst>
                            <p:childTnLst>
                              <p:par>
                                <p:cTn id="4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5" dur="5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2000"/>
                            </p:stCondLst>
                            <p:childTnLst>
                              <p:par>
                                <p:cTn id="4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2500"/>
                            </p:stCondLst>
                            <p:childTnLst>
                              <p:par>
                                <p:cTn id="5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500"/>
                            </p:stCondLst>
                            <p:childTnLst>
                              <p:par>
                                <p:cTn id="6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500"/>
                            </p:stCondLst>
                            <p:childTnLst>
                              <p:par>
                                <p:cTn id="6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1000"/>
                            </p:stCondLst>
                            <p:childTnLst>
                              <p:par>
                                <p:cTn id="7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500"/>
                            </p:stCondLst>
                            <p:childTnLst>
                              <p:par>
                                <p:cTn id="9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500"/>
                            </p:stCondLst>
                            <p:childTnLst>
                              <p:par>
                                <p:cTn id="9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6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1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6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1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6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1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>
                            <p:stCondLst>
                              <p:cond delay="500"/>
                            </p:stCondLst>
                            <p:childTnLst>
                              <p:par>
                                <p:cTn id="13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5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051" grpId="0"/>
      <p:bldP spid="2052" grpId="0"/>
      <p:bldP spid="37" grpId="0"/>
      <p:bldP spid="21" grpId="0"/>
      <p:bldP spid="25" grpId="0"/>
      <p:bldP spid="39" grpId="0" animBg="1"/>
      <p:bldP spid="40" grpId="0" animBg="1"/>
      <p:bldP spid="41" grpId="0"/>
      <p:bldP spid="45" grpId="0"/>
      <p:bldP spid="30" grpId="0"/>
      <p:bldP spid="35" grpId="0"/>
      <p:bldP spid="6" grpId="0" animBg="1"/>
      <p:bldP spid="38" grpId="0"/>
      <p:bldP spid="48" grpId="0"/>
      <p:bldP spid="49" grpId="0"/>
      <p:bldP spid="50" grpId="0"/>
      <p:bldP spid="51" grpId="0"/>
      <p:bldP spid="52" grpId="0"/>
      <p:bldP spid="53" grpId="0"/>
      <p:bldP spid="54" grpId="0"/>
      <p:bldP spid="10" grpId="0"/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8" name="Zástupný symbol pro obsah 7"/>
              <p:cNvSpPr txBox="1">
                <a:spLocks noGrp="1"/>
              </p:cNvSpPr>
              <p:nvPr>
                <p:ph idx="1"/>
              </p:nvPr>
            </p:nvSpPr>
            <p:spPr>
              <a:xfrm>
                <a:off x="191830" y="387822"/>
                <a:ext cx="8748464" cy="18172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indent="0">
                  <a:spcBef>
                    <a:spcPct val="0"/>
                  </a:spcBef>
                  <a:buNone/>
                </a:pPr>
                <a:r>
                  <a:rPr lang="cs-CZ" b="1" dirty="0" smtClean="0"/>
                  <a:t>Příklad 2</a:t>
                </a:r>
                <a:r>
                  <a:rPr lang="cs-CZ" dirty="0" smtClean="0"/>
                  <a:t>: Určete délku tětivy AB </a:t>
                </a:r>
                <a:r>
                  <a:rPr lang="cs-CZ" dirty="0"/>
                  <a:t>kružnice </a:t>
                </a:r>
                <a:r>
                  <a:rPr lang="cs-CZ" dirty="0" smtClean="0"/>
                  <a:t>k(S; r = 20cm), víte-li že její vzdálenost </a:t>
                </a:r>
                <a:r>
                  <a:rPr lang="cs-CZ" dirty="0"/>
                  <a:t>od středu </a:t>
                </a:r>
                <a:r>
                  <a:rPr lang="cs-CZ" dirty="0" smtClean="0"/>
                  <a:t>kružnice S je rovna</a:t>
                </a:r>
                <a:r>
                  <a:rPr lang="cs-CZ" altLang="cs-CZ" dirty="0">
                    <a:ea typeface="Cambria Math"/>
                    <a:sym typeface="Symbol" pitchFamily="18" charset="2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altLang="cs-CZ" i="1" dirty="0" smtClean="0">
                            <a:latin typeface="Cambria Math"/>
                            <a:ea typeface="Cambria Math"/>
                            <a:sym typeface="Symbol" pitchFamily="18" charset="2"/>
                          </a:rPr>
                        </m:ctrlPr>
                      </m:fPr>
                      <m:num>
                        <m:r>
                          <a:rPr lang="cs-CZ" altLang="cs-CZ" b="0" i="1" dirty="0" smtClean="0">
                            <a:latin typeface="Cambria Math"/>
                            <a:ea typeface="Cambria Math"/>
                            <a:sym typeface="Symbol" pitchFamily="18" charset="2"/>
                          </a:rPr>
                          <m:t>2</m:t>
                        </m:r>
                      </m:num>
                      <m:den>
                        <m:r>
                          <a:rPr lang="cs-CZ" altLang="cs-CZ" b="0" i="1" dirty="0" smtClean="0">
                            <a:latin typeface="Cambria Math"/>
                            <a:ea typeface="Cambria Math"/>
                            <a:sym typeface="Symbol" pitchFamily="18" charset="2"/>
                          </a:rPr>
                          <m:t>5</m:t>
                        </m:r>
                      </m:den>
                    </m:f>
                  </m:oMath>
                </a14:m>
                <a:r>
                  <a:rPr lang="cs-CZ" dirty="0" smtClean="0"/>
                  <a:t> průměru kružnice.</a:t>
                </a:r>
                <a:endParaRPr lang="cs-CZ" dirty="0">
                  <a:latin typeface="+mj-lt"/>
                  <a:ea typeface="+mj-ea"/>
                  <a:cs typeface="+mj-cs"/>
                </a:endParaRPr>
              </a:p>
            </p:txBody>
          </p:sp>
        </mc:Choice>
        <mc:Fallback xmlns="">
          <p:sp>
            <p:nvSpPr>
              <p:cNvPr id="8" name="Zástupný symbol pro obsah 7"/>
              <p:cNvSpPr txBox="1"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91830" y="387822"/>
                <a:ext cx="8748464" cy="1817229"/>
              </a:xfrm>
              <a:prstGeom prst="rect">
                <a:avLst/>
              </a:prstGeom>
              <a:blipFill rotWithShape="1">
                <a:blip r:embed="rId2"/>
                <a:stretch>
                  <a:fillRect l="-1741" t="-4362" r="-1393" b="-2685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7" name="Skupina 16"/>
          <p:cNvGrpSpPr/>
          <p:nvPr/>
        </p:nvGrpSpPr>
        <p:grpSpPr>
          <a:xfrm>
            <a:off x="1749533" y="3892714"/>
            <a:ext cx="152400" cy="152693"/>
            <a:chOff x="2771800" y="3861048"/>
            <a:chExt cx="152400" cy="152693"/>
          </a:xfrm>
        </p:grpSpPr>
        <p:cxnSp>
          <p:nvCxnSpPr>
            <p:cNvPr id="11" name="Přímá spojnice 10"/>
            <p:cNvCxnSpPr/>
            <p:nvPr/>
          </p:nvCxnSpPr>
          <p:spPr>
            <a:xfrm>
              <a:off x="2771800" y="3861048"/>
              <a:ext cx="144016" cy="14401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Přímá spojnice 12"/>
            <p:cNvCxnSpPr/>
            <p:nvPr/>
          </p:nvCxnSpPr>
          <p:spPr>
            <a:xfrm flipH="1">
              <a:off x="2771800" y="3869725"/>
              <a:ext cx="152400" cy="14401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0" name="Ovál 19"/>
          <p:cNvSpPr/>
          <p:nvPr/>
        </p:nvSpPr>
        <p:spPr>
          <a:xfrm>
            <a:off x="341038" y="2484219"/>
            <a:ext cx="2961005" cy="2961005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051" name="TextovéPole 2050"/>
          <p:cNvSpPr txBox="1"/>
          <p:nvPr/>
        </p:nvSpPr>
        <p:spPr>
          <a:xfrm>
            <a:off x="1677525" y="4036730"/>
            <a:ext cx="2904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S</a:t>
            </a:r>
            <a:endParaRPr lang="cs-CZ" dirty="0"/>
          </a:p>
        </p:txBody>
      </p:sp>
      <p:sp>
        <p:nvSpPr>
          <p:cNvPr id="2052" name="TextovéPole 2051"/>
          <p:cNvSpPr txBox="1"/>
          <p:nvPr/>
        </p:nvSpPr>
        <p:spPr>
          <a:xfrm>
            <a:off x="107504" y="3276000"/>
            <a:ext cx="31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A</a:t>
            </a:r>
            <a:endParaRPr lang="cs-CZ" dirty="0"/>
          </a:p>
        </p:txBody>
      </p:sp>
      <p:sp>
        <p:nvSpPr>
          <p:cNvPr id="37" name="TextovéPole 36"/>
          <p:cNvSpPr txBox="1"/>
          <p:nvPr/>
        </p:nvSpPr>
        <p:spPr>
          <a:xfrm>
            <a:off x="2093930" y="2116030"/>
            <a:ext cx="31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B</a:t>
            </a:r>
            <a:endParaRPr lang="cs-CZ" dirty="0"/>
          </a:p>
        </p:txBody>
      </p:sp>
      <p:cxnSp>
        <p:nvCxnSpPr>
          <p:cNvPr id="2054" name="Přímá spojnice 2053"/>
          <p:cNvCxnSpPr/>
          <p:nvPr/>
        </p:nvCxnSpPr>
        <p:spPr>
          <a:xfrm>
            <a:off x="2243823" y="2452554"/>
            <a:ext cx="0" cy="18321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56" name="Přímá spojnice 2055"/>
          <p:cNvCxnSpPr/>
          <p:nvPr/>
        </p:nvCxnSpPr>
        <p:spPr>
          <a:xfrm>
            <a:off x="320152" y="3559242"/>
            <a:ext cx="158858" cy="12195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ovéPole 20"/>
          <p:cNvSpPr txBox="1"/>
          <p:nvPr/>
        </p:nvSpPr>
        <p:spPr>
          <a:xfrm>
            <a:off x="3213575" y="4221396"/>
            <a:ext cx="2888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k</a:t>
            </a:r>
            <a:endParaRPr lang="cs-CZ" dirty="0"/>
          </a:p>
        </p:txBody>
      </p:sp>
      <p:cxnSp>
        <p:nvCxnSpPr>
          <p:cNvPr id="23" name="Přímá spojnice 22"/>
          <p:cNvCxnSpPr>
            <a:endCxn id="20" idx="6"/>
          </p:cNvCxnSpPr>
          <p:nvPr/>
        </p:nvCxnSpPr>
        <p:spPr>
          <a:xfrm flipV="1">
            <a:off x="1821540" y="3964722"/>
            <a:ext cx="1480503" cy="8677"/>
          </a:xfrm>
          <a:prstGeom prst="line">
            <a:avLst/>
          </a:prstGeom>
          <a:ln w="28575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ovéPole 24"/>
          <p:cNvSpPr txBox="1"/>
          <p:nvPr/>
        </p:nvSpPr>
        <p:spPr>
          <a:xfrm>
            <a:off x="2204797" y="3955430"/>
            <a:ext cx="14889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solidFill>
                  <a:srgbClr val="C00000"/>
                </a:solidFill>
              </a:rPr>
              <a:t>r = 20 cm</a:t>
            </a:r>
            <a:endParaRPr lang="cs-CZ" dirty="0">
              <a:solidFill>
                <a:srgbClr val="C00000"/>
              </a:solidFill>
            </a:endParaRPr>
          </a:p>
        </p:txBody>
      </p:sp>
      <p:cxnSp>
        <p:nvCxnSpPr>
          <p:cNvPr id="27" name="Přímá spojnice 26"/>
          <p:cNvCxnSpPr/>
          <p:nvPr/>
        </p:nvCxnSpPr>
        <p:spPr>
          <a:xfrm>
            <a:off x="1299645" y="3086376"/>
            <a:ext cx="521896" cy="869054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Oblouk 38"/>
          <p:cNvSpPr/>
          <p:nvPr/>
        </p:nvSpPr>
        <p:spPr>
          <a:xfrm rot="9277767">
            <a:off x="910776" y="2669400"/>
            <a:ext cx="914400" cy="914400"/>
          </a:xfrm>
          <a:prstGeom prst="arc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40" name="Ovál 39"/>
          <p:cNvSpPr/>
          <p:nvPr/>
        </p:nvSpPr>
        <p:spPr>
          <a:xfrm>
            <a:off x="1245477" y="3347714"/>
            <a:ext cx="45719" cy="45719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1" name="TextovéPole 40"/>
              <p:cNvSpPr txBox="1"/>
              <p:nvPr/>
            </p:nvSpPr>
            <p:spPr>
              <a:xfrm>
                <a:off x="832940" y="3521076"/>
                <a:ext cx="791499" cy="48577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cs-CZ" b="1" dirty="0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</a:rPr>
                  <a:t>v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altLang="cs-CZ" i="1" dirty="0" smtClean="0">
                            <a:solidFill>
                              <a:schemeClr val="tx2">
                                <a:lumMod val="60000"/>
                                <a:lumOff val="40000"/>
                              </a:schemeClr>
                            </a:solidFill>
                            <a:latin typeface="Cambria Math"/>
                            <a:ea typeface="Cambria Math"/>
                            <a:sym typeface="Symbol" pitchFamily="18" charset="2"/>
                          </a:rPr>
                        </m:ctrlPr>
                      </m:fPr>
                      <m:num>
                        <m:r>
                          <a:rPr lang="cs-CZ" altLang="cs-CZ" b="0" i="1" dirty="0" smtClean="0">
                            <a:solidFill>
                              <a:schemeClr val="tx2">
                                <a:lumMod val="60000"/>
                                <a:lumOff val="40000"/>
                              </a:schemeClr>
                            </a:solidFill>
                            <a:latin typeface="Cambria Math"/>
                            <a:ea typeface="Cambria Math"/>
                            <a:sym typeface="Symbol" pitchFamily="18" charset="2"/>
                          </a:rPr>
                          <m:t>2</m:t>
                        </m:r>
                      </m:num>
                      <m:den>
                        <m:r>
                          <a:rPr lang="cs-CZ" altLang="cs-CZ" b="0" i="1" dirty="0" smtClean="0">
                            <a:solidFill>
                              <a:schemeClr val="tx2">
                                <a:lumMod val="60000"/>
                                <a:lumOff val="40000"/>
                              </a:schemeClr>
                            </a:solidFill>
                            <a:latin typeface="Cambria Math"/>
                            <a:ea typeface="Cambria Math"/>
                            <a:sym typeface="Symbol" pitchFamily="18" charset="2"/>
                          </a:rPr>
                          <m:t>5</m:t>
                        </m:r>
                      </m:den>
                    </m:f>
                    <m:r>
                      <a:rPr lang="cs-CZ" altLang="cs-CZ" b="0" i="1" dirty="0" smtClean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latin typeface="Cambria Math"/>
                        <a:ea typeface="Cambria Math"/>
                        <a:sym typeface="Symbol" pitchFamily="18" charset="2"/>
                      </a:rPr>
                      <m:t>𝑑</m:t>
                    </m:r>
                  </m:oMath>
                </a14:m>
                <a:endParaRPr lang="cs-CZ" b="1" dirty="0">
                  <a:solidFill>
                    <a:schemeClr val="tx2">
                      <a:lumMod val="60000"/>
                      <a:lumOff val="4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41" name="TextovéPole 4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2940" y="3521076"/>
                <a:ext cx="791499" cy="485774"/>
              </a:xfrm>
              <a:prstGeom prst="rect">
                <a:avLst/>
              </a:prstGeom>
              <a:blipFill rotWithShape="1">
                <a:blip r:embed="rId3"/>
                <a:stretch>
                  <a:fillRect l="-6977" b="-8861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5" name="Rectangle 22"/>
          <p:cNvSpPr>
            <a:spLocks/>
          </p:cNvSpPr>
          <p:nvPr/>
        </p:nvSpPr>
        <p:spPr bwMode="auto">
          <a:xfrm>
            <a:off x="2949273" y="1984117"/>
            <a:ext cx="3293689" cy="503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20000"/>
              </a:spcBef>
              <a:buFont typeface="Arial" charset="0"/>
              <a:buNone/>
            </a:pPr>
            <a:r>
              <a:rPr lang="cs-CZ" altLang="cs-CZ" sz="2400" dirty="0">
                <a:sym typeface="Symbol" pitchFamily="18" charset="2"/>
              </a:rPr>
              <a:t>úsečka </a:t>
            </a:r>
            <a:r>
              <a:rPr lang="cs-CZ" altLang="cs-CZ" sz="2400" dirty="0" smtClean="0">
                <a:sym typeface="Symbol" pitchFamily="18" charset="2"/>
              </a:rPr>
              <a:t>AB </a:t>
            </a:r>
            <a:r>
              <a:rPr lang="cs-CZ" altLang="cs-CZ" sz="2400" dirty="0">
                <a:sym typeface="Symbol" pitchFamily="18" charset="2"/>
              </a:rPr>
              <a:t>– </a:t>
            </a:r>
            <a:r>
              <a:rPr lang="cs-CZ" altLang="cs-CZ" sz="2400" b="1" dirty="0" smtClean="0">
                <a:solidFill>
                  <a:srgbClr val="44BF27"/>
                </a:solidFill>
                <a:sym typeface="Symbol" pitchFamily="18" charset="2"/>
              </a:rPr>
              <a:t>tětiva</a:t>
            </a:r>
            <a:endParaRPr lang="en-US" altLang="cs-CZ" sz="2400" b="1" dirty="0">
              <a:solidFill>
                <a:srgbClr val="44BF27"/>
              </a:solidFill>
              <a:sym typeface="Symbol" pitchFamily="18" charset="2"/>
            </a:endParaRPr>
          </a:p>
        </p:txBody>
      </p:sp>
      <p:cxnSp>
        <p:nvCxnSpPr>
          <p:cNvPr id="28" name="Přímá spojnice 27"/>
          <p:cNvCxnSpPr/>
          <p:nvPr/>
        </p:nvCxnSpPr>
        <p:spPr>
          <a:xfrm flipV="1">
            <a:off x="399581" y="2544162"/>
            <a:ext cx="1853207" cy="1076055"/>
          </a:xfrm>
          <a:prstGeom prst="line">
            <a:avLst/>
          </a:prstGeom>
          <a:ln w="19050">
            <a:solidFill>
              <a:srgbClr val="44BF2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ovéPole 29"/>
          <p:cNvSpPr txBox="1"/>
          <p:nvPr/>
        </p:nvSpPr>
        <p:spPr>
          <a:xfrm>
            <a:off x="979290" y="2935097"/>
            <a:ext cx="3866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dirty="0" smtClean="0">
                <a:solidFill>
                  <a:srgbClr val="0070C0"/>
                </a:solidFill>
              </a:rPr>
              <a:t>M</a:t>
            </a:r>
            <a:endParaRPr lang="cs-CZ" b="1" dirty="0">
              <a:solidFill>
                <a:srgbClr val="0070C0"/>
              </a:solidFill>
            </a:endParaRPr>
          </a:p>
        </p:txBody>
      </p:sp>
      <p:cxnSp>
        <p:nvCxnSpPr>
          <p:cNvPr id="31" name="Přímá spojnice 30"/>
          <p:cNvCxnSpPr>
            <a:stCxn id="2051" idx="0"/>
          </p:cNvCxnSpPr>
          <p:nvPr/>
        </p:nvCxnSpPr>
        <p:spPr>
          <a:xfrm flipV="1">
            <a:off x="1822757" y="2544162"/>
            <a:ext cx="430031" cy="1492568"/>
          </a:xfrm>
          <a:prstGeom prst="line">
            <a:avLst/>
          </a:prstGeom>
          <a:ln w="28575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ovéPole 34"/>
          <p:cNvSpPr txBox="1"/>
          <p:nvPr/>
        </p:nvSpPr>
        <p:spPr>
          <a:xfrm>
            <a:off x="2037772" y="2873165"/>
            <a:ext cx="147700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solidFill>
                  <a:srgbClr val="C00000"/>
                </a:solidFill>
              </a:rPr>
              <a:t>r =20 cm</a:t>
            </a:r>
            <a:endParaRPr lang="cs-CZ" sz="2400" dirty="0">
              <a:solidFill>
                <a:srgbClr val="C00000"/>
              </a:solidFill>
            </a:endParaRPr>
          </a:p>
        </p:txBody>
      </p:sp>
      <p:sp>
        <p:nvSpPr>
          <p:cNvPr id="6" name="Pravá složená závorka 5"/>
          <p:cNvSpPr/>
          <p:nvPr/>
        </p:nvSpPr>
        <p:spPr>
          <a:xfrm rot="14393492">
            <a:off x="1132800" y="1901935"/>
            <a:ext cx="251982" cy="2080436"/>
          </a:xfrm>
          <a:prstGeom prst="rightBrace">
            <a:avLst>
              <a:gd name="adj1" fmla="val 8333"/>
              <a:gd name="adj2" fmla="val 49792"/>
            </a:avLst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8" name="TextovéPole 37"/>
          <p:cNvSpPr txBox="1"/>
          <p:nvPr/>
        </p:nvSpPr>
        <p:spPr>
          <a:xfrm>
            <a:off x="1021140" y="2452567"/>
            <a:ext cx="3468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solidFill>
                  <a:srgbClr val="00B050"/>
                </a:solidFill>
              </a:rPr>
              <a:t> ?</a:t>
            </a:r>
            <a:endParaRPr lang="cs-CZ" dirty="0">
              <a:solidFill>
                <a:srgbClr val="00B050"/>
              </a:solidFill>
            </a:endParaRPr>
          </a:p>
        </p:txBody>
      </p:sp>
      <p:cxnSp>
        <p:nvCxnSpPr>
          <p:cNvPr id="9" name="Přímá spojnice 8"/>
          <p:cNvCxnSpPr/>
          <p:nvPr/>
        </p:nvCxnSpPr>
        <p:spPr>
          <a:xfrm flipV="1">
            <a:off x="1303837" y="2544162"/>
            <a:ext cx="948951" cy="542214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ovéPole 47"/>
          <p:cNvSpPr txBox="1"/>
          <p:nvPr/>
        </p:nvSpPr>
        <p:spPr>
          <a:xfrm>
            <a:off x="1461501" y="2796938"/>
            <a:ext cx="6832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 smtClean="0">
                <a:solidFill>
                  <a:srgbClr val="FF0000"/>
                </a:solidFill>
              </a:rPr>
              <a:t>x =?</a:t>
            </a:r>
            <a:endParaRPr lang="cs-CZ" sz="2400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9" name="Rectangle 22"/>
              <p:cNvSpPr>
                <a:spLocks/>
              </p:cNvSpPr>
              <p:nvPr/>
            </p:nvSpPr>
            <p:spPr bwMode="auto">
              <a:xfrm>
                <a:off x="5752191" y="1989658"/>
                <a:ext cx="2999624" cy="50323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marL="342900" indent="-3429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spcBef>
                    <a:spcPct val="20000"/>
                  </a:spcBef>
                  <a:buFont typeface="Arial" charset="0"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altLang="cs-CZ" sz="2400" i="1" dirty="0" smtClean="0">
                          <a:latin typeface="Cambria Math"/>
                          <a:ea typeface="Cambria Math"/>
                          <a:sym typeface="Symbol" pitchFamily="18" charset="2"/>
                        </a:rPr>
                        <m:t>∆</m:t>
                      </m:r>
                      <m:r>
                        <a:rPr lang="cs-CZ" altLang="cs-CZ" sz="2400" b="0" i="1" dirty="0" smtClean="0">
                          <a:latin typeface="Cambria Math"/>
                          <a:ea typeface="Cambria Math"/>
                          <a:sym typeface="Symbol" pitchFamily="18" charset="2"/>
                        </a:rPr>
                        <m:t> </m:t>
                      </m:r>
                      <m:r>
                        <m:rPr>
                          <m:sty m:val="p"/>
                        </m:rPr>
                        <a:rPr lang="cs-CZ" altLang="cs-CZ" sz="2400" b="0" i="0" dirty="0" smtClean="0">
                          <a:latin typeface="Cambria Math"/>
                          <a:ea typeface="Cambria Math"/>
                          <a:sym typeface="Symbol" pitchFamily="18" charset="2"/>
                        </a:rPr>
                        <m:t>SBM</m:t>
                      </m:r>
                      <m:r>
                        <a:rPr lang="cs-CZ" altLang="cs-CZ" sz="2400" b="0" i="0" dirty="0" smtClean="0">
                          <a:latin typeface="Cambria Math"/>
                          <a:ea typeface="Cambria Math"/>
                          <a:sym typeface="Symbol" pitchFamily="18" charset="2"/>
                        </a:rPr>
                        <m:t> </m:t>
                      </m:r>
                      <m:r>
                        <m:rPr>
                          <m:sty m:val="p"/>
                        </m:rPr>
                        <a:rPr lang="cs-CZ" altLang="cs-CZ" sz="2400" b="0" i="0" dirty="0" smtClean="0">
                          <a:latin typeface="Cambria Math"/>
                          <a:ea typeface="Cambria Math"/>
                          <a:sym typeface="Symbol" pitchFamily="18" charset="2"/>
                        </a:rPr>
                        <m:t>je</m:t>
                      </m:r>
                      <m:r>
                        <a:rPr lang="cs-CZ" altLang="cs-CZ" sz="2400" b="0" i="0" dirty="0" smtClean="0">
                          <a:latin typeface="Cambria Math"/>
                          <a:ea typeface="Cambria Math"/>
                          <a:sym typeface="Symbol" pitchFamily="18" charset="2"/>
                        </a:rPr>
                        <m:t> </m:t>
                      </m:r>
                      <m:r>
                        <m:rPr>
                          <m:sty m:val="p"/>
                        </m:rPr>
                        <a:rPr lang="cs-CZ" altLang="cs-CZ" sz="2400" b="0" i="0" dirty="0" smtClean="0">
                          <a:latin typeface="Cambria Math"/>
                          <a:ea typeface="Cambria Math"/>
                          <a:sym typeface="Symbol" pitchFamily="18" charset="2"/>
                        </a:rPr>
                        <m:t>pravo</m:t>
                      </m:r>
                      <m:r>
                        <a:rPr lang="cs-CZ" altLang="cs-CZ" sz="2400" b="0" i="0" dirty="0" smtClean="0">
                          <a:latin typeface="Cambria Math"/>
                          <a:ea typeface="Cambria Math"/>
                          <a:sym typeface="Symbol" pitchFamily="18" charset="2"/>
                        </a:rPr>
                        <m:t>ú</m:t>
                      </m:r>
                      <m:r>
                        <m:rPr>
                          <m:sty m:val="p"/>
                        </m:rPr>
                        <a:rPr lang="cs-CZ" altLang="cs-CZ" sz="2400" b="0" i="0" dirty="0" smtClean="0">
                          <a:latin typeface="Cambria Math"/>
                          <a:ea typeface="Cambria Math"/>
                          <a:sym typeface="Symbol" pitchFamily="18" charset="2"/>
                        </a:rPr>
                        <m:t>hl</m:t>
                      </m:r>
                      <m:r>
                        <a:rPr lang="cs-CZ" altLang="cs-CZ" sz="2400" b="0" i="0" dirty="0" smtClean="0">
                          <a:latin typeface="Cambria Math"/>
                          <a:ea typeface="Cambria Math"/>
                          <a:sym typeface="Symbol" pitchFamily="18" charset="2"/>
                        </a:rPr>
                        <m:t>ý</m:t>
                      </m:r>
                    </m:oMath>
                  </m:oMathPara>
                </a14:m>
                <a:endParaRPr lang="en-US" altLang="cs-CZ" sz="2400" b="1" dirty="0">
                  <a:solidFill>
                    <a:srgbClr val="44BF27"/>
                  </a:solidFill>
                  <a:sym typeface="Symbol" pitchFamily="18" charset="2"/>
                </a:endParaRPr>
              </a:p>
            </p:txBody>
          </p:sp>
        </mc:Choice>
        <mc:Fallback xmlns="">
          <p:sp>
            <p:nvSpPr>
              <p:cNvPr id="49" name="Rectangle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752191" y="1989658"/>
                <a:ext cx="2999624" cy="503238"/>
              </a:xfrm>
              <a:prstGeom prst="rect">
                <a:avLst/>
              </a:prstGeom>
              <a:blipFill rotWithShape="1">
                <a:blip r:embed="rId4"/>
                <a:stretch>
                  <a:fillRect b="-9639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0" name="Rectangle 22"/>
              <p:cNvSpPr>
                <a:spLocks/>
              </p:cNvSpPr>
              <p:nvPr/>
            </p:nvSpPr>
            <p:spPr bwMode="auto">
              <a:xfrm>
                <a:off x="6156176" y="2474115"/>
                <a:ext cx="2135528" cy="50323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marL="342900" indent="-3429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spcBef>
                    <a:spcPct val="20000"/>
                  </a:spcBef>
                  <a:buFont typeface="Arial" charset="0"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cs-CZ" altLang="cs-CZ" sz="2400" i="1" dirty="0" smtClean="0">
                              <a:latin typeface="Cambria Math"/>
                              <a:ea typeface="Cambria Math"/>
                              <a:sym typeface="Symbol" pitchFamily="18" charset="2"/>
                            </a:rPr>
                          </m:ctrlPr>
                        </m:sSupPr>
                        <m:e>
                          <m:r>
                            <a:rPr lang="cs-CZ" altLang="cs-CZ" sz="2400" b="0" i="1" dirty="0" smtClean="0">
                              <a:latin typeface="Cambria Math"/>
                              <a:ea typeface="Cambria Math"/>
                              <a:sym typeface="Symbol" pitchFamily="18" charset="2"/>
                            </a:rPr>
                            <m:t>𝑥</m:t>
                          </m:r>
                        </m:e>
                        <m:sup>
                          <m:r>
                            <a:rPr lang="cs-CZ" altLang="cs-CZ" sz="2400" b="0" i="1" dirty="0" smtClean="0">
                              <a:latin typeface="Cambria Math"/>
                              <a:ea typeface="Cambria Math"/>
                              <a:sym typeface="Symbol" pitchFamily="18" charset="2"/>
                            </a:rPr>
                            <m:t>2</m:t>
                          </m:r>
                        </m:sup>
                      </m:sSup>
                      <m:r>
                        <a:rPr lang="cs-CZ" altLang="cs-CZ" sz="2400" b="0" i="1" dirty="0" smtClean="0">
                          <a:latin typeface="Cambria Math"/>
                          <a:ea typeface="Cambria Math"/>
                          <a:sym typeface="Symbol" pitchFamily="18" charset="2"/>
                        </a:rPr>
                        <m:t>=</m:t>
                      </m:r>
                      <m:sSup>
                        <m:sSupPr>
                          <m:ctrlPr>
                            <a:rPr lang="cs-CZ" altLang="cs-CZ" sz="2400" b="0" i="1" dirty="0" smtClean="0">
                              <a:latin typeface="Cambria Math"/>
                              <a:ea typeface="Cambria Math"/>
                              <a:sym typeface="Symbol" pitchFamily="18" charset="2"/>
                            </a:rPr>
                          </m:ctrlPr>
                        </m:sSupPr>
                        <m:e>
                          <m:r>
                            <a:rPr lang="cs-CZ" altLang="cs-CZ" sz="2400" b="0" i="1" dirty="0" smtClean="0">
                              <a:latin typeface="Cambria Math"/>
                              <a:ea typeface="Cambria Math"/>
                              <a:sym typeface="Symbol" pitchFamily="18" charset="2"/>
                            </a:rPr>
                            <m:t>𝑟</m:t>
                          </m:r>
                        </m:e>
                        <m:sup>
                          <m:r>
                            <a:rPr lang="cs-CZ" altLang="cs-CZ" sz="2400" b="0" i="1" dirty="0" smtClean="0">
                              <a:latin typeface="Cambria Math"/>
                              <a:ea typeface="Cambria Math"/>
                              <a:sym typeface="Symbol" pitchFamily="18" charset="2"/>
                            </a:rPr>
                            <m:t>2</m:t>
                          </m:r>
                        </m:sup>
                      </m:sSup>
                      <m:r>
                        <a:rPr lang="cs-CZ" altLang="cs-CZ" sz="2400" b="0" i="1" dirty="0" smtClean="0">
                          <a:latin typeface="Cambria Math"/>
                          <a:ea typeface="Cambria Math"/>
                          <a:sym typeface="Symbol" pitchFamily="18" charset="2"/>
                        </a:rPr>
                        <m:t> −</m:t>
                      </m:r>
                      <m:sSup>
                        <m:sSupPr>
                          <m:ctrlPr>
                            <a:rPr lang="cs-CZ" altLang="cs-CZ" sz="2400" b="0" i="1" dirty="0" smtClean="0">
                              <a:latin typeface="Cambria Math"/>
                              <a:ea typeface="Cambria Math"/>
                              <a:sym typeface="Symbol" pitchFamily="18" charset="2"/>
                            </a:rPr>
                          </m:ctrlPr>
                        </m:sSupPr>
                        <m:e>
                          <m:r>
                            <a:rPr lang="cs-CZ" altLang="cs-CZ" sz="2400" b="0" i="1" dirty="0" smtClean="0">
                              <a:latin typeface="Cambria Math"/>
                              <a:ea typeface="Cambria Math"/>
                              <a:sym typeface="Symbol" pitchFamily="18" charset="2"/>
                            </a:rPr>
                            <m:t>𝑣</m:t>
                          </m:r>
                        </m:e>
                        <m:sup>
                          <m:r>
                            <a:rPr lang="cs-CZ" altLang="cs-CZ" sz="2400" b="0" i="1" dirty="0" smtClean="0">
                              <a:latin typeface="Cambria Math"/>
                              <a:ea typeface="Cambria Math"/>
                              <a:sym typeface="Symbol" pitchFamily="18" charset="2"/>
                            </a:rPr>
                            <m:t>2</m:t>
                          </m:r>
                        </m:sup>
                      </m:sSup>
                      <m:r>
                        <a:rPr lang="cs-CZ" altLang="cs-CZ" sz="2400" b="0" i="1" dirty="0" smtClean="0">
                          <a:latin typeface="Cambria Math"/>
                          <a:ea typeface="Cambria Math"/>
                          <a:sym typeface="Symbol" pitchFamily="18" charset="2"/>
                        </a:rPr>
                        <m:t> </m:t>
                      </m:r>
                    </m:oMath>
                  </m:oMathPara>
                </a14:m>
                <a:endParaRPr lang="en-US" altLang="cs-CZ" sz="2400" b="1" dirty="0">
                  <a:solidFill>
                    <a:srgbClr val="44BF27"/>
                  </a:solidFill>
                  <a:sym typeface="Symbol" pitchFamily="18" charset="2"/>
                </a:endParaRPr>
              </a:p>
            </p:txBody>
          </p:sp>
        </mc:Choice>
        <mc:Fallback xmlns="">
          <p:sp>
            <p:nvSpPr>
              <p:cNvPr id="50" name="Rectangle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156176" y="2474115"/>
                <a:ext cx="2135528" cy="503238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1" name="Rectangle 22"/>
              <p:cNvSpPr>
                <a:spLocks/>
              </p:cNvSpPr>
              <p:nvPr/>
            </p:nvSpPr>
            <p:spPr bwMode="auto">
              <a:xfrm>
                <a:off x="6156176" y="3119763"/>
                <a:ext cx="2448272" cy="50323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marL="342900" indent="-3429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spcBef>
                    <a:spcPct val="20000"/>
                  </a:spcBef>
                  <a:buFont typeface="Arial" charset="0"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cs-CZ" altLang="cs-CZ" sz="2400" i="1" dirty="0" smtClean="0">
                              <a:latin typeface="Cambria Math"/>
                              <a:ea typeface="Cambria Math"/>
                              <a:sym typeface="Symbol" pitchFamily="18" charset="2"/>
                            </a:rPr>
                          </m:ctrlPr>
                        </m:sSupPr>
                        <m:e>
                          <m:r>
                            <a:rPr lang="cs-CZ" altLang="cs-CZ" sz="2400" b="0" i="1" dirty="0" smtClean="0">
                              <a:latin typeface="Cambria Math"/>
                              <a:ea typeface="Cambria Math"/>
                              <a:sym typeface="Symbol" pitchFamily="18" charset="2"/>
                            </a:rPr>
                            <m:t>𝑥</m:t>
                          </m:r>
                        </m:e>
                        <m:sup>
                          <m:r>
                            <a:rPr lang="cs-CZ" altLang="cs-CZ" sz="2400" b="0" i="1" dirty="0" smtClean="0">
                              <a:latin typeface="Cambria Math"/>
                              <a:ea typeface="Cambria Math"/>
                              <a:sym typeface="Symbol" pitchFamily="18" charset="2"/>
                            </a:rPr>
                            <m:t>2</m:t>
                          </m:r>
                        </m:sup>
                      </m:sSup>
                      <m:r>
                        <a:rPr lang="cs-CZ" altLang="cs-CZ" sz="2400" b="0" i="1" dirty="0" smtClean="0">
                          <a:latin typeface="Cambria Math"/>
                          <a:ea typeface="Cambria Math"/>
                          <a:sym typeface="Symbol" pitchFamily="18" charset="2"/>
                        </a:rPr>
                        <m:t>=</m:t>
                      </m:r>
                      <m:sSup>
                        <m:sSupPr>
                          <m:ctrlPr>
                            <a:rPr lang="cs-CZ" altLang="cs-CZ" sz="2400" b="0" i="1" dirty="0" smtClean="0">
                              <a:latin typeface="Cambria Math"/>
                              <a:ea typeface="Cambria Math"/>
                              <a:sym typeface="Symbol" pitchFamily="18" charset="2"/>
                            </a:rPr>
                          </m:ctrlPr>
                        </m:sSupPr>
                        <m:e>
                          <m:r>
                            <a:rPr lang="cs-CZ" altLang="cs-CZ" sz="2400" b="0" i="1" dirty="0" smtClean="0">
                              <a:latin typeface="Cambria Math"/>
                              <a:ea typeface="Cambria Math"/>
                              <a:sym typeface="Symbol" pitchFamily="18" charset="2"/>
                            </a:rPr>
                            <m:t>20</m:t>
                          </m:r>
                        </m:e>
                        <m:sup>
                          <m:r>
                            <a:rPr lang="cs-CZ" altLang="cs-CZ" sz="2400" b="0" i="1" dirty="0" smtClean="0">
                              <a:latin typeface="Cambria Math"/>
                              <a:ea typeface="Cambria Math"/>
                              <a:sym typeface="Symbol" pitchFamily="18" charset="2"/>
                            </a:rPr>
                            <m:t>2</m:t>
                          </m:r>
                        </m:sup>
                      </m:sSup>
                      <m:r>
                        <a:rPr lang="cs-CZ" altLang="cs-CZ" sz="2400" b="0" i="1" dirty="0" smtClean="0">
                          <a:latin typeface="Cambria Math"/>
                          <a:ea typeface="Cambria Math"/>
                          <a:sym typeface="Symbol" pitchFamily="18" charset="2"/>
                        </a:rPr>
                        <m:t> −</m:t>
                      </m:r>
                      <m:sSup>
                        <m:sSupPr>
                          <m:ctrlPr>
                            <a:rPr lang="cs-CZ" altLang="cs-CZ" sz="2400" b="0" i="1" dirty="0" smtClean="0">
                              <a:latin typeface="Cambria Math"/>
                              <a:ea typeface="Cambria Math"/>
                              <a:sym typeface="Symbol" pitchFamily="18" charset="2"/>
                            </a:rPr>
                          </m:ctrlPr>
                        </m:sSupPr>
                        <m:e>
                          <m:r>
                            <a:rPr lang="cs-CZ" altLang="cs-CZ" sz="2400" b="0" i="1" dirty="0" smtClean="0">
                              <a:latin typeface="Cambria Math"/>
                              <a:ea typeface="Cambria Math"/>
                              <a:sym typeface="Symbol" pitchFamily="18" charset="2"/>
                            </a:rPr>
                            <m:t>16</m:t>
                          </m:r>
                        </m:e>
                        <m:sup>
                          <m:r>
                            <a:rPr lang="cs-CZ" altLang="cs-CZ" sz="2400" b="0" i="1" dirty="0" smtClean="0">
                              <a:latin typeface="Cambria Math"/>
                              <a:ea typeface="Cambria Math"/>
                              <a:sym typeface="Symbol" pitchFamily="18" charset="2"/>
                            </a:rPr>
                            <m:t>2</m:t>
                          </m:r>
                        </m:sup>
                      </m:sSup>
                      <m:r>
                        <a:rPr lang="cs-CZ" altLang="cs-CZ" sz="2400" b="0" i="1" dirty="0" smtClean="0">
                          <a:latin typeface="Cambria Math"/>
                          <a:ea typeface="Cambria Math"/>
                          <a:sym typeface="Symbol" pitchFamily="18" charset="2"/>
                        </a:rPr>
                        <m:t> </m:t>
                      </m:r>
                    </m:oMath>
                  </m:oMathPara>
                </a14:m>
                <a:endParaRPr lang="en-US" altLang="cs-CZ" sz="2400" b="1" dirty="0">
                  <a:solidFill>
                    <a:srgbClr val="44BF27"/>
                  </a:solidFill>
                  <a:sym typeface="Symbol" pitchFamily="18" charset="2"/>
                </a:endParaRPr>
              </a:p>
            </p:txBody>
          </p:sp>
        </mc:Choice>
        <mc:Fallback xmlns="">
          <p:sp>
            <p:nvSpPr>
              <p:cNvPr id="51" name="Rectangle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156176" y="3119763"/>
                <a:ext cx="2448272" cy="503238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2" name="Rectangle 22"/>
              <p:cNvSpPr>
                <a:spLocks/>
              </p:cNvSpPr>
              <p:nvPr/>
            </p:nvSpPr>
            <p:spPr bwMode="auto">
              <a:xfrm>
                <a:off x="6156176" y="3710089"/>
                <a:ext cx="2448272" cy="50323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marL="342900" indent="-3429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spcBef>
                    <a:spcPct val="20000"/>
                  </a:spcBef>
                  <a:buFont typeface="Arial" charset="0"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cs-CZ" altLang="cs-CZ" sz="2400" i="1" dirty="0" smtClean="0">
                              <a:latin typeface="Cambria Math"/>
                              <a:ea typeface="Cambria Math"/>
                              <a:sym typeface="Symbol" pitchFamily="18" charset="2"/>
                            </a:rPr>
                          </m:ctrlPr>
                        </m:sSupPr>
                        <m:e>
                          <m:r>
                            <a:rPr lang="cs-CZ" altLang="cs-CZ" sz="2400" b="0" i="1" dirty="0" smtClean="0">
                              <a:latin typeface="Cambria Math"/>
                              <a:ea typeface="Cambria Math"/>
                              <a:sym typeface="Symbol" pitchFamily="18" charset="2"/>
                            </a:rPr>
                            <m:t>𝑥</m:t>
                          </m:r>
                        </m:e>
                        <m:sup>
                          <m:r>
                            <a:rPr lang="cs-CZ" altLang="cs-CZ" sz="2400" b="0" i="1" dirty="0" smtClean="0">
                              <a:latin typeface="Cambria Math"/>
                              <a:ea typeface="Cambria Math"/>
                              <a:sym typeface="Symbol" pitchFamily="18" charset="2"/>
                            </a:rPr>
                            <m:t>2</m:t>
                          </m:r>
                        </m:sup>
                      </m:sSup>
                      <m:r>
                        <a:rPr lang="cs-CZ" altLang="cs-CZ" sz="2400" b="0" i="1" dirty="0" smtClean="0">
                          <a:latin typeface="Cambria Math"/>
                          <a:ea typeface="Cambria Math"/>
                          <a:sym typeface="Symbol" pitchFamily="18" charset="2"/>
                        </a:rPr>
                        <m:t>=400−256</m:t>
                      </m:r>
                    </m:oMath>
                  </m:oMathPara>
                </a14:m>
                <a:endParaRPr lang="en-US" altLang="cs-CZ" sz="2400" b="1" dirty="0">
                  <a:solidFill>
                    <a:srgbClr val="44BF27"/>
                  </a:solidFill>
                  <a:sym typeface="Symbol" pitchFamily="18" charset="2"/>
                </a:endParaRPr>
              </a:p>
            </p:txBody>
          </p:sp>
        </mc:Choice>
        <mc:Fallback xmlns="">
          <p:sp>
            <p:nvSpPr>
              <p:cNvPr id="52" name="Rectangle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156176" y="3710089"/>
                <a:ext cx="2448272" cy="503238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3" name="Rectangle 22"/>
              <p:cNvSpPr>
                <a:spLocks/>
              </p:cNvSpPr>
              <p:nvPr/>
            </p:nvSpPr>
            <p:spPr bwMode="auto">
              <a:xfrm>
                <a:off x="6156176" y="4247514"/>
                <a:ext cx="1646844" cy="50323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marL="342900" indent="-3429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spcBef>
                    <a:spcPct val="20000"/>
                  </a:spcBef>
                  <a:buFont typeface="Arial" charset="0"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cs-CZ" altLang="cs-CZ" sz="2400" i="1" dirty="0" smtClean="0">
                              <a:latin typeface="Cambria Math"/>
                              <a:ea typeface="Cambria Math"/>
                              <a:sym typeface="Symbol" pitchFamily="18" charset="2"/>
                            </a:rPr>
                          </m:ctrlPr>
                        </m:sSupPr>
                        <m:e>
                          <m:r>
                            <a:rPr lang="cs-CZ" altLang="cs-CZ" sz="2400" b="0" i="1" dirty="0" smtClean="0">
                              <a:latin typeface="Cambria Math"/>
                              <a:ea typeface="Cambria Math"/>
                              <a:sym typeface="Symbol" pitchFamily="18" charset="2"/>
                            </a:rPr>
                            <m:t>𝑥</m:t>
                          </m:r>
                        </m:e>
                        <m:sup>
                          <m:r>
                            <a:rPr lang="cs-CZ" altLang="cs-CZ" sz="2400" b="0" i="1" dirty="0" smtClean="0">
                              <a:latin typeface="Cambria Math"/>
                              <a:ea typeface="Cambria Math"/>
                              <a:sym typeface="Symbol" pitchFamily="18" charset="2"/>
                            </a:rPr>
                            <m:t>2</m:t>
                          </m:r>
                        </m:sup>
                      </m:sSup>
                      <m:r>
                        <a:rPr lang="cs-CZ" altLang="cs-CZ" sz="2400" b="0" i="1" dirty="0" smtClean="0">
                          <a:latin typeface="Cambria Math"/>
                          <a:ea typeface="Cambria Math"/>
                          <a:sym typeface="Symbol" pitchFamily="18" charset="2"/>
                        </a:rPr>
                        <m:t>=144</m:t>
                      </m:r>
                    </m:oMath>
                  </m:oMathPara>
                </a14:m>
                <a:endParaRPr lang="en-US" altLang="cs-CZ" sz="2400" b="1" dirty="0">
                  <a:solidFill>
                    <a:srgbClr val="44BF27"/>
                  </a:solidFill>
                  <a:sym typeface="Symbol" pitchFamily="18" charset="2"/>
                </a:endParaRPr>
              </a:p>
            </p:txBody>
          </p:sp>
        </mc:Choice>
        <mc:Fallback xmlns="">
          <p:sp>
            <p:nvSpPr>
              <p:cNvPr id="53" name="Rectangle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156176" y="4247514"/>
                <a:ext cx="1646844" cy="503238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4" name="Rectangle 22"/>
              <p:cNvSpPr>
                <a:spLocks/>
              </p:cNvSpPr>
              <p:nvPr/>
            </p:nvSpPr>
            <p:spPr bwMode="auto">
              <a:xfrm>
                <a:off x="6117447" y="4750752"/>
                <a:ext cx="1838929" cy="50323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marL="342900" indent="-3429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spcBef>
                    <a:spcPct val="20000"/>
                  </a:spcBef>
                  <a:buFont typeface="Arial" charset="0"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altLang="cs-CZ" sz="2400" b="0" i="1" dirty="0" smtClean="0">
                          <a:latin typeface="Cambria Math"/>
                          <a:ea typeface="Cambria Math"/>
                          <a:sym typeface="Symbol" pitchFamily="18" charset="2"/>
                        </a:rPr>
                        <m:t>𝑥</m:t>
                      </m:r>
                      <m:r>
                        <a:rPr lang="cs-CZ" altLang="cs-CZ" sz="2400" b="0" i="1" dirty="0" smtClean="0">
                          <a:latin typeface="Cambria Math"/>
                          <a:ea typeface="Cambria Math"/>
                          <a:sym typeface="Symbol" pitchFamily="18" charset="2"/>
                        </a:rPr>
                        <m:t>=12 </m:t>
                      </m:r>
                      <m:r>
                        <a:rPr lang="cs-CZ" altLang="cs-CZ" sz="2400" b="0" i="1" dirty="0" smtClean="0">
                          <a:latin typeface="Cambria Math"/>
                          <a:ea typeface="Cambria Math"/>
                          <a:sym typeface="Symbol" pitchFamily="18" charset="2"/>
                        </a:rPr>
                        <m:t>𝑐𝑚</m:t>
                      </m:r>
                    </m:oMath>
                  </m:oMathPara>
                </a14:m>
                <a:endParaRPr lang="en-US" altLang="cs-CZ" sz="2400" b="1" dirty="0">
                  <a:solidFill>
                    <a:srgbClr val="44BF27"/>
                  </a:solidFill>
                  <a:sym typeface="Symbol" pitchFamily="18" charset="2"/>
                </a:endParaRPr>
              </a:p>
            </p:txBody>
          </p:sp>
        </mc:Choice>
        <mc:Fallback xmlns="">
          <p:sp>
            <p:nvSpPr>
              <p:cNvPr id="54" name="Rectangle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117447" y="4750752"/>
                <a:ext cx="1838929" cy="503238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Obdélník 9"/>
          <p:cNvSpPr/>
          <p:nvPr/>
        </p:nvSpPr>
        <p:spPr>
          <a:xfrm>
            <a:off x="299345" y="5877272"/>
            <a:ext cx="563468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3200" dirty="0" smtClean="0"/>
              <a:t>Tětiva kružnice má délku 24 cm.</a:t>
            </a:r>
            <a:endParaRPr lang="cs-CZ" sz="3200" dirty="0"/>
          </a:p>
        </p:txBody>
      </p:sp>
      <p:sp>
        <p:nvSpPr>
          <p:cNvPr id="3" name="Volný tvar 2"/>
          <p:cNvSpPr/>
          <p:nvPr/>
        </p:nvSpPr>
        <p:spPr>
          <a:xfrm>
            <a:off x="1323094" y="2559941"/>
            <a:ext cx="942109" cy="1427018"/>
          </a:xfrm>
          <a:custGeom>
            <a:avLst/>
            <a:gdLst>
              <a:gd name="connsiteX0" fmla="*/ 0 w 942109"/>
              <a:gd name="connsiteY0" fmla="*/ 540328 h 1427018"/>
              <a:gd name="connsiteX1" fmla="*/ 526473 w 942109"/>
              <a:gd name="connsiteY1" fmla="*/ 1427018 h 1427018"/>
              <a:gd name="connsiteX2" fmla="*/ 942109 w 942109"/>
              <a:gd name="connsiteY2" fmla="*/ 0 h 1427018"/>
              <a:gd name="connsiteX3" fmla="*/ 0 w 942109"/>
              <a:gd name="connsiteY3" fmla="*/ 540328 h 14270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42109" h="1427018">
                <a:moveTo>
                  <a:pt x="0" y="540328"/>
                </a:moveTo>
                <a:lnTo>
                  <a:pt x="526473" y="1427018"/>
                </a:lnTo>
                <a:lnTo>
                  <a:pt x="942109" y="0"/>
                </a:lnTo>
                <a:lnTo>
                  <a:pt x="0" y="540328"/>
                </a:lnTo>
                <a:close/>
              </a:path>
            </a:pathLst>
          </a:custGeom>
          <a:solidFill>
            <a:srgbClr val="FFC000">
              <a:alpha val="23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Obdélník 4"/>
              <p:cNvSpPr/>
              <p:nvPr/>
            </p:nvSpPr>
            <p:spPr>
              <a:xfrm>
                <a:off x="3810199" y="2533329"/>
                <a:ext cx="1264513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altLang="cs-CZ" b="0" i="1" dirty="0" smtClean="0">
                          <a:latin typeface="Cambria Math"/>
                          <a:ea typeface="Cambria Math"/>
                          <a:sym typeface="Symbol" pitchFamily="18" charset="2"/>
                        </a:rPr>
                        <m:t>𝑟</m:t>
                      </m:r>
                      <m:r>
                        <a:rPr lang="cs-CZ" altLang="cs-CZ" b="0" i="1" dirty="0" smtClean="0">
                          <a:latin typeface="Cambria Math"/>
                          <a:ea typeface="Cambria Math"/>
                          <a:sym typeface="Symbol" pitchFamily="18" charset="2"/>
                        </a:rPr>
                        <m:t>=20 </m:t>
                      </m:r>
                      <m:r>
                        <a:rPr lang="cs-CZ" altLang="cs-CZ" b="0" i="1" dirty="0" smtClean="0">
                          <a:latin typeface="Cambria Math"/>
                          <a:ea typeface="Cambria Math"/>
                          <a:sym typeface="Symbol" pitchFamily="18" charset="2"/>
                        </a:rPr>
                        <m:t>𝑐𝑚</m:t>
                      </m:r>
                    </m:oMath>
                  </m:oMathPara>
                </a14:m>
                <a:endParaRPr lang="cs-CZ" dirty="0"/>
              </a:p>
            </p:txBody>
          </p:sp>
        </mc:Choice>
        <mc:Fallback xmlns="">
          <p:sp>
            <p:nvSpPr>
              <p:cNvPr id="5" name="Obdélník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0199" y="2533329"/>
                <a:ext cx="1264513" cy="369332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2" name="Obdélník 41"/>
              <p:cNvSpPr/>
              <p:nvPr/>
            </p:nvSpPr>
            <p:spPr>
              <a:xfrm>
                <a:off x="3810199" y="2965498"/>
                <a:ext cx="2137188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altLang="cs-CZ" b="0" i="1" dirty="0" smtClean="0">
                          <a:latin typeface="Cambria Math"/>
                          <a:ea typeface="Cambria Math"/>
                          <a:sym typeface="Symbol" pitchFamily="18" charset="2"/>
                        </a:rPr>
                        <m:t>𝑑</m:t>
                      </m:r>
                      <m:r>
                        <a:rPr lang="cs-CZ" altLang="cs-CZ" b="0" i="1" dirty="0" smtClean="0">
                          <a:latin typeface="Cambria Math"/>
                          <a:ea typeface="Cambria Math"/>
                          <a:sym typeface="Symbol" pitchFamily="18" charset="2"/>
                        </a:rPr>
                        <m:t>=2∙20=40 </m:t>
                      </m:r>
                      <m:r>
                        <a:rPr lang="cs-CZ" altLang="cs-CZ" b="0" i="1" dirty="0" smtClean="0">
                          <a:latin typeface="Cambria Math"/>
                          <a:ea typeface="Cambria Math"/>
                          <a:sym typeface="Symbol" pitchFamily="18" charset="2"/>
                        </a:rPr>
                        <m:t>𝑐𝑚</m:t>
                      </m:r>
                    </m:oMath>
                  </m:oMathPara>
                </a14:m>
                <a:endParaRPr lang="cs-CZ" dirty="0"/>
              </a:p>
            </p:txBody>
          </p:sp>
        </mc:Choice>
        <mc:Fallback xmlns="">
          <p:sp>
            <p:nvSpPr>
              <p:cNvPr id="42" name="Obdélník 4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0199" y="2965498"/>
                <a:ext cx="2137188" cy="369332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3" name="Obdélník 42"/>
              <p:cNvSpPr/>
              <p:nvPr/>
            </p:nvSpPr>
            <p:spPr>
              <a:xfrm>
                <a:off x="3829862" y="3334830"/>
                <a:ext cx="2128596" cy="61279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altLang="cs-CZ" b="0" i="1" dirty="0" smtClean="0">
                          <a:latin typeface="Cambria Math"/>
                          <a:ea typeface="Cambria Math"/>
                          <a:sym typeface="Symbol" pitchFamily="18" charset="2"/>
                        </a:rPr>
                        <m:t>𝑣</m:t>
                      </m:r>
                      <m:r>
                        <a:rPr lang="cs-CZ" altLang="cs-CZ" b="0" i="1" dirty="0" smtClean="0">
                          <a:latin typeface="Cambria Math"/>
                          <a:ea typeface="Cambria Math"/>
                          <a:sym typeface="Symbol" pitchFamily="18" charset="2"/>
                        </a:rPr>
                        <m:t>=</m:t>
                      </m:r>
                      <m:f>
                        <m:fPr>
                          <m:ctrlPr>
                            <a:rPr lang="cs-CZ" altLang="cs-CZ" b="0" i="1" dirty="0" smtClean="0">
                              <a:latin typeface="Cambria Math"/>
                              <a:ea typeface="Cambria Math"/>
                              <a:sym typeface="Symbol" pitchFamily="18" charset="2"/>
                            </a:rPr>
                          </m:ctrlPr>
                        </m:fPr>
                        <m:num>
                          <m:r>
                            <a:rPr lang="cs-CZ" altLang="cs-CZ" b="0" i="1" dirty="0" smtClean="0">
                              <a:latin typeface="Cambria Math"/>
                              <a:ea typeface="Cambria Math"/>
                              <a:sym typeface="Symbol" pitchFamily="18" charset="2"/>
                            </a:rPr>
                            <m:t>2</m:t>
                          </m:r>
                        </m:num>
                        <m:den>
                          <m:r>
                            <a:rPr lang="cs-CZ" altLang="cs-CZ" b="0" i="1" dirty="0" smtClean="0">
                              <a:latin typeface="Cambria Math"/>
                              <a:ea typeface="Cambria Math"/>
                              <a:sym typeface="Symbol" pitchFamily="18" charset="2"/>
                            </a:rPr>
                            <m:t>5</m:t>
                          </m:r>
                        </m:den>
                      </m:f>
                      <m:r>
                        <a:rPr lang="cs-CZ" altLang="cs-CZ" i="1" dirty="0">
                          <a:latin typeface="Cambria Math"/>
                          <a:ea typeface="Cambria Math"/>
                          <a:sym typeface="Symbol" pitchFamily="18" charset="2"/>
                        </a:rPr>
                        <m:t>∙</m:t>
                      </m:r>
                      <m:r>
                        <a:rPr lang="cs-CZ" altLang="cs-CZ" b="0" i="1" dirty="0" smtClean="0">
                          <a:latin typeface="Cambria Math"/>
                          <a:ea typeface="Cambria Math"/>
                          <a:sym typeface="Symbol" pitchFamily="18" charset="2"/>
                        </a:rPr>
                        <m:t>40=16 </m:t>
                      </m:r>
                      <m:r>
                        <a:rPr lang="cs-CZ" altLang="cs-CZ" b="0" i="1" dirty="0" smtClean="0">
                          <a:latin typeface="Cambria Math"/>
                          <a:ea typeface="Cambria Math"/>
                          <a:sym typeface="Symbol" pitchFamily="18" charset="2"/>
                        </a:rPr>
                        <m:t>𝑐𝑚</m:t>
                      </m:r>
                    </m:oMath>
                  </m:oMathPara>
                </a14:m>
                <a:endParaRPr lang="cs-CZ" dirty="0"/>
              </a:p>
            </p:txBody>
          </p:sp>
        </mc:Choice>
        <mc:Fallback xmlns="">
          <p:sp>
            <p:nvSpPr>
              <p:cNvPr id="43" name="Obdélník 4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29862" y="3334830"/>
                <a:ext cx="2128596" cy="612796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4" name="Rectangle 22"/>
              <p:cNvSpPr>
                <a:spLocks/>
              </p:cNvSpPr>
              <p:nvPr/>
            </p:nvSpPr>
            <p:spPr bwMode="auto">
              <a:xfrm>
                <a:off x="6117447" y="5270372"/>
                <a:ext cx="3026553" cy="50323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marL="342900" indent="-3429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spcBef>
                    <a:spcPct val="20000"/>
                  </a:spcBef>
                  <a:buFont typeface="Arial" charset="0"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lang="cs-CZ" altLang="cs-CZ" sz="2400" b="0" i="1" dirty="0" smtClean="0">
                              <a:latin typeface="Cambria Math"/>
                              <a:ea typeface="Cambria Math"/>
                              <a:sym typeface="Symbol" pitchFamily="18" charset="2"/>
                            </a:rPr>
                          </m:ctrlPr>
                        </m:dPr>
                        <m:e>
                          <m:r>
                            <a:rPr lang="cs-CZ" altLang="cs-CZ" sz="2400" b="0" i="1" dirty="0" smtClean="0">
                              <a:latin typeface="Cambria Math"/>
                              <a:ea typeface="Cambria Math"/>
                              <a:sym typeface="Symbol" pitchFamily="18" charset="2"/>
                            </a:rPr>
                            <m:t>𝐴𝐵</m:t>
                          </m:r>
                        </m:e>
                      </m:d>
                      <m:r>
                        <a:rPr lang="cs-CZ" altLang="cs-CZ" sz="2400" b="0" i="1" dirty="0" smtClean="0">
                          <a:latin typeface="Cambria Math"/>
                          <a:ea typeface="Cambria Math"/>
                          <a:sym typeface="Symbol" pitchFamily="18" charset="2"/>
                        </a:rPr>
                        <m:t>=2</m:t>
                      </m:r>
                      <m:r>
                        <a:rPr lang="cs-CZ" altLang="cs-CZ" sz="2400" b="0" i="1" dirty="0" smtClean="0">
                          <a:latin typeface="Cambria Math"/>
                          <a:ea typeface="Cambria Math"/>
                          <a:sym typeface="Symbol" pitchFamily="18" charset="2"/>
                        </a:rPr>
                        <m:t>𝑥</m:t>
                      </m:r>
                      <m:r>
                        <a:rPr lang="cs-CZ" altLang="cs-CZ" sz="2400" b="0" i="1" dirty="0" smtClean="0">
                          <a:latin typeface="Cambria Math"/>
                          <a:ea typeface="Cambria Math"/>
                          <a:sym typeface="Symbol" pitchFamily="18" charset="2"/>
                        </a:rPr>
                        <m:t>=24 </m:t>
                      </m:r>
                      <m:r>
                        <a:rPr lang="cs-CZ" altLang="cs-CZ" sz="2400" b="0" i="1" dirty="0" smtClean="0">
                          <a:latin typeface="Cambria Math"/>
                          <a:ea typeface="Cambria Math"/>
                          <a:sym typeface="Symbol" pitchFamily="18" charset="2"/>
                        </a:rPr>
                        <m:t>𝑐𝑚</m:t>
                      </m:r>
                    </m:oMath>
                  </m:oMathPara>
                </a14:m>
                <a:endParaRPr lang="en-US" altLang="cs-CZ" sz="2400" b="1" dirty="0">
                  <a:solidFill>
                    <a:srgbClr val="44BF27"/>
                  </a:solidFill>
                  <a:sym typeface="Symbol" pitchFamily="18" charset="2"/>
                </a:endParaRPr>
              </a:p>
            </p:txBody>
          </p:sp>
        </mc:Choice>
        <mc:Fallback xmlns="">
          <p:sp>
            <p:nvSpPr>
              <p:cNvPr id="44" name="Rectangle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117447" y="5270372"/>
                <a:ext cx="3026553" cy="503238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6" name="Obdélník 45"/>
              <p:cNvSpPr/>
              <p:nvPr/>
            </p:nvSpPr>
            <p:spPr>
              <a:xfrm>
                <a:off x="3854141" y="4006850"/>
                <a:ext cx="1416542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lang="cs-CZ" altLang="cs-CZ" b="0" i="1" dirty="0" smtClean="0">
                              <a:latin typeface="Cambria Math"/>
                              <a:ea typeface="Cambria Math"/>
                              <a:sym typeface="Symbol" pitchFamily="18" charset="2"/>
                            </a:rPr>
                          </m:ctrlPr>
                        </m:dPr>
                        <m:e>
                          <m:r>
                            <a:rPr lang="cs-CZ" altLang="cs-CZ" b="0" i="1" dirty="0" smtClean="0">
                              <a:latin typeface="Cambria Math"/>
                              <a:ea typeface="Cambria Math"/>
                              <a:sym typeface="Symbol" pitchFamily="18" charset="2"/>
                            </a:rPr>
                            <m:t>𝐴𝐵</m:t>
                          </m:r>
                        </m:e>
                      </m:d>
                      <m:r>
                        <a:rPr lang="cs-CZ" altLang="cs-CZ" b="0" i="1" dirty="0" smtClean="0">
                          <a:latin typeface="Cambria Math"/>
                          <a:ea typeface="Cambria Math"/>
                          <a:sym typeface="Symbol" pitchFamily="18" charset="2"/>
                        </a:rPr>
                        <m:t>=? </m:t>
                      </m:r>
                      <m:r>
                        <a:rPr lang="cs-CZ" altLang="cs-CZ" b="0" i="1" dirty="0" smtClean="0">
                          <a:latin typeface="Cambria Math"/>
                          <a:ea typeface="Cambria Math"/>
                          <a:sym typeface="Symbol" pitchFamily="18" charset="2"/>
                        </a:rPr>
                        <m:t>𝑐𝑚</m:t>
                      </m:r>
                    </m:oMath>
                  </m:oMathPara>
                </a14:m>
                <a:endParaRPr lang="cs-CZ" dirty="0"/>
              </a:p>
            </p:txBody>
          </p:sp>
        </mc:Choice>
        <mc:Fallback xmlns="">
          <p:sp>
            <p:nvSpPr>
              <p:cNvPr id="46" name="Obdélník 4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54141" y="4006850"/>
                <a:ext cx="1416542" cy="369332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946069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"/>
                            </p:stCondLst>
                            <p:childTnLst>
                              <p:par>
                                <p:cTn id="5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7" dur="5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000"/>
                            </p:stCondLst>
                            <p:childTnLst>
                              <p:par>
                                <p:cTn id="5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1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1500"/>
                            </p:stCondLst>
                            <p:childTnLst>
                              <p:par>
                                <p:cTn id="6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5" dur="5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2000"/>
                            </p:stCondLst>
                            <p:childTnLst>
                              <p:par>
                                <p:cTn id="6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2500"/>
                            </p:stCondLst>
                            <p:childTnLst>
                              <p:par>
                                <p:cTn id="7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500"/>
                            </p:stCondLst>
                            <p:childTnLst>
                              <p:par>
                                <p:cTn id="8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500"/>
                            </p:stCondLst>
                            <p:childTnLst>
                              <p:par>
                                <p:cTn id="8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1000"/>
                            </p:stCondLst>
                            <p:childTnLst>
                              <p:par>
                                <p:cTn id="9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500"/>
                            </p:stCondLst>
                            <p:childTnLst>
                              <p:par>
                                <p:cTn id="11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500"/>
                            </p:stCondLst>
                            <p:childTnLst>
                              <p:par>
                                <p:cTn id="11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6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1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6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1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6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1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2" fill="hold">
                            <p:stCondLst>
                              <p:cond delay="500"/>
                            </p:stCondLst>
                            <p:childTnLst>
                              <p:par>
                                <p:cTn id="15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5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0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1" fill="hold">
                            <p:stCondLst>
                              <p:cond delay="500"/>
                            </p:stCondLst>
                            <p:childTnLst>
                              <p:par>
                                <p:cTn id="16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051" grpId="0"/>
      <p:bldP spid="2052" grpId="0"/>
      <p:bldP spid="37" grpId="0"/>
      <p:bldP spid="21" grpId="0"/>
      <p:bldP spid="25" grpId="0"/>
      <p:bldP spid="39" grpId="0" animBg="1"/>
      <p:bldP spid="40" grpId="0" animBg="1"/>
      <p:bldP spid="41" grpId="0"/>
      <p:bldP spid="45" grpId="0"/>
      <p:bldP spid="30" grpId="0"/>
      <p:bldP spid="35" grpId="0"/>
      <p:bldP spid="6" grpId="0" animBg="1"/>
      <p:bldP spid="38" grpId="0"/>
      <p:bldP spid="48" grpId="0"/>
      <p:bldP spid="49" grpId="0"/>
      <p:bldP spid="50" grpId="0"/>
      <p:bldP spid="51" grpId="0"/>
      <p:bldP spid="52" grpId="0"/>
      <p:bldP spid="53" grpId="0"/>
      <p:bldP spid="54" grpId="0"/>
      <p:bldP spid="10" grpId="0"/>
      <p:bldP spid="3" grpId="0" animBg="1"/>
      <p:bldP spid="5" grpId="0"/>
      <p:bldP spid="42" grpId="0"/>
      <p:bldP spid="43" grpId="0"/>
      <p:bldP spid="44" grpId="0"/>
      <p:bldP spid="4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Zástupný symbol pro obsah 7"/>
          <p:cNvSpPr txBox="1">
            <a:spLocks noGrp="1"/>
          </p:cNvSpPr>
          <p:nvPr>
            <p:ph idx="1"/>
          </p:nvPr>
        </p:nvSpPr>
        <p:spPr>
          <a:xfrm>
            <a:off x="191830" y="387822"/>
            <a:ext cx="874846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spcBef>
                <a:spcPct val="0"/>
              </a:spcBef>
              <a:buNone/>
            </a:pPr>
            <a:r>
              <a:rPr lang="cs-CZ" b="1" dirty="0" smtClean="0"/>
              <a:t>Příklad 3</a:t>
            </a:r>
            <a:r>
              <a:rPr lang="cs-CZ" dirty="0" smtClean="0"/>
              <a:t>: Určete průměr kružnice k, jestliže její tětiva MN je vzdálena od středu S kružnice 6 cm a má délku 20 cm.</a:t>
            </a:r>
            <a:endParaRPr lang="cs-CZ" dirty="0">
              <a:latin typeface="+mj-lt"/>
              <a:ea typeface="+mj-ea"/>
              <a:cs typeface="+mj-cs"/>
            </a:endParaRPr>
          </a:p>
        </p:txBody>
      </p:sp>
      <p:grpSp>
        <p:nvGrpSpPr>
          <p:cNvPr id="17" name="Skupina 16"/>
          <p:cNvGrpSpPr/>
          <p:nvPr/>
        </p:nvGrpSpPr>
        <p:grpSpPr>
          <a:xfrm>
            <a:off x="1749533" y="3892714"/>
            <a:ext cx="152400" cy="152693"/>
            <a:chOff x="2771800" y="3861048"/>
            <a:chExt cx="152400" cy="152693"/>
          </a:xfrm>
        </p:grpSpPr>
        <p:cxnSp>
          <p:nvCxnSpPr>
            <p:cNvPr id="11" name="Přímá spojnice 10"/>
            <p:cNvCxnSpPr/>
            <p:nvPr/>
          </p:nvCxnSpPr>
          <p:spPr>
            <a:xfrm>
              <a:off x="2771800" y="3861048"/>
              <a:ext cx="144016" cy="14401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Přímá spojnice 12"/>
            <p:cNvCxnSpPr/>
            <p:nvPr/>
          </p:nvCxnSpPr>
          <p:spPr>
            <a:xfrm flipH="1">
              <a:off x="2771800" y="3869725"/>
              <a:ext cx="152400" cy="14401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0" name="Ovál 19"/>
          <p:cNvSpPr/>
          <p:nvPr/>
        </p:nvSpPr>
        <p:spPr>
          <a:xfrm>
            <a:off x="341038" y="2484219"/>
            <a:ext cx="2961005" cy="2961005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051" name="TextovéPole 2050"/>
          <p:cNvSpPr txBox="1"/>
          <p:nvPr/>
        </p:nvSpPr>
        <p:spPr>
          <a:xfrm>
            <a:off x="1677525" y="4036730"/>
            <a:ext cx="2904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S</a:t>
            </a:r>
            <a:endParaRPr lang="cs-CZ" dirty="0"/>
          </a:p>
        </p:txBody>
      </p:sp>
      <p:sp>
        <p:nvSpPr>
          <p:cNvPr id="2052" name="TextovéPole 2051"/>
          <p:cNvSpPr txBox="1"/>
          <p:nvPr/>
        </p:nvSpPr>
        <p:spPr>
          <a:xfrm>
            <a:off x="107504" y="3276000"/>
            <a:ext cx="3818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M</a:t>
            </a:r>
            <a:endParaRPr lang="cs-CZ" dirty="0"/>
          </a:p>
        </p:txBody>
      </p:sp>
      <p:sp>
        <p:nvSpPr>
          <p:cNvPr id="37" name="TextovéPole 36"/>
          <p:cNvSpPr txBox="1"/>
          <p:nvPr/>
        </p:nvSpPr>
        <p:spPr>
          <a:xfrm>
            <a:off x="2093930" y="2116030"/>
            <a:ext cx="3337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N</a:t>
            </a:r>
            <a:endParaRPr lang="cs-CZ" dirty="0"/>
          </a:p>
        </p:txBody>
      </p:sp>
      <p:cxnSp>
        <p:nvCxnSpPr>
          <p:cNvPr id="2054" name="Přímá spojnice 2053"/>
          <p:cNvCxnSpPr/>
          <p:nvPr/>
        </p:nvCxnSpPr>
        <p:spPr>
          <a:xfrm>
            <a:off x="2243823" y="2452554"/>
            <a:ext cx="0" cy="18321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56" name="Přímá spojnice 2055"/>
          <p:cNvCxnSpPr/>
          <p:nvPr/>
        </p:nvCxnSpPr>
        <p:spPr>
          <a:xfrm>
            <a:off x="320152" y="3559242"/>
            <a:ext cx="158858" cy="12195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ovéPole 20"/>
          <p:cNvSpPr txBox="1"/>
          <p:nvPr/>
        </p:nvSpPr>
        <p:spPr>
          <a:xfrm>
            <a:off x="3213575" y="4221396"/>
            <a:ext cx="2888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k</a:t>
            </a:r>
            <a:endParaRPr lang="cs-CZ" dirty="0"/>
          </a:p>
        </p:txBody>
      </p:sp>
      <p:cxnSp>
        <p:nvCxnSpPr>
          <p:cNvPr id="23" name="Přímá spojnice 22"/>
          <p:cNvCxnSpPr>
            <a:stCxn id="20" idx="2"/>
            <a:endCxn id="20" idx="6"/>
          </p:cNvCxnSpPr>
          <p:nvPr/>
        </p:nvCxnSpPr>
        <p:spPr>
          <a:xfrm>
            <a:off x="341038" y="3964722"/>
            <a:ext cx="2961005" cy="0"/>
          </a:xfrm>
          <a:prstGeom prst="line">
            <a:avLst/>
          </a:prstGeom>
          <a:ln w="28575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ovéPole 24"/>
          <p:cNvSpPr txBox="1"/>
          <p:nvPr/>
        </p:nvSpPr>
        <p:spPr>
          <a:xfrm>
            <a:off x="2204797" y="3955430"/>
            <a:ext cx="14889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solidFill>
                  <a:srgbClr val="C00000"/>
                </a:solidFill>
              </a:rPr>
              <a:t>d = </a:t>
            </a:r>
            <a:r>
              <a:rPr lang="cs-CZ" dirty="0">
                <a:solidFill>
                  <a:srgbClr val="C00000"/>
                </a:solidFill>
              </a:rPr>
              <a:t>?</a:t>
            </a:r>
            <a:r>
              <a:rPr lang="cs-CZ" dirty="0" smtClean="0">
                <a:solidFill>
                  <a:srgbClr val="C00000"/>
                </a:solidFill>
              </a:rPr>
              <a:t> cm</a:t>
            </a:r>
            <a:endParaRPr lang="cs-CZ" dirty="0">
              <a:solidFill>
                <a:srgbClr val="C00000"/>
              </a:solidFill>
            </a:endParaRPr>
          </a:p>
        </p:txBody>
      </p:sp>
      <p:cxnSp>
        <p:nvCxnSpPr>
          <p:cNvPr id="27" name="Přímá spojnice 26"/>
          <p:cNvCxnSpPr/>
          <p:nvPr/>
        </p:nvCxnSpPr>
        <p:spPr>
          <a:xfrm>
            <a:off x="1299645" y="3086376"/>
            <a:ext cx="521896" cy="869054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Oblouk 38"/>
          <p:cNvSpPr/>
          <p:nvPr/>
        </p:nvSpPr>
        <p:spPr>
          <a:xfrm rot="9277767">
            <a:off x="910776" y="2669400"/>
            <a:ext cx="914400" cy="914400"/>
          </a:xfrm>
          <a:prstGeom prst="arc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40" name="Ovál 39"/>
          <p:cNvSpPr/>
          <p:nvPr/>
        </p:nvSpPr>
        <p:spPr>
          <a:xfrm>
            <a:off x="1245477" y="3347714"/>
            <a:ext cx="45719" cy="45719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1" name="TextovéPole 40"/>
          <p:cNvSpPr txBox="1"/>
          <p:nvPr/>
        </p:nvSpPr>
        <p:spPr>
          <a:xfrm>
            <a:off x="832940" y="3521076"/>
            <a:ext cx="9685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v = 6 cm</a:t>
            </a:r>
            <a:endParaRPr lang="cs-CZ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45" name="Rectangle 22"/>
          <p:cNvSpPr>
            <a:spLocks/>
          </p:cNvSpPr>
          <p:nvPr/>
        </p:nvSpPr>
        <p:spPr bwMode="auto">
          <a:xfrm>
            <a:off x="2949273" y="1984117"/>
            <a:ext cx="3293689" cy="503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20000"/>
              </a:spcBef>
              <a:buFont typeface="Arial" charset="0"/>
              <a:buNone/>
            </a:pPr>
            <a:r>
              <a:rPr lang="cs-CZ" altLang="cs-CZ" sz="2400" dirty="0">
                <a:sym typeface="Symbol" pitchFamily="18" charset="2"/>
              </a:rPr>
              <a:t>úsečka </a:t>
            </a:r>
            <a:r>
              <a:rPr lang="cs-CZ" altLang="cs-CZ" sz="2400" dirty="0" smtClean="0">
                <a:sym typeface="Symbol" pitchFamily="18" charset="2"/>
              </a:rPr>
              <a:t>MN </a:t>
            </a:r>
            <a:r>
              <a:rPr lang="cs-CZ" altLang="cs-CZ" sz="2400" dirty="0">
                <a:sym typeface="Symbol" pitchFamily="18" charset="2"/>
              </a:rPr>
              <a:t>– </a:t>
            </a:r>
            <a:r>
              <a:rPr lang="cs-CZ" altLang="cs-CZ" sz="2400" b="1" dirty="0" smtClean="0">
                <a:solidFill>
                  <a:srgbClr val="44BF27"/>
                </a:solidFill>
                <a:sym typeface="Symbol" pitchFamily="18" charset="2"/>
              </a:rPr>
              <a:t>tětiva</a:t>
            </a:r>
            <a:endParaRPr lang="en-US" altLang="cs-CZ" sz="2400" b="1" dirty="0">
              <a:solidFill>
                <a:srgbClr val="44BF27"/>
              </a:solidFill>
              <a:sym typeface="Symbol" pitchFamily="18" charset="2"/>
            </a:endParaRPr>
          </a:p>
        </p:txBody>
      </p:sp>
      <p:cxnSp>
        <p:nvCxnSpPr>
          <p:cNvPr id="28" name="Přímá spojnice 27"/>
          <p:cNvCxnSpPr/>
          <p:nvPr/>
        </p:nvCxnSpPr>
        <p:spPr>
          <a:xfrm flipV="1">
            <a:off x="399581" y="2544162"/>
            <a:ext cx="1853207" cy="1076055"/>
          </a:xfrm>
          <a:prstGeom prst="line">
            <a:avLst/>
          </a:prstGeom>
          <a:ln w="19050">
            <a:solidFill>
              <a:srgbClr val="44BF2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ovéPole 29"/>
          <p:cNvSpPr txBox="1"/>
          <p:nvPr/>
        </p:nvSpPr>
        <p:spPr>
          <a:xfrm>
            <a:off x="979290" y="2935097"/>
            <a:ext cx="3241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dirty="0" smtClean="0">
                <a:solidFill>
                  <a:srgbClr val="0070C0"/>
                </a:solidFill>
              </a:rPr>
              <a:t>A</a:t>
            </a:r>
            <a:endParaRPr lang="cs-CZ" b="1" dirty="0">
              <a:solidFill>
                <a:srgbClr val="0070C0"/>
              </a:solidFill>
            </a:endParaRPr>
          </a:p>
        </p:txBody>
      </p:sp>
      <p:cxnSp>
        <p:nvCxnSpPr>
          <p:cNvPr id="31" name="Přímá spojnice 30"/>
          <p:cNvCxnSpPr>
            <a:stCxn id="2051" idx="0"/>
          </p:cNvCxnSpPr>
          <p:nvPr/>
        </p:nvCxnSpPr>
        <p:spPr>
          <a:xfrm flipV="1">
            <a:off x="1822757" y="2544162"/>
            <a:ext cx="430031" cy="1492568"/>
          </a:xfrm>
          <a:prstGeom prst="line">
            <a:avLst/>
          </a:prstGeom>
          <a:ln w="28575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ovéPole 34"/>
          <p:cNvSpPr txBox="1"/>
          <p:nvPr/>
        </p:nvSpPr>
        <p:spPr>
          <a:xfrm>
            <a:off x="2037772" y="3039343"/>
            <a:ext cx="147700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solidFill>
                  <a:srgbClr val="C00000"/>
                </a:solidFill>
              </a:rPr>
              <a:t>r =?</a:t>
            </a:r>
            <a:endParaRPr lang="cs-CZ" sz="2400" dirty="0">
              <a:solidFill>
                <a:srgbClr val="C00000"/>
              </a:solidFill>
            </a:endParaRPr>
          </a:p>
        </p:txBody>
      </p:sp>
      <p:sp>
        <p:nvSpPr>
          <p:cNvPr id="6" name="Pravá složená závorka 5"/>
          <p:cNvSpPr/>
          <p:nvPr/>
        </p:nvSpPr>
        <p:spPr>
          <a:xfrm rot="14393492">
            <a:off x="1132800" y="1901935"/>
            <a:ext cx="251982" cy="2080436"/>
          </a:xfrm>
          <a:prstGeom prst="rightBrace">
            <a:avLst>
              <a:gd name="adj1" fmla="val 8333"/>
              <a:gd name="adj2" fmla="val 49792"/>
            </a:avLst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8" name="TextovéPole 37"/>
          <p:cNvSpPr txBox="1"/>
          <p:nvPr/>
        </p:nvSpPr>
        <p:spPr>
          <a:xfrm>
            <a:off x="760193" y="2435539"/>
            <a:ext cx="800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solidFill>
                  <a:srgbClr val="00B050"/>
                </a:solidFill>
              </a:rPr>
              <a:t> 20 cm</a:t>
            </a:r>
            <a:endParaRPr lang="cs-CZ" dirty="0">
              <a:solidFill>
                <a:srgbClr val="00B050"/>
              </a:solidFill>
            </a:endParaRPr>
          </a:p>
        </p:txBody>
      </p:sp>
      <p:cxnSp>
        <p:nvCxnSpPr>
          <p:cNvPr id="9" name="Přímá spojnice 8"/>
          <p:cNvCxnSpPr/>
          <p:nvPr/>
        </p:nvCxnSpPr>
        <p:spPr>
          <a:xfrm flipV="1">
            <a:off x="1303837" y="2564904"/>
            <a:ext cx="948951" cy="542214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ovéPole 47"/>
          <p:cNvSpPr txBox="1"/>
          <p:nvPr/>
        </p:nvSpPr>
        <p:spPr>
          <a:xfrm>
            <a:off x="1461501" y="2796938"/>
            <a:ext cx="111280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000" dirty="0" smtClean="0">
                <a:solidFill>
                  <a:srgbClr val="FF0000"/>
                </a:solidFill>
              </a:rPr>
              <a:t>x =10 cm</a:t>
            </a:r>
            <a:endParaRPr lang="cs-CZ" sz="2000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9" name="Rectangle 22"/>
              <p:cNvSpPr>
                <a:spLocks/>
              </p:cNvSpPr>
              <p:nvPr/>
            </p:nvSpPr>
            <p:spPr bwMode="auto">
              <a:xfrm>
                <a:off x="5752191" y="1989658"/>
                <a:ext cx="2999624" cy="50323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marL="342900" indent="-3429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spcBef>
                    <a:spcPct val="20000"/>
                  </a:spcBef>
                  <a:buFont typeface="Arial" charset="0"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altLang="cs-CZ" sz="2400" i="1" dirty="0" smtClean="0">
                          <a:latin typeface="Cambria Math"/>
                          <a:ea typeface="Cambria Math"/>
                          <a:sym typeface="Symbol" pitchFamily="18" charset="2"/>
                        </a:rPr>
                        <m:t>∆</m:t>
                      </m:r>
                      <m:r>
                        <a:rPr lang="cs-CZ" altLang="cs-CZ" sz="2400" b="0" i="1" dirty="0" smtClean="0">
                          <a:latin typeface="Cambria Math"/>
                          <a:ea typeface="Cambria Math"/>
                          <a:sym typeface="Symbol" pitchFamily="18" charset="2"/>
                        </a:rPr>
                        <m:t> </m:t>
                      </m:r>
                      <m:r>
                        <m:rPr>
                          <m:sty m:val="p"/>
                        </m:rPr>
                        <a:rPr lang="cs-CZ" altLang="cs-CZ" sz="2400" b="0" i="0" dirty="0" smtClean="0">
                          <a:latin typeface="Cambria Math"/>
                          <a:ea typeface="Cambria Math"/>
                          <a:sym typeface="Symbol" pitchFamily="18" charset="2"/>
                        </a:rPr>
                        <m:t>SNA</m:t>
                      </m:r>
                      <m:r>
                        <a:rPr lang="cs-CZ" altLang="cs-CZ" sz="2400" b="0" i="0" dirty="0" smtClean="0">
                          <a:latin typeface="Cambria Math"/>
                          <a:ea typeface="Cambria Math"/>
                          <a:sym typeface="Symbol" pitchFamily="18" charset="2"/>
                        </a:rPr>
                        <m:t> </m:t>
                      </m:r>
                      <m:r>
                        <m:rPr>
                          <m:sty m:val="p"/>
                        </m:rPr>
                        <a:rPr lang="cs-CZ" altLang="cs-CZ" sz="2400" b="0" i="0" dirty="0" smtClean="0">
                          <a:latin typeface="Cambria Math"/>
                          <a:ea typeface="Cambria Math"/>
                          <a:sym typeface="Symbol" pitchFamily="18" charset="2"/>
                        </a:rPr>
                        <m:t>je</m:t>
                      </m:r>
                      <m:r>
                        <a:rPr lang="cs-CZ" altLang="cs-CZ" sz="2400" b="0" i="0" dirty="0" smtClean="0">
                          <a:latin typeface="Cambria Math"/>
                          <a:ea typeface="Cambria Math"/>
                          <a:sym typeface="Symbol" pitchFamily="18" charset="2"/>
                        </a:rPr>
                        <m:t> </m:t>
                      </m:r>
                      <m:r>
                        <m:rPr>
                          <m:sty m:val="p"/>
                        </m:rPr>
                        <a:rPr lang="cs-CZ" altLang="cs-CZ" sz="2400" b="0" i="0" dirty="0" smtClean="0">
                          <a:latin typeface="Cambria Math"/>
                          <a:ea typeface="Cambria Math"/>
                          <a:sym typeface="Symbol" pitchFamily="18" charset="2"/>
                        </a:rPr>
                        <m:t>pravo</m:t>
                      </m:r>
                      <m:r>
                        <a:rPr lang="cs-CZ" altLang="cs-CZ" sz="2400" b="0" i="0" dirty="0" smtClean="0">
                          <a:latin typeface="Cambria Math"/>
                          <a:ea typeface="Cambria Math"/>
                          <a:sym typeface="Symbol" pitchFamily="18" charset="2"/>
                        </a:rPr>
                        <m:t>ú</m:t>
                      </m:r>
                      <m:r>
                        <m:rPr>
                          <m:sty m:val="p"/>
                        </m:rPr>
                        <a:rPr lang="cs-CZ" altLang="cs-CZ" sz="2400" b="0" i="0" dirty="0" smtClean="0">
                          <a:latin typeface="Cambria Math"/>
                          <a:ea typeface="Cambria Math"/>
                          <a:sym typeface="Symbol" pitchFamily="18" charset="2"/>
                        </a:rPr>
                        <m:t>hl</m:t>
                      </m:r>
                      <m:r>
                        <a:rPr lang="cs-CZ" altLang="cs-CZ" sz="2400" b="0" i="0" dirty="0" smtClean="0">
                          <a:latin typeface="Cambria Math"/>
                          <a:ea typeface="Cambria Math"/>
                          <a:sym typeface="Symbol" pitchFamily="18" charset="2"/>
                        </a:rPr>
                        <m:t>ý</m:t>
                      </m:r>
                    </m:oMath>
                  </m:oMathPara>
                </a14:m>
                <a:endParaRPr lang="en-US" altLang="cs-CZ" sz="2400" b="1" dirty="0">
                  <a:solidFill>
                    <a:srgbClr val="44BF27"/>
                  </a:solidFill>
                  <a:sym typeface="Symbol" pitchFamily="18" charset="2"/>
                </a:endParaRPr>
              </a:p>
            </p:txBody>
          </p:sp>
        </mc:Choice>
        <mc:Fallback xmlns="">
          <p:sp>
            <p:nvSpPr>
              <p:cNvPr id="49" name="Rectangle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752191" y="1989658"/>
                <a:ext cx="2999624" cy="503238"/>
              </a:xfrm>
              <a:prstGeom prst="rect">
                <a:avLst/>
              </a:prstGeom>
              <a:blipFill rotWithShape="1">
                <a:blip r:embed="rId2"/>
                <a:stretch>
                  <a:fillRect b="-9639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0" name="Rectangle 22"/>
              <p:cNvSpPr>
                <a:spLocks/>
              </p:cNvSpPr>
              <p:nvPr/>
            </p:nvSpPr>
            <p:spPr bwMode="auto">
              <a:xfrm>
                <a:off x="6156176" y="2474115"/>
                <a:ext cx="2135528" cy="50323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marL="342900" indent="-3429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spcBef>
                    <a:spcPct val="20000"/>
                  </a:spcBef>
                  <a:buFont typeface="Arial" charset="0"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cs-CZ" altLang="cs-CZ" sz="2400" i="1" dirty="0" smtClean="0">
                              <a:latin typeface="Cambria Math"/>
                              <a:ea typeface="Cambria Math"/>
                              <a:sym typeface="Symbol" pitchFamily="18" charset="2"/>
                            </a:rPr>
                          </m:ctrlPr>
                        </m:sSupPr>
                        <m:e>
                          <m:r>
                            <a:rPr lang="cs-CZ" altLang="cs-CZ" sz="2400" b="0" i="1" dirty="0" smtClean="0">
                              <a:latin typeface="Cambria Math"/>
                              <a:ea typeface="Cambria Math"/>
                              <a:sym typeface="Symbol" pitchFamily="18" charset="2"/>
                            </a:rPr>
                            <m:t>𝑟</m:t>
                          </m:r>
                        </m:e>
                        <m:sup>
                          <m:r>
                            <a:rPr lang="cs-CZ" altLang="cs-CZ" sz="2400" b="0" i="1" dirty="0" smtClean="0">
                              <a:latin typeface="Cambria Math"/>
                              <a:ea typeface="Cambria Math"/>
                              <a:sym typeface="Symbol" pitchFamily="18" charset="2"/>
                            </a:rPr>
                            <m:t>2</m:t>
                          </m:r>
                        </m:sup>
                      </m:sSup>
                      <m:r>
                        <a:rPr lang="cs-CZ" altLang="cs-CZ" sz="2400" b="0" i="1" dirty="0" smtClean="0">
                          <a:latin typeface="Cambria Math"/>
                          <a:ea typeface="Cambria Math"/>
                          <a:sym typeface="Symbol" pitchFamily="18" charset="2"/>
                        </a:rPr>
                        <m:t>=</m:t>
                      </m:r>
                      <m:sSup>
                        <m:sSupPr>
                          <m:ctrlPr>
                            <a:rPr lang="cs-CZ" altLang="cs-CZ" sz="2400" b="0" i="1" dirty="0" smtClean="0">
                              <a:latin typeface="Cambria Math"/>
                              <a:ea typeface="Cambria Math"/>
                              <a:sym typeface="Symbol" pitchFamily="18" charset="2"/>
                            </a:rPr>
                          </m:ctrlPr>
                        </m:sSupPr>
                        <m:e>
                          <m:r>
                            <a:rPr lang="cs-CZ" altLang="cs-CZ" sz="2400" b="0" i="1" dirty="0" smtClean="0">
                              <a:latin typeface="Cambria Math"/>
                              <a:ea typeface="Cambria Math"/>
                              <a:sym typeface="Symbol" pitchFamily="18" charset="2"/>
                            </a:rPr>
                            <m:t>𝑥</m:t>
                          </m:r>
                        </m:e>
                        <m:sup>
                          <m:r>
                            <a:rPr lang="cs-CZ" altLang="cs-CZ" sz="2400" b="0" i="1" dirty="0" smtClean="0">
                              <a:latin typeface="Cambria Math"/>
                              <a:ea typeface="Cambria Math"/>
                              <a:sym typeface="Symbol" pitchFamily="18" charset="2"/>
                            </a:rPr>
                            <m:t>2</m:t>
                          </m:r>
                        </m:sup>
                      </m:sSup>
                      <m:r>
                        <a:rPr lang="cs-CZ" altLang="cs-CZ" sz="2400" b="0" i="1" dirty="0" smtClean="0">
                          <a:latin typeface="Cambria Math"/>
                          <a:ea typeface="Cambria Math"/>
                          <a:sym typeface="Symbol" pitchFamily="18" charset="2"/>
                        </a:rPr>
                        <m:t>+</m:t>
                      </m:r>
                      <m:sSup>
                        <m:sSupPr>
                          <m:ctrlPr>
                            <a:rPr lang="cs-CZ" altLang="cs-CZ" sz="2400" b="0" i="1" dirty="0" smtClean="0">
                              <a:latin typeface="Cambria Math"/>
                              <a:ea typeface="Cambria Math"/>
                              <a:sym typeface="Symbol" pitchFamily="18" charset="2"/>
                            </a:rPr>
                          </m:ctrlPr>
                        </m:sSupPr>
                        <m:e>
                          <m:r>
                            <a:rPr lang="cs-CZ" altLang="cs-CZ" sz="2400" b="0" i="1" dirty="0" smtClean="0">
                              <a:latin typeface="Cambria Math"/>
                              <a:ea typeface="Cambria Math"/>
                              <a:sym typeface="Symbol" pitchFamily="18" charset="2"/>
                            </a:rPr>
                            <m:t>𝑣</m:t>
                          </m:r>
                        </m:e>
                        <m:sup>
                          <m:r>
                            <a:rPr lang="cs-CZ" altLang="cs-CZ" sz="2400" b="0" i="1" dirty="0" smtClean="0">
                              <a:latin typeface="Cambria Math"/>
                              <a:ea typeface="Cambria Math"/>
                              <a:sym typeface="Symbol" pitchFamily="18" charset="2"/>
                            </a:rPr>
                            <m:t>2</m:t>
                          </m:r>
                        </m:sup>
                      </m:sSup>
                      <m:r>
                        <a:rPr lang="cs-CZ" altLang="cs-CZ" sz="2400" b="0" i="1" dirty="0" smtClean="0">
                          <a:latin typeface="Cambria Math"/>
                          <a:ea typeface="Cambria Math"/>
                          <a:sym typeface="Symbol" pitchFamily="18" charset="2"/>
                        </a:rPr>
                        <m:t> </m:t>
                      </m:r>
                    </m:oMath>
                  </m:oMathPara>
                </a14:m>
                <a:endParaRPr lang="en-US" altLang="cs-CZ" sz="2400" b="1" dirty="0">
                  <a:solidFill>
                    <a:srgbClr val="44BF27"/>
                  </a:solidFill>
                  <a:sym typeface="Symbol" pitchFamily="18" charset="2"/>
                </a:endParaRPr>
              </a:p>
            </p:txBody>
          </p:sp>
        </mc:Choice>
        <mc:Fallback xmlns="">
          <p:sp>
            <p:nvSpPr>
              <p:cNvPr id="50" name="Rectangle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156176" y="2474115"/>
                <a:ext cx="2135528" cy="503238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1" name="Rectangle 22"/>
              <p:cNvSpPr>
                <a:spLocks/>
              </p:cNvSpPr>
              <p:nvPr/>
            </p:nvSpPr>
            <p:spPr bwMode="auto">
              <a:xfrm>
                <a:off x="6156176" y="3119763"/>
                <a:ext cx="2448272" cy="50323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marL="342900" indent="-3429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spcBef>
                    <a:spcPct val="20000"/>
                  </a:spcBef>
                  <a:buFont typeface="Arial" charset="0"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cs-CZ" altLang="cs-CZ" sz="2400" i="1" dirty="0" smtClean="0">
                              <a:latin typeface="Cambria Math"/>
                              <a:ea typeface="Cambria Math"/>
                              <a:sym typeface="Symbol" pitchFamily="18" charset="2"/>
                            </a:rPr>
                          </m:ctrlPr>
                        </m:sSupPr>
                        <m:e>
                          <m:r>
                            <a:rPr lang="cs-CZ" altLang="cs-CZ" sz="2400" b="0" i="1" dirty="0" smtClean="0">
                              <a:latin typeface="Cambria Math"/>
                              <a:ea typeface="Cambria Math"/>
                              <a:sym typeface="Symbol" pitchFamily="18" charset="2"/>
                            </a:rPr>
                            <m:t>𝑟</m:t>
                          </m:r>
                        </m:e>
                        <m:sup>
                          <m:r>
                            <a:rPr lang="cs-CZ" altLang="cs-CZ" sz="2400" b="0" i="1" dirty="0" smtClean="0">
                              <a:latin typeface="Cambria Math"/>
                              <a:ea typeface="Cambria Math"/>
                              <a:sym typeface="Symbol" pitchFamily="18" charset="2"/>
                            </a:rPr>
                            <m:t>2</m:t>
                          </m:r>
                        </m:sup>
                      </m:sSup>
                      <m:r>
                        <a:rPr lang="cs-CZ" altLang="cs-CZ" sz="2400" b="0" i="1" dirty="0" smtClean="0">
                          <a:latin typeface="Cambria Math"/>
                          <a:ea typeface="Cambria Math"/>
                          <a:sym typeface="Symbol" pitchFamily="18" charset="2"/>
                        </a:rPr>
                        <m:t>=</m:t>
                      </m:r>
                      <m:sSup>
                        <m:sSupPr>
                          <m:ctrlPr>
                            <a:rPr lang="cs-CZ" altLang="cs-CZ" sz="2400" b="0" i="1" dirty="0" smtClean="0">
                              <a:latin typeface="Cambria Math"/>
                              <a:ea typeface="Cambria Math"/>
                              <a:sym typeface="Symbol" pitchFamily="18" charset="2"/>
                            </a:rPr>
                          </m:ctrlPr>
                        </m:sSupPr>
                        <m:e>
                          <m:r>
                            <a:rPr lang="cs-CZ" altLang="cs-CZ" sz="2400" b="0" i="1" dirty="0" smtClean="0">
                              <a:latin typeface="Cambria Math"/>
                              <a:ea typeface="Cambria Math"/>
                              <a:sym typeface="Symbol" pitchFamily="18" charset="2"/>
                            </a:rPr>
                            <m:t>10</m:t>
                          </m:r>
                        </m:e>
                        <m:sup>
                          <m:r>
                            <a:rPr lang="cs-CZ" altLang="cs-CZ" sz="2400" b="0" i="1" dirty="0" smtClean="0">
                              <a:latin typeface="Cambria Math"/>
                              <a:ea typeface="Cambria Math"/>
                              <a:sym typeface="Symbol" pitchFamily="18" charset="2"/>
                            </a:rPr>
                            <m:t>2</m:t>
                          </m:r>
                        </m:sup>
                      </m:sSup>
                      <m:r>
                        <a:rPr lang="cs-CZ" altLang="cs-CZ" sz="2400" b="0" i="1" dirty="0" smtClean="0">
                          <a:latin typeface="Cambria Math"/>
                          <a:ea typeface="Cambria Math"/>
                          <a:sym typeface="Symbol" pitchFamily="18" charset="2"/>
                        </a:rPr>
                        <m:t>+</m:t>
                      </m:r>
                      <m:sSup>
                        <m:sSupPr>
                          <m:ctrlPr>
                            <a:rPr lang="cs-CZ" altLang="cs-CZ" sz="2400" b="0" i="1" dirty="0" smtClean="0">
                              <a:latin typeface="Cambria Math"/>
                              <a:ea typeface="Cambria Math"/>
                              <a:sym typeface="Symbol" pitchFamily="18" charset="2"/>
                            </a:rPr>
                          </m:ctrlPr>
                        </m:sSupPr>
                        <m:e>
                          <m:r>
                            <a:rPr lang="cs-CZ" altLang="cs-CZ" sz="2400" b="0" i="1" dirty="0" smtClean="0">
                              <a:latin typeface="Cambria Math"/>
                              <a:ea typeface="Cambria Math"/>
                              <a:sym typeface="Symbol" pitchFamily="18" charset="2"/>
                            </a:rPr>
                            <m:t>6</m:t>
                          </m:r>
                        </m:e>
                        <m:sup>
                          <m:r>
                            <a:rPr lang="cs-CZ" altLang="cs-CZ" sz="2400" b="0" i="1" dirty="0" smtClean="0">
                              <a:latin typeface="Cambria Math"/>
                              <a:ea typeface="Cambria Math"/>
                              <a:sym typeface="Symbol" pitchFamily="18" charset="2"/>
                            </a:rPr>
                            <m:t>2</m:t>
                          </m:r>
                        </m:sup>
                      </m:sSup>
                      <m:r>
                        <a:rPr lang="cs-CZ" altLang="cs-CZ" sz="2400" b="0" i="1" dirty="0" smtClean="0">
                          <a:latin typeface="Cambria Math"/>
                          <a:ea typeface="Cambria Math"/>
                          <a:sym typeface="Symbol" pitchFamily="18" charset="2"/>
                        </a:rPr>
                        <m:t> </m:t>
                      </m:r>
                    </m:oMath>
                  </m:oMathPara>
                </a14:m>
                <a:endParaRPr lang="en-US" altLang="cs-CZ" sz="2400" b="1" dirty="0">
                  <a:solidFill>
                    <a:srgbClr val="44BF27"/>
                  </a:solidFill>
                  <a:sym typeface="Symbol" pitchFamily="18" charset="2"/>
                </a:endParaRPr>
              </a:p>
            </p:txBody>
          </p:sp>
        </mc:Choice>
        <mc:Fallback xmlns="">
          <p:sp>
            <p:nvSpPr>
              <p:cNvPr id="51" name="Rectangle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156176" y="3119763"/>
                <a:ext cx="2448272" cy="503238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2" name="Rectangle 22"/>
              <p:cNvSpPr>
                <a:spLocks/>
              </p:cNvSpPr>
              <p:nvPr/>
            </p:nvSpPr>
            <p:spPr bwMode="auto">
              <a:xfrm>
                <a:off x="6084168" y="3710089"/>
                <a:ext cx="2448272" cy="50323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marL="342900" indent="-3429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spcBef>
                    <a:spcPct val="20000"/>
                  </a:spcBef>
                  <a:buFont typeface="Arial" charset="0"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cs-CZ" altLang="cs-CZ" sz="2400" i="1" dirty="0" smtClean="0">
                              <a:latin typeface="Cambria Math"/>
                              <a:ea typeface="Cambria Math"/>
                              <a:sym typeface="Symbol" pitchFamily="18" charset="2"/>
                            </a:rPr>
                          </m:ctrlPr>
                        </m:sSupPr>
                        <m:e>
                          <m:r>
                            <a:rPr lang="cs-CZ" altLang="cs-CZ" sz="2400" b="0" i="1" dirty="0" smtClean="0">
                              <a:latin typeface="Cambria Math"/>
                              <a:ea typeface="Cambria Math"/>
                              <a:sym typeface="Symbol" pitchFamily="18" charset="2"/>
                            </a:rPr>
                            <m:t>𝑟</m:t>
                          </m:r>
                        </m:e>
                        <m:sup>
                          <m:r>
                            <a:rPr lang="cs-CZ" altLang="cs-CZ" sz="2400" b="0" i="1" dirty="0" smtClean="0">
                              <a:latin typeface="Cambria Math"/>
                              <a:ea typeface="Cambria Math"/>
                              <a:sym typeface="Symbol" pitchFamily="18" charset="2"/>
                            </a:rPr>
                            <m:t>2</m:t>
                          </m:r>
                        </m:sup>
                      </m:sSup>
                      <m:r>
                        <a:rPr lang="cs-CZ" altLang="cs-CZ" sz="2400" b="0" i="1" dirty="0" smtClean="0">
                          <a:latin typeface="Cambria Math"/>
                          <a:ea typeface="Cambria Math"/>
                          <a:sym typeface="Symbol" pitchFamily="18" charset="2"/>
                        </a:rPr>
                        <m:t>=100+36</m:t>
                      </m:r>
                    </m:oMath>
                  </m:oMathPara>
                </a14:m>
                <a:endParaRPr lang="en-US" altLang="cs-CZ" sz="2400" b="1" dirty="0">
                  <a:solidFill>
                    <a:srgbClr val="44BF27"/>
                  </a:solidFill>
                  <a:sym typeface="Symbol" pitchFamily="18" charset="2"/>
                </a:endParaRPr>
              </a:p>
            </p:txBody>
          </p:sp>
        </mc:Choice>
        <mc:Fallback xmlns="">
          <p:sp>
            <p:nvSpPr>
              <p:cNvPr id="52" name="Rectangle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084168" y="3710089"/>
                <a:ext cx="2448272" cy="503238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3" name="Rectangle 22"/>
              <p:cNvSpPr>
                <a:spLocks/>
              </p:cNvSpPr>
              <p:nvPr/>
            </p:nvSpPr>
            <p:spPr bwMode="auto">
              <a:xfrm>
                <a:off x="6084168" y="4247514"/>
                <a:ext cx="1646844" cy="50323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marL="342900" indent="-3429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spcBef>
                    <a:spcPct val="20000"/>
                  </a:spcBef>
                  <a:buFont typeface="Arial" charset="0"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cs-CZ" altLang="cs-CZ" sz="2400" i="1" dirty="0" smtClean="0">
                              <a:latin typeface="Cambria Math"/>
                              <a:ea typeface="Cambria Math"/>
                              <a:sym typeface="Symbol" pitchFamily="18" charset="2"/>
                            </a:rPr>
                          </m:ctrlPr>
                        </m:sSupPr>
                        <m:e>
                          <m:r>
                            <a:rPr lang="cs-CZ" altLang="cs-CZ" sz="2400" b="0" i="1" dirty="0" smtClean="0">
                              <a:latin typeface="Cambria Math"/>
                              <a:ea typeface="Cambria Math"/>
                              <a:sym typeface="Symbol" pitchFamily="18" charset="2"/>
                            </a:rPr>
                            <m:t>𝑟</m:t>
                          </m:r>
                        </m:e>
                        <m:sup>
                          <m:r>
                            <a:rPr lang="cs-CZ" altLang="cs-CZ" sz="2400" b="0" i="1" dirty="0" smtClean="0">
                              <a:latin typeface="Cambria Math"/>
                              <a:ea typeface="Cambria Math"/>
                              <a:sym typeface="Symbol" pitchFamily="18" charset="2"/>
                            </a:rPr>
                            <m:t>2</m:t>
                          </m:r>
                        </m:sup>
                      </m:sSup>
                      <m:r>
                        <a:rPr lang="cs-CZ" altLang="cs-CZ" sz="2400" b="0" i="1" dirty="0" smtClean="0">
                          <a:latin typeface="Cambria Math"/>
                          <a:ea typeface="Cambria Math"/>
                          <a:sym typeface="Symbol" pitchFamily="18" charset="2"/>
                        </a:rPr>
                        <m:t>=136</m:t>
                      </m:r>
                    </m:oMath>
                  </m:oMathPara>
                </a14:m>
                <a:endParaRPr lang="en-US" altLang="cs-CZ" sz="2400" b="1" dirty="0">
                  <a:solidFill>
                    <a:srgbClr val="44BF27"/>
                  </a:solidFill>
                  <a:sym typeface="Symbol" pitchFamily="18" charset="2"/>
                </a:endParaRPr>
              </a:p>
            </p:txBody>
          </p:sp>
        </mc:Choice>
        <mc:Fallback xmlns="">
          <p:sp>
            <p:nvSpPr>
              <p:cNvPr id="53" name="Rectangle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084168" y="4247514"/>
                <a:ext cx="1646844" cy="503238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4" name="Rectangle 22"/>
              <p:cNvSpPr>
                <a:spLocks/>
              </p:cNvSpPr>
              <p:nvPr/>
            </p:nvSpPr>
            <p:spPr bwMode="auto">
              <a:xfrm>
                <a:off x="6012160" y="4750752"/>
                <a:ext cx="2376264" cy="50323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marL="342900" indent="-3429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spcBef>
                    <a:spcPct val="20000"/>
                  </a:spcBef>
                  <a:buFont typeface="Arial" charset="0"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altLang="cs-CZ" sz="2400" b="0" i="1" dirty="0" smtClean="0">
                          <a:latin typeface="Cambria Math"/>
                          <a:ea typeface="Cambria Math"/>
                          <a:sym typeface="Symbol" pitchFamily="18" charset="2"/>
                        </a:rPr>
                        <m:t>𝑟</m:t>
                      </m:r>
                      <m:r>
                        <a:rPr lang="cs-CZ" altLang="cs-CZ" sz="2400" b="0" i="1" dirty="0" smtClean="0">
                          <a:latin typeface="Cambria Math"/>
                          <a:ea typeface="Cambria Math"/>
                          <a:sym typeface="Symbol" pitchFamily="18" charset="2"/>
                        </a:rPr>
                        <m:t>=11,66 </m:t>
                      </m:r>
                      <m:r>
                        <a:rPr lang="cs-CZ" altLang="cs-CZ" sz="2400" b="0" i="1" dirty="0" smtClean="0">
                          <a:latin typeface="Cambria Math"/>
                          <a:ea typeface="Cambria Math"/>
                          <a:sym typeface="Symbol" pitchFamily="18" charset="2"/>
                        </a:rPr>
                        <m:t>𝑐𝑚</m:t>
                      </m:r>
                    </m:oMath>
                  </m:oMathPara>
                </a14:m>
                <a:endParaRPr lang="en-US" altLang="cs-CZ" sz="2400" b="1" dirty="0">
                  <a:solidFill>
                    <a:srgbClr val="44BF27"/>
                  </a:solidFill>
                  <a:sym typeface="Symbol" pitchFamily="18" charset="2"/>
                </a:endParaRPr>
              </a:p>
            </p:txBody>
          </p:sp>
        </mc:Choice>
        <mc:Fallback xmlns="">
          <p:sp>
            <p:nvSpPr>
              <p:cNvPr id="54" name="Rectangle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012160" y="4750752"/>
                <a:ext cx="2376264" cy="503238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Obdélník 9"/>
          <p:cNvSpPr/>
          <p:nvPr/>
        </p:nvSpPr>
        <p:spPr>
          <a:xfrm>
            <a:off x="299345" y="5877272"/>
            <a:ext cx="626928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3200" dirty="0" smtClean="0"/>
              <a:t>Průměr kružnice má délku 23,32 cm.</a:t>
            </a:r>
            <a:endParaRPr lang="cs-CZ" sz="3200" dirty="0"/>
          </a:p>
        </p:txBody>
      </p:sp>
      <p:sp>
        <p:nvSpPr>
          <p:cNvPr id="3" name="Volný tvar 2"/>
          <p:cNvSpPr/>
          <p:nvPr/>
        </p:nvSpPr>
        <p:spPr>
          <a:xfrm>
            <a:off x="1323094" y="2551395"/>
            <a:ext cx="942109" cy="1427018"/>
          </a:xfrm>
          <a:custGeom>
            <a:avLst/>
            <a:gdLst>
              <a:gd name="connsiteX0" fmla="*/ 0 w 942109"/>
              <a:gd name="connsiteY0" fmla="*/ 540328 h 1427018"/>
              <a:gd name="connsiteX1" fmla="*/ 526473 w 942109"/>
              <a:gd name="connsiteY1" fmla="*/ 1427018 h 1427018"/>
              <a:gd name="connsiteX2" fmla="*/ 942109 w 942109"/>
              <a:gd name="connsiteY2" fmla="*/ 0 h 1427018"/>
              <a:gd name="connsiteX3" fmla="*/ 0 w 942109"/>
              <a:gd name="connsiteY3" fmla="*/ 540328 h 14270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42109" h="1427018">
                <a:moveTo>
                  <a:pt x="0" y="540328"/>
                </a:moveTo>
                <a:lnTo>
                  <a:pt x="526473" y="1427018"/>
                </a:lnTo>
                <a:lnTo>
                  <a:pt x="942109" y="0"/>
                </a:lnTo>
                <a:lnTo>
                  <a:pt x="0" y="540328"/>
                </a:lnTo>
                <a:close/>
              </a:path>
            </a:pathLst>
          </a:custGeom>
          <a:solidFill>
            <a:srgbClr val="FFC000">
              <a:alpha val="23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Obdélník 4"/>
              <p:cNvSpPr/>
              <p:nvPr/>
            </p:nvSpPr>
            <p:spPr>
              <a:xfrm>
                <a:off x="4080315" y="3843995"/>
                <a:ext cx="1106457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altLang="cs-CZ" b="0" i="1" dirty="0" smtClean="0">
                          <a:latin typeface="Cambria Math"/>
                          <a:ea typeface="Cambria Math"/>
                          <a:sym typeface="Symbol" pitchFamily="18" charset="2"/>
                        </a:rPr>
                        <m:t>𝑑</m:t>
                      </m:r>
                      <m:r>
                        <a:rPr lang="cs-CZ" altLang="cs-CZ" b="0" i="1" dirty="0" smtClean="0">
                          <a:latin typeface="Cambria Math"/>
                          <a:ea typeface="Cambria Math"/>
                          <a:sym typeface="Symbol" pitchFamily="18" charset="2"/>
                        </a:rPr>
                        <m:t>=? </m:t>
                      </m:r>
                      <m:r>
                        <a:rPr lang="cs-CZ" altLang="cs-CZ" b="0" i="1" dirty="0" smtClean="0">
                          <a:latin typeface="Cambria Math"/>
                          <a:ea typeface="Cambria Math"/>
                          <a:sym typeface="Symbol" pitchFamily="18" charset="2"/>
                        </a:rPr>
                        <m:t>𝑐𝑚</m:t>
                      </m:r>
                    </m:oMath>
                  </m:oMathPara>
                </a14:m>
                <a:endParaRPr lang="cs-CZ" dirty="0"/>
              </a:p>
            </p:txBody>
          </p:sp>
        </mc:Choice>
        <mc:Fallback xmlns="">
          <p:sp>
            <p:nvSpPr>
              <p:cNvPr id="5" name="Obdélník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80315" y="3843995"/>
                <a:ext cx="1106457" cy="369332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2" name="Obdélník 41"/>
              <p:cNvSpPr/>
              <p:nvPr/>
            </p:nvSpPr>
            <p:spPr>
              <a:xfrm>
                <a:off x="4126789" y="4314467"/>
                <a:ext cx="1081898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altLang="cs-CZ" b="0" i="1" dirty="0" smtClean="0">
                          <a:latin typeface="Cambria Math"/>
                          <a:ea typeface="Cambria Math"/>
                          <a:sym typeface="Symbol" pitchFamily="18" charset="2"/>
                        </a:rPr>
                        <m:t>𝑑</m:t>
                      </m:r>
                      <m:r>
                        <a:rPr lang="cs-CZ" altLang="cs-CZ" b="0" i="1" dirty="0" smtClean="0">
                          <a:latin typeface="Cambria Math"/>
                          <a:ea typeface="Cambria Math"/>
                          <a:sym typeface="Symbol" pitchFamily="18" charset="2"/>
                        </a:rPr>
                        <m:t>=2∙</m:t>
                      </m:r>
                      <m:r>
                        <a:rPr lang="cs-CZ" altLang="cs-CZ" b="0" i="1" dirty="0" smtClean="0">
                          <a:latin typeface="Cambria Math"/>
                          <a:ea typeface="Cambria Math"/>
                          <a:sym typeface="Symbol" pitchFamily="18" charset="2"/>
                        </a:rPr>
                        <m:t>𝑟</m:t>
                      </m:r>
                    </m:oMath>
                  </m:oMathPara>
                </a14:m>
                <a:endParaRPr lang="cs-CZ" dirty="0"/>
              </a:p>
            </p:txBody>
          </p:sp>
        </mc:Choice>
        <mc:Fallback xmlns="">
          <p:sp>
            <p:nvSpPr>
              <p:cNvPr id="42" name="Obdélník 4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26789" y="4314467"/>
                <a:ext cx="1081898" cy="369332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3" name="Obdélník 42"/>
              <p:cNvSpPr/>
              <p:nvPr/>
            </p:nvSpPr>
            <p:spPr>
              <a:xfrm>
                <a:off x="4019132" y="3001241"/>
                <a:ext cx="115397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altLang="cs-CZ" b="0" i="1" dirty="0" smtClean="0">
                          <a:latin typeface="Cambria Math"/>
                          <a:ea typeface="Cambria Math"/>
                          <a:sym typeface="Symbol" pitchFamily="18" charset="2"/>
                        </a:rPr>
                        <m:t>𝑣</m:t>
                      </m:r>
                      <m:r>
                        <a:rPr lang="cs-CZ" altLang="cs-CZ" b="0" i="1" dirty="0" smtClean="0">
                          <a:latin typeface="Cambria Math"/>
                          <a:ea typeface="Cambria Math"/>
                          <a:sym typeface="Symbol" pitchFamily="18" charset="2"/>
                        </a:rPr>
                        <m:t>=6 </m:t>
                      </m:r>
                      <m:r>
                        <a:rPr lang="cs-CZ" altLang="cs-CZ" b="0" i="1" dirty="0" smtClean="0">
                          <a:latin typeface="Cambria Math"/>
                          <a:ea typeface="Cambria Math"/>
                          <a:sym typeface="Symbol" pitchFamily="18" charset="2"/>
                        </a:rPr>
                        <m:t>𝑐𝑚</m:t>
                      </m:r>
                    </m:oMath>
                  </m:oMathPara>
                </a14:m>
                <a:endParaRPr lang="cs-CZ" dirty="0"/>
              </a:p>
            </p:txBody>
          </p:sp>
        </mc:Choice>
        <mc:Fallback xmlns="">
          <p:sp>
            <p:nvSpPr>
              <p:cNvPr id="43" name="Obdélník 4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19132" y="3001241"/>
                <a:ext cx="1153970" cy="369332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4" name="Rectangle 22"/>
              <p:cNvSpPr>
                <a:spLocks/>
              </p:cNvSpPr>
              <p:nvPr/>
            </p:nvSpPr>
            <p:spPr bwMode="auto">
              <a:xfrm>
                <a:off x="5868144" y="5270372"/>
                <a:ext cx="3026553" cy="50323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marL="342900" indent="-3429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spcBef>
                    <a:spcPct val="20000"/>
                  </a:spcBef>
                  <a:buFont typeface="Arial" charset="0"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altLang="cs-CZ" sz="2400" b="0" i="1" dirty="0" smtClean="0">
                          <a:latin typeface="Cambria Math"/>
                          <a:ea typeface="Cambria Math"/>
                          <a:sym typeface="Symbol" pitchFamily="18" charset="2"/>
                        </a:rPr>
                        <m:t>𝑑</m:t>
                      </m:r>
                      <m:r>
                        <a:rPr lang="cs-CZ" altLang="cs-CZ" sz="2400" b="0" i="1" dirty="0" smtClean="0">
                          <a:latin typeface="Cambria Math"/>
                          <a:ea typeface="Cambria Math"/>
                          <a:sym typeface="Symbol" pitchFamily="18" charset="2"/>
                        </a:rPr>
                        <m:t>=2</m:t>
                      </m:r>
                      <m:r>
                        <a:rPr lang="cs-CZ" altLang="cs-CZ" sz="2400" b="0" i="1" dirty="0" smtClean="0">
                          <a:latin typeface="Cambria Math"/>
                          <a:ea typeface="Cambria Math"/>
                          <a:sym typeface="Symbol" pitchFamily="18" charset="2"/>
                        </a:rPr>
                        <m:t>𝑟</m:t>
                      </m:r>
                      <m:r>
                        <a:rPr lang="cs-CZ" altLang="cs-CZ" sz="2400" b="0" i="1" dirty="0" smtClean="0">
                          <a:latin typeface="Cambria Math"/>
                          <a:ea typeface="Cambria Math"/>
                          <a:sym typeface="Symbol" pitchFamily="18" charset="2"/>
                        </a:rPr>
                        <m:t>=23,32 </m:t>
                      </m:r>
                      <m:r>
                        <a:rPr lang="cs-CZ" altLang="cs-CZ" sz="2400" b="0" i="1" dirty="0" smtClean="0">
                          <a:latin typeface="Cambria Math"/>
                          <a:ea typeface="Cambria Math"/>
                          <a:sym typeface="Symbol" pitchFamily="18" charset="2"/>
                        </a:rPr>
                        <m:t>𝑐𝑚</m:t>
                      </m:r>
                    </m:oMath>
                  </m:oMathPara>
                </a14:m>
                <a:endParaRPr lang="en-US" altLang="cs-CZ" sz="2400" b="1" dirty="0">
                  <a:solidFill>
                    <a:srgbClr val="44BF27"/>
                  </a:solidFill>
                  <a:sym typeface="Symbol" pitchFamily="18" charset="2"/>
                </a:endParaRPr>
              </a:p>
            </p:txBody>
          </p:sp>
        </mc:Choice>
        <mc:Fallback xmlns="">
          <p:sp>
            <p:nvSpPr>
              <p:cNvPr id="44" name="Rectangle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868144" y="5270372"/>
                <a:ext cx="3026553" cy="503238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6" name="Obdélník 45"/>
              <p:cNvSpPr/>
              <p:nvPr/>
            </p:nvSpPr>
            <p:spPr>
              <a:xfrm>
                <a:off x="3854141" y="2586493"/>
                <a:ext cx="166763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lang="cs-CZ" altLang="cs-CZ" b="0" i="1" dirty="0" smtClean="0">
                              <a:latin typeface="Cambria Math"/>
                              <a:ea typeface="Cambria Math"/>
                              <a:sym typeface="Symbol" pitchFamily="18" charset="2"/>
                            </a:rPr>
                          </m:ctrlPr>
                        </m:dPr>
                        <m:e>
                          <m:r>
                            <a:rPr lang="cs-CZ" altLang="cs-CZ" b="0" i="1" dirty="0" smtClean="0">
                              <a:latin typeface="Cambria Math"/>
                              <a:ea typeface="Cambria Math"/>
                              <a:sym typeface="Symbol" pitchFamily="18" charset="2"/>
                            </a:rPr>
                            <m:t>𝑀𝑁</m:t>
                          </m:r>
                        </m:e>
                      </m:d>
                      <m:r>
                        <a:rPr lang="cs-CZ" altLang="cs-CZ" b="0" i="1" dirty="0" smtClean="0">
                          <a:latin typeface="Cambria Math"/>
                          <a:ea typeface="Cambria Math"/>
                          <a:sym typeface="Symbol" pitchFamily="18" charset="2"/>
                        </a:rPr>
                        <m:t>=20 </m:t>
                      </m:r>
                      <m:r>
                        <a:rPr lang="cs-CZ" altLang="cs-CZ" b="0" i="1" dirty="0" smtClean="0">
                          <a:latin typeface="Cambria Math"/>
                          <a:ea typeface="Cambria Math"/>
                          <a:sym typeface="Symbol" pitchFamily="18" charset="2"/>
                        </a:rPr>
                        <m:t>𝑐𝑚</m:t>
                      </m:r>
                    </m:oMath>
                  </m:oMathPara>
                </a14:m>
                <a:endParaRPr lang="cs-CZ" dirty="0"/>
              </a:p>
            </p:txBody>
          </p:sp>
        </mc:Choice>
        <mc:Fallback xmlns="">
          <p:sp>
            <p:nvSpPr>
              <p:cNvPr id="46" name="Obdélník 4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54141" y="2586493"/>
                <a:ext cx="1667636" cy="369332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7" name="Obdélník 46"/>
              <p:cNvSpPr/>
              <p:nvPr/>
            </p:nvSpPr>
            <p:spPr>
              <a:xfrm>
                <a:off x="4083225" y="3419708"/>
                <a:ext cx="1280863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altLang="cs-CZ" b="0" i="1" dirty="0" smtClean="0">
                          <a:latin typeface="Cambria Math"/>
                          <a:ea typeface="Cambria Math"/>
                          <a:sym typeface="Symbol" pitchFamily="18" charset="2"/>
                        </a:rPr>
                        <m:t>𝑥</m:t>
                      </m:r>
                      <m:r>
                        <a:rPr lang="cs-CZ" altLang="cs-CZ" b="0" i="1" dirty="0" smtClean="0">
                          <a:latin typeface="Cambria Math"/>
                          <a:ea typeface="Cambria Math"/>
                          <a:sym typeface="Symbol" pitchFamily="18" charset="2"/>
                        </a:rPr>
                        <m:t>=10 </m:t>
                      </m:r>
                      <m:r>
                        <a:rPr lang="cs-CZ" altLang="cs-CZ" b="0" i="1" dirty="0" smtClean="0">
                          <a:latin typeface="Cambria Math"/>
                          <a:ea typeface="Cambria Math"/>
                          <a:sym typeface="Symbol" pitchFamily="18" charset="2"/>
                        </a:rPr>
                        <m:t>𝑐𝑚</m:t>
                      </m:r>
                    </m:oMath>
                  </m:oMathPara>
                </a14:m>
                <a:endParaRPr lang="cs-CZ" dirty="0"/>
              </a:p>
            </p:txBody>
          </p:sp>
        </mc:Choice>
        <mc:Fallback xmlns="">
          <p:sp>
            <p:nvSpPr>
              <p:cNvPr id="47" name="Obdélník 4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83225" y="3419708"/>
                <a:ext cx="1280863" cy="369332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289495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000"/>
                            </p:stCondLst>
                            <p:childTnLst>
                              <p:par>
                                <p:cTn id="3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500"/>
                            </p:stCondLst>
                            <p:childTnLst>
                              <p:par>
                                <p:cTn id="4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5" dur="5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2000"/>
                            </p:stCondLst>
                            <p:childTnLst>
                              <p:par>
                                <p:cTn id="4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500"/>
                            </p:stCondLst>
                            <p:childTnLst>
                              <p:par>
                                <p:cTn id="5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500"/>
                            </p:stCondLst>
                            <p:childTnLst>
                              <p:par>
                                <p:cTn id="7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1000"/>
                            </p:stCondLst>
                            <p:childTnLst>
                              <p:par>
                                <p:cTn id="7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9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500"/>
                            </p:stCondLst>
                            <p:childTnLst>
                              <p:par>
                                <p:cTn id="9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8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500"/>
                            </p:stCondLst>
                            <p:childTnLst>
                              <p:par>
                                <p:cTn id="11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>
                            <p:stCondLst>
                              <p:cond delay="500"/>
                            </p:stCondLst>
                            <p:childTnLst>
                              <p:par>
                                <p:cTn id="12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1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6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1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6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1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6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7" fill="hold">
                            <p:stCondLst>
                              <p:cond delay="500"/>
                            </p:stCondLst>
                            <p:childTnLst>
                              <p:par>
                                <p:cTn id="15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0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5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6" fill="hold">
                            <p:stCondLst>
                              <p:cond delay="500"/>
                            </p:stCondLst>
                            <p:childTnLst>
                              <p:par>
                                <p:cTn id="16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051" grpId="0"/>
      <p:bldP spid="2052" grpId="0"/>
      <p:bldP spid="37" grpId="0"/>
      <p:bldP spid="21" grpId="0"/>
      <p:bldP spid="25" grpId="0"/>
      <p:bldP spid="39" grpId="0" animBg="1"/>
      <p:bldP spid="40" grpId="0" animBg="1"/>
      <p:bldP spid="41" grpId="0"/>
      <p:bldP spid="45" grpId="0"/>
      <p:bldP spid="30" grpId="0"/>
      <p:bldP spid="35" grpId="0"/>
      <p:bldP spid="6" grpId="0" animBg="1"/>
      <p:bldP spid="38" grpId="0"/>
      <p:bldP spid="48" grpId="0"/>
      <p:bldP spid="49" grpId="0"/>
      <p:bldP spid="50" grpId="0"/>
      <p:bldP spid="51" grpId="0"/>
      <p:bldP spid="52" grpId="0"/>
      <p:bldP spid="53" grpId="0"/>
      <p:bldP spid="54" grpId="0"/>
      <p:bldP spid="10" grpId="0"/>
      <p:bldP spid="3" grpId="0" animBg="1"/>
      <p:bldP spid="5" grpId="0"/>
      <p:bldP spid="42" grpId="0"/>
      <p:bldP spid="43" grpId="0"/>
      <p:bldP spid="44" grpId="0"/>
      <p:bldP spid="46" grpId="0"/>
      <p:bldP spid="4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/>
          <p:cNvSpPr txBox="1"/>
          <p:nvPr/>
        </p:nvSpPr>
        <p:spPr>
          <a:xfrm>
            <a:off x="511097" y="332656"/>
            <a:ext cx="817427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b="1" dirty="0" smtClean="0"/>
              <a:t>Příklad 4:</a:t>
            </a:r>
            <a:r>
              <a:rPr lang="cs-CZ" sz="2800" dirty="0" smtClean="0"/>
              <a:t> Na kotouči pily s poloměrem r = 210 mm je jeden hrot označen. Jakou dráhu opíše za minutu, jestliže se kotouč za tuto dobu otočí 820 krát?</a:t>
            </a:r>
          </a:p>
        </p:txBody>
      </p:sp>
      <p:sp>
        <p:nvSpPr>
          <p:cNvPr id="6" name="Ovál 5"/>
          <p:cNvSpPr/>
          <p:nvPr/>
        </p:nvSpPr>
        <p:spPr>
          <a:xfrm>
            <a:off x="511098" y="2046569"/>
            <a:ext cx="2232248" cy="2232248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7" name="Přímá spojnice 6"/>
          <p:cNvCxnSpPr/>
          <p:nvPr/>
        </p:nvCxnSpPr>
        <p:spPr>
          <a:xfrm flipH="1">
            <a:off x="1645379" y="2060848"/>
            <a:ext cx="1" cy="1090129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" name="Skupina 10"/>
          <p:cNvGrpSpPr/>
          <p:nvPr/>
        </p:nvGrpSpPr>
        <p:grpSpPr>
          <a:xfrm rot="20000751">
            <a:off x="1548989" y="3039001"/>
            <a:ext cx="196385" cy="256674"/>
            <a:chOff x="4614730" y="2348880"/>
            <a:chExt cx="216024" cy="256674"/>
          </a:xfrm>
        </p:grpSpPr>
        <p:cxnSp>
          <p:nvCxnSpPr>
            <p:cNvPr id="12" name="Přímá spojnice 11"/>
            <p:cNvCxnSpPr/>
            <p:nvPr/>
          </p:nvCxnSpPr>
          <p:spPr>
            <a:xfrm>
              <a:off x="4716016" y="2348880"/>
              <a:ext cx="0" cy="25667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Přímá spojnice 12"/>
            <p:cNvCxnSpPr/>
            <p:nvPr/>
          </p:nvCxnSpPr>
          <p:spPr>
            <a:xfrm>
              <a:off x="4614730" y="2477217"/>
              <a:ext cx="216024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" name="TextovéPole 13"/>
          <p:cNvSpPr txBox="1"/>
          <p:nvPr/>
        </p:nvSpPr>
        <p:spPr>
          <a:xfrm>
            <a:off x="1436714" y="3285055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S</a:t>
            </a:r>
            <a:endParaRPr lang="cs-CZ" dirty="0"/>
          </a:p>
        </p:txBody>
      </p:sp>
      <p:sp>
        <p:nvSpPr>
          <p:cNvPr id="15" name="TextovéPole 14"/>
          <p:cNvSpPr txBox="1"/>
          <p:nvPr/>
        </p:nvSpPr>
        <p:spPr>
          <a:xfrm>
            <a:off x="1710318" y="2507370"/>
            <a:ext cx="13645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solidFill>
                  <a:srgbClr val="FF0000"/>
                </a:solidFill>
              </a:rPr>
              <a:t>r = 210 mm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16" name="TextovéPole 15"/>
          <p:cNvSpPr txBox="1"/>
          <p:nvPr/>
        </p:nvSpPr>
        <p:spPr>
          <a:xfrm>
            <a:off x="2522176" y="385579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k</a:t>
            </a:r>
            <a:endParaRPr lang="cs-CZ" dirty="0"/>
          </a:p>
        </p:txBody>
      </p:sp>
      <p:sp>
        <p:nvSpPr>
          <p:cNvPr id="17" name="TextovéPole 16"/>
          <p:cNvSpPr txBox="1"/>
          <p:nvPr/>
        </p:nvSpPr>
        <p:spPr>
          <a:xfrm>
            <a:off x="1627222" y="166015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A</a:t>
            </a:r>
            <a:endParaRPr lang="cs-CZ" dirty="0"/>
          </a:p>
        </p:txBody>
      </p:sp>
      <p:cxnSp>
        <p:nvCxnSpPr>
          <p:cNvPr id="20" name="Přímá spojnice 19"/>
          <p:cNvCxnSpPr/>
          <p:nvPr/>
        </p:nvCxnSpPr>
        <p:spPr>
          <a:xfrm flipV="1">
            <a:off x="1627222" y="1931111"/>
            <a:ext cx="0" cy="201745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ovéPole 21"/>
          <p:cNvSpPr txBox="1"/>
          <p:nvPr/>
        </p:nvSpPr>
        <p:spPr>
          <a:xfrm>
            <a:off x="4561347" y="1772816"/>
            <a:ext cx="185659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r = 210 mm</a:t>
            </a:r>
            <a:endParaRPr lang="cs-CZ" sz="2800" dirty="0"/>
          </a:p>
        </p:txBody>
      </p:sp>
      <p:sp>
        <p:nvSpPr>
          <p:cNvPr id="23" name="TextovéPole 22"/>
          <p:cNvSpPr txBox="1"/>
          <p:nvPr/>
        </p:nvSpPr>
        <p:spPr>
          <a:xfrm>
            <a:off x="4561346" y="2208024"/>
            <a:ext cx="136447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2800" dirty="0" smtClean="0"/>
              <a:t>π</a:t>
            </a:r>
            <a:r>
              <a:rPr lang="cs-CZ" sz="2800" dirty="0" smtClean="0"/>
              <a:t> = 3,14</a:t>
            </a:r>
            <a:endParaRPr lang="cs-CZ" sz="2800" dirty="0"/>
          </a:p>
        </p:txBody>
      </p:sp>
      <p:cxnSp>
        <p:nvCxnSpPr>
          <p:cNvPr id="26" name="Přímá spojnice 25"/>
          <p:cNvCxnSpPr/>
          <p:nvPr/>
        </p:nvCxnSpPr>
        <p:spPr>
          <a:xfrm flipV="1">
            <a:off x="4696533" y="4221088"/>
            <a:ext cx="3816425" cy="55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Obdélník 26"/>
          <p:cNvSpPr/>
          <p:nvPr/>
        </p:nvSpPr>
        <p:spPr>
          <a:xfrm>
            <a:off x="1763688" y="4483233"/>
            <a:ext cx="137088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cs-CZ" sz="3200" dirty="0"/>
              <a:t>o = 2</a:t>
            </a:r>
            <a:r>
              <a:rPr lang="el-GR" sz="3200" dirty="0"/>
              <a:t>π</a:t>
            </a:r>
            <a:r>
              <a:rPr lang="cs-CZ" sz="3200" dirty="0"/>
              <a:t>r</a:t>
            </a:r>
          </a:p>
        </p:txBody>
      </p:sp>
      <p:sp>
        <p:nvSpPr>
          <p:cNvPr id="28" name="Obdélník 27"/>
          <p:cNvSpPr/>
          <p:nvPr/>
        </p:nvSpPr>
        <p:spPr>
          <a:xfrm>
            <a:off x="6649579" y="1939109"/>
            <a:ext cx="137088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cs-CZ" sz="3200" dirty="0">
                <a:solidFill>
                  <a:srgbClr val="FF0000"/>
                </a:solidFill>
              </a:rPr>
              <a:t>o = 2</a:t>
            </a:r>
            <a:r>
              <a:rPr lang="el-GR" sz="3200" dirty="0">
                <a:solidFill>
                  <a:srgbClr val="FF0000"/>
                </a:solidFill>
              </a:rPr>
              <a:t>π</a:t>
            </a:r>
            <a:r>
              <a:rPr lang="cs-CZ" sz="3200" dirty="0">
                <a:solidFill>
                  <a:srgbClr val="FF0000"/>
                </a:solidFill>
              </a:rPr>
              <a:t>r</a:t>
            </a:r>
          </a:p>
        </p:txBody>
      </p:sp>
      <p:sp>
        <p:nvSpPr>
          <p:cNvPr id="29" name="Obdélník 28"/>
          <p:cNvSpPr/>
          <p:nvPr/>
        </p:nvSpPr>
        <p:spPr>
          <a:xfrm>
            <a:off x="1795212" y="5067761"/>
            <a:ext cx="256192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cs-CZ" sz="3200" dirty="0"/>
              <a:t>o = </a:t>
            </a:r>
            <a:r>
              <a:rPr lang="cs-CZ" sz="3200" dirty="0" smtClean="0"/>
              <a:t>2·3,14·210</a:t>
            </a:r>
            <a:endParaRPr lang="cs-CZ" sz="3200" dirty="0"/>
          </a:p>
        </p:txBody>
      </p:sp>
      <p:sp>
        <p:nvSpPr>
          <p:cNvPr id="30" name="Obdélník 29"/>
          <p:cNvSpPr/>
          <p:nvPr/>
        </p:nvSpPr>
        <p:spPr>
          <a:xfrm>
            <a:off x="1803613" y="5652537"/>
            <a:ext cx="268695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cs-CZ" sz="3200" dirty="0"/>
              <a:t>o = </a:t>
            </a:r>
            <a:r>
              <a:rPr lang="cs-CZ" sz="3200" dirty="0" smtClean="0"/>
              <a:t>1318,8 mm</a:t>
            </a:r>
            <a:endParaRPr lang="cs-CZ" sz="3200" dirty="0"/>
          </a:p>
        </p:txBody>
      </p:sp>
      <p:sp>
        <p:nvSpPr>
          <p:cNvPr id="31" name="TextovéPole 30"/>
          <p:cNvSpPr txBox="1"/>
          <p:nvPr/>
        </p:nvSpPr>
        <p:spPr>
          <a:xfrm>
            <a:off x="421888" y="6350142"/>
            <a:ext cx="455894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Délka dráhy hrotu je 1,08 km. </a:t>
            </a:r>
            <a:endParaRPr lang="cs-CZ" sz="2800" dirty="0"/>
          </a:p>
        </p:txBody>
      </p:sp>
      <p:sp>
        <p:nvSpPr>
          <p:cNvPr id="24" name="Obdélník 23"/>
          <p:cNvSpPr/>
          <p:nvPr/>
        </p:nvSpPr>
        <p:spPr>
          <a:xfrm>
            <a:off x="4572000" y="3717032"/>
            <a:ext cx="182614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cs-CZ" sz="3200" dirty="0"/>
              <a:t>o = </a:t>
            </a:r>
            <a:r>
              <a:rPr lang="cs-CZ" sz="3200" dirty="0" smtClean="0"/>
              <a:t>?  mm</a:t>
            </a:r>
            <a:endParaRPr lang="cs-CZ" sz="3200" dirty="0"/>
          </a:p>
        </p:txBody>
      </p:sp>
      <p:sp>
        <p:nvSpPr>
          <p:cNvPr id="32" name="TextovéPole 31"/>
          <p:cNvSpPr txBox="1"/>
          <p:nvPr/>
        </p:nvSpPr>
        <p:spPr>
          <a:xfrm>
            <a:off x="4561346" y="2794046"/>
            <a:ext cx="322569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p = 820 počet otáček</a:t>
            </a:r>
            <a:endParaRPr lang="cs-CZ" sz="2800" dirty="0"/>
          </a:p>
        </p:txBody>
      </p:sp>
      <p:sp>
        <p:nvSpPr>
          <p:cNvPr id="33" name="Obdélník 32"/>
          <p:cNvSpPr/>
          <p:nvPr/>
        </p:nvSpPr>
        <p:spPr>
          <a:xfrm>
            <a:off x="4572000" y="3291773"/>
            <a:ext cx="409266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cs-CZ" sz="3200" dirty="0" smtClean="0"/>
              <a:t>l </a:t>
            </a:r>
            <a:r>
              <a:rPr lang="cs-CZ" sz="3200" dirty="0"/>
              <a:t>= </a:t>
            </a:r>
            <a:r>
              <a:rPr lang="cs-CZ" sz="3200" dirty="0" smtClean="0"/>
              <a:t>?  dráha hrotu</a:t>
            </a:r>
            <a:endParaRPr lang="cs-CZ" sz="3200" dirty="0"/>
          </a:p>
        </p:txBody>
      </p:sp>
      <p:sp>
        <p:nvSpPr>
          <p:cNvPr id="34" name="Obdélník 33"/>
          <p:cNvSpPr/>
          <p:nvPr/>
        </p:nvSpPr>
        <p:spPr>
          <a:xfrm>
            <a:off x="5118223" y="4437112"/>
            <a:ext cx="139333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cs-CZ" sz="3200" dirty="0" smtClean="0"/>
              <a:t>l </a:t>
            </a:r>
            <a:r>
              <a:rPr lang="cs-CZ" sz="3200" dirty="0"/>
              <a:t>= </a:t>
            </a:r>
            <a:r>
              <a:rPr lang="cs-CZ" sz="3200" dirty="0" smtClean="0"/>
              <a:t>p · o</a:t>
            </a:r>
            <a:endParaRPr lang="cs-CZ" sz="3200" dirty="0"/>
          </a:p>
        </p:txBody>
      </p:sp>
      <p:sp>
        <p:nvSpPr>
          <p:cNvPr id="35" name="Obdélník 34"/>
          <p:cNvSpPr/>
          <p:nvPr/>
        </p:nvSpPr>
        <p:spPr>
          <a:xfrm>
            <a:off x="5135166" y="4941168"/>
            <a:ext cx="273023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cs-CZ" sz="3200" dirty="0" smtClean="0"/>
              <a:t>l </a:t>
            </a:r>
            <a:r>
              <a:rPr lang="cs-CZ" sz="3200" dirty="0"/>
              <a:t>= </a:t>
            </a:r>
            <a:r>
              <a:rPr lang="cs-CZ" sz="3200" dirty="0" smtClean="0"/>
              <a:t>820 · 1318,8</a:t>
            </a:r>
            <a:endParaRPr lang="cs-CZ" sz="3200" dirty="0"/>
          </a:p>
        </p:txBody>
      </p:sp>
      <p:sp>
        <p:nvSpPr>
          <p:cNvPr id="36" name="Obdélník 35"/>
          <p:cNvSpPr/>
          <p:nvPr/>
        </p:nvSpPr>
        <p:spPr>
          <a:xfrm>
            <a:off x="5141153" y="5445224"/>
            <a:ext cx="287931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cs-CZ" sz="3200" dirty="0" smtClean="0"/>
              <a:t>l </a:t>
            </a:r>
            <a:r>
              <a:rPr lang="cs-CZ" sz="3200" dirty="0"/>
              <a:t>= </a:t>
            </a:r>
            <a:r>
              <a:rPr lang="cs-CZ" sz="3200" dirty="0" smtClean="0"/>
              <a:t>1081416 mm</a:t>
            </a:r>
            <a:endParaRPr lang="cs-CZ" sz="3200" dirty="0"/>
          </a:p>
        </p:txBody>
      </p:sp>
      <p:sp>
        <p:nvSpPr>
          <p:cNvPr id="37" name="Obdélník 36"/>
          <p:cNvSpPr/>
          <p:nvPr/>
        </p:nvSpPr>
        <p:spPr>
          <a:xfrm>
            <a:off x="5118223" y="5944924"/>
            <a:ext cx="200567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cs-CZ" sz="3200" dirty="0" smtClean="0"/>
              <a:t>l </a:t>
            </a:r>
            <a:r>
              <a:rPr lang="cs-CZ" sz="3200" dirty="0"/>
              <a:t>= </a:t>
            </a:r>
            <a:r>
              <a:rPr lang="cs-CZ" sz="3200" dirty="0" smtClean="0"/>
              <a:t>1,08 km</a:t>
            </a:r>
            <a:endParaRPr lang="cs-CZ" sz="3200" dirty="0"/>
          </a:p>
        </p:txBody>
      </p:sp>
      <p:grpSp>
        <p:nvGrpSpPr>
          <p:cNvPr id="38" name="Skupina 37"/>
          <p:cNvGrpSpPr/>
          <p:nvPr/>
        </p:nvGrpSpPr>
        <p:grpSpPr>
          <a:xfrm>
            <a:off x="5292080" y="5944924"/>
            <a:ext cx="576064" cy="584775"/>
            <a:chOff x="6156818" y="6088940"/>
            <a:chExt cx="576064" cy="584775"/>
          </a:xfrm>
        </p:grpSpPr>
        <p:sp>
          <p:nvSpPr>
            <p:cNvPr id="39" name="Ovál 38"/>
            <p:cNvSpPr/>
            <p:nvPr/>
          </p:nvSpPr>
          <p:spPr>
            <a:xfrm flipH="1">
              <a:off x="6327488" y="6247192"/>
              <a:ext cx="45719" cy="5542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40" name="TextovéPole 39"/>
            <p:cNvSpPr txBox="1"/>
            <p:nvPr/>
          </p:nvSpPr>
          <p:spPr>
            <a:xfrm>
              <a:off x="6156818" y="6088940"/>
              <a:ext cx="576064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3200" dirty="0" smtClean="0"/>
                <a:t>=</a:t>
              </a:r>
              <a:endParaRPr lang="cs-CZ" sz="3200" dirty="0"/>
            </a:p>
          </p:txBody>
        </p:sp>
      </p:grpSp>
    </p:spTree>
    <p:extLst>
      <p:ext uri="{BB962C8B-B14F-4D97-AF65-F5344CB8AC3E}">
        <p14:creationId xmlns:p14="http://schemas.microsoft.com/office/powerpoint/2010/main" val="30408339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1.94265E-7 C 0.06701 1.94265E-7 0.12257 0.07239 0.12257 0.16258 C 0.12257 0.25208 0.06701 0.32516 1.38889E-6 0.32516 C -0.06754 0.32516 -0.12083 0.25208 -0.12083 0.16258 C -0.12083 0.07239 -0.06754 1.94265E-7 1.38889E-6 1.94265E-7 Z " pathEditMode="relative" rAng="0" ptsTypes="fffff">
                                      <p:cBhvr>
                                        <p:cTn id="32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7" y="1625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000"/>
                            </p:stCondLst>
                            <p:childTnLst>
                              <p:par>
                                <p:cTn id="4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500"/>
                            </p:stCondLst>
                            <p:childTnLst>
                              <p:par>
                                <p:cTn id="4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2000"/>
                            </p:stCondLst>
                            <p:childTnLst>
                              <p:par>
                                <p:cTn id="5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500"/>
                            </p:stCondLst>
                            <p:childTnLst>
                              <p:par>
                                <p:cTn id="6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4" grpId="0"/>
      <p:bldP spid="15" grpId="0"/>
      <p:bldP spid="16" grpId="0"/>
      <p:bldP spid="17" grpId="0"/>
      <p:bldP spid="22" grpId="0"/>
      <p:bldP spid="23" grpId="0"/>
      <p:bldP spid="27" grpId="0"/>
      <p:bldP spid="28" grpId="0"/>
      <p:bldP spid="29" grpId="0"/>
      <p:bldP spid="30" grpId="0"/>
      <p:bldP spid="31" grpId="0"/>
      <p:bldP spid="24" grpId="0"/>
      <p:bldP spid="32" grpId="0"/>
      <p:bldP spid="33" grpId="0"/>
      <p:bldP spid="34" grpId="0"/>
      <p:bldP spid="35" grpId="0"/>
      <p:bldP spid="36" grpId="0"/>
      <p:bldP spid="3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9245" y="239835"/>
            <a:ext cx="8686800" cy="667544"/>
          </a:xfrm>
        </p:spPr>
        <p:txBody>
          <a:bodyPr>
            <a:normAutofit/>
          </a:bodyPr>
          <a:lstStyle/>
          <a:p>
            <a:pPr algn="l"/>
            <a:r>
              <a:rPr lang="cs-CZ" sz="3200" b="1" dirty="0" smtClean="0"/>
              <a:t>Příklad 5</a:t>
            </a:r>
            <a:r>
              <a:rPr lang="cs-CZ" sz="3200" dirty="0" smtClean="0"/>
              <a:t>: Vypočítej </a:t>
            </a:r>
            <a:r>
              <a:rPr lang="cs-CZ" sz="3200" dirty="0"/>
              <a:t>délku křivky na </a:t>
            </a:r>
            <a:r>
              <a:rPr lang="cs-CZ" sz="3200" dirty="0" smtClean="0"/>
              <a:t>obrázku.</a:t>
            </a:r>
            <a:endParaRPr lang="cs-CZ" sz="3200" dirty="0"/>
          </a:p>
        </p:txBody>
      </p:sp>
      <p:sp>
        <p:nvSpPr>
          <p:cNvPr id="4" name="Textové pole 13"/>
          <p:cNvSpPr txBox="1"/>
          <p:nvPr/>
        </p:nvSpPr>
        <p:spPr>
          <a:xfrm>
            <a:off x="895350" y="839291"/>
            <a:ext cx="5044440" cy="2598420"/>
          </a:xfrm>
          <a:prstGeom prst="rect">
            <a:avLst/>
          </a:prstGeom>
          <a:solidFill>
            <a:schemeClr val="lt1"/>
          </a:solidFill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cs-CZ" sz="1100">
                <a:effectLst/>
                <a:ea typeface="Times New Roman"/>
                <a:cs typeface="Times New Roman"/>
              </a:rPr>
              <a:t> </a:t>
            </a:r>
          </a:p>
        </p:txBody>
      </p:sp>
      <p:cxnSp>
        <p:nvCxnSpPr>
          <p:cNvPr id="5" name="Přímá spojnice 4"/>
          <p:cNvCxnSpPr/>
          <p:nvPr/>
        </p:nvCxnSpPr>
        <p:spPr>
          <a:xfrm>
            <a:off x="883920" y="2104211"/>
            <a:ext cx="5059680" cy="952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Ovál 5"/>
          <p:cNvSpPr/>
          <p:nvPr/>
        </p:nvSpPr>
        <p:spPr>
          <a:xfrm>
            <a:off x="899160" y="1268830"/>
            <a:ext cx="1676400" cy="16764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cs-CZ"/>
          </a:p>
        </p:txBody>
      </p:sp>
      <p:sp>
        <p:nvSpPr>
          <p:cNvPr id="7" name="Ovál 6"/>
          <p:cNvSpPr/>
          <p:nvPr/>
        </p:nvSpPr>
        <p:spPr>
          <a:xfrm>
            <a:off x="2590800" y="1723211"/>
            <a:ext cx="830580" cy="761365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cs-CZ"/>
          </a:p>
        </p:txBody>
      </p:sp>
      <p:cxnSp>
        <p:nvCxnSpPr>
          <p:cNvPr id="8" name="Přímá spojnice 7"/>
          <p:cNvCxnSpPr/>
          <p:nvPr/>
        </p:nvCxnSpPr>
        <p:spPr>
          <a:xfrm flipH="1">
            <a:off x="1744980" y="2029916"/>
            <a:ext cx="5080" cy="16573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vál 8"/>
          <p:cNvSpPr/>
          <p:nvPr/>
        </p:nvSpPr>
        <p:spPr>
          <a:xfrm>
            <a:off x="4267200" y="1271513"/>
            <a:ext cx="1676400" cy="16764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cs-CZ"/>
          </a:p>
        </p:txBody>
      </p:sp>
      <p:sp>
        <p:nvSpPr>
          <p:cNvPr id="12" name="Levá složená závorka 11"/>
          <p:cNvSpPr/>
          <p:nvPr/>
        </p:nvSpPr>
        <p:spPr>
          <a:xfrm rot="16200000">
            <a:off x="2887980" y="1818461"/>
            <a:ext cx="251460" cy="811530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cs-CZ"/>
          </a:p>
        </p:txBody>
      </p:sp>
      <p:sp>
        <p:nvSpPr>
          <p:cNvPr id="13" name="Textové pole 36"/>
          <p:cNvSpPr txBox="1"/>
          <p:nvPr/>
        </p:nvSpPr>
        <p:spPr>
          <a:xfrm>
            <a:off x="1648460" y="2105040"/>
            <a:ext cx="233680" cy="243840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cs-CZ" sz="2400" dirty="0">
                <a:effectLst/>
                <a:ea typeface="Times New Roman"/>
                <a:cs typeface="Times New Roman"/>
              </a:rPr>
              <a:t>S</a:t>
            </a:r>
          </a:p>
        </p:txBody>
      </p:sp>
      <p:cxnSp>
        <p:nvCxnSpPr>
          <p:cNvPr id="14" name="Přímá spojnice 13"/>
          <p:cNvCxnSpPr/>
          <p:nvPr/>
        </p:nvCxnSpPr>
        <p:spPr>
          <a:xfrm flipH="1">
            <a:off x="3017520" y="2029916"/>
            <a:ext cx="5080" cy="16573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ové pole 39"/>
          <p:cNvSpPr txBox="1"/>
          <p:nvPr/>
        </p:nvSpPr>
        <p:spPr>
          <a:xfrm>
            <a:off x="2913380" y="1700808"/>
            <a:ext cx="233680" cy="243840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cs-CZ" sz="2400" dirty="0">
                <a:effectLst/>
                <a:ea typeface="Times New Roman"/>
                <a:cs typeface="Times New Roman"/>
              </a:rPr>
              <a:t>S</a:t>
            </a:r>
          </a:p>
        </p:txBody>
      </p:sp>
      <p:sp>
        <p:nvSpPr>
          <p:cNvPr id="16" name="Oblouk 15"/>
          <p:cNvSpPr/>
          <p:nvPr/>
        </p:nvSpPr>
        <p:spPr>
          <a:xfrm rot="5400000">
            <a:off x="903402" y="1277328"/>
            <a:ext cx="1676400" cy="1684020"/>
          </a:xfrm>
          <a:prstGeom prst="arc">
            <a:avLst>
              <a:gd name="adj1" fmla="val 16200000"/>
              <a:gd name="adj2" fmla="val 5458547"/>
            </a:avLst>
          </a:prstGeom>
          <a:ln w="762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cs-CZ"/>
          </a:p>
        </p:txBody>
      </p:sp>
      <p:sp>
        <p:nvSpPr>
          <p:cNvPr id="18" name="Oblouk 17"/>
          <p:cNvSpPr/>
          <p:nvPr/>
        </p:nvSpPr>
        <p:spPr>
          <a:xfrm rot="16200000">
            <a:off x="2621915" y="1691400"/>
            <a:ext cx="758190" cy="828040"/>
          </a:xfrm>
          <a:prstGeom prst="arc">
            <a:avLst>
              <a:gd name="adj1" fmla="val 16332698"/>
              <a:gd name="adj2" fmla="val 5366298"/>
            </a:avLst>
          </a:prstGeom>
          <a:noFill/>
          <a:ln w="57150" cap="flat" cmpd="sng" algn="ctr">
            <a:solidFill>
              <a:schemeClr val="bg1"/>
            </a:solidFill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cs-CZ"/>
          </a:p>
        </p:txBody>
      </p:sp>
      <p:sp>
        <p:nvSpPr>
          <p:cNvPr id="19" name="Oblouk 18"/>
          <p:cNvSpPr/>
          <p:nvPr/>
        </p:nvSpPr>
        <p:spPr>
          <a:xfrm rot="5400000">
            <a:off x="3451860" y="1662251"/>
            <a:ext cx="758190" cy="828040"/>
          </a:xfrm>
          <a:prstGeom prst="arc">
            <a:avLst>
              <a:gd name="adj1" fmla="val 16332698"/>
              <a:gd name="adj2" fmla="val 5366298"/>
            </a:avLst>
          </a:prstGeom>
          <a:ln w="38100">
            <a:solidFill>
              <a:schemeClr val="bg1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cs-CZ"/>
          </a:p>
        </p:txBody>
      </p:sp>
      <p:cxnSp>
        <p:nvCxnSpPr>
          <p:cNvPr id="20" name="Přímá spojnice 19"/>
          <p:cNvCxnSpPr/>
          <p:nvPr/>
        </p:nvCxnSpPr>
        <p:spPr>
          <a:xfrm>
            <a:off x="2590800" y="2035631"/>
            <a:ext cx="0" cy="15811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Přímá spojnice 21"/>
          <p:cNvCxnSpPr/>
          <p:nvPr/>
        </p:nvCxnSpPr>
        <p:spPr>
          <a:xfrm>
            <a:off x="2560320" y="1944191"/>
            <a:ext cx="47625" cy="28955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Přímá spojnice 22"/>
          <p:cNvCxnSpPr/>
          <p:nvPr/>
        </p:nvCxnSpPr>
        <p:spPr>
          <a:xfrm>
            <a:off x="4251960" y="2098496"/>
            <a:ext cx="26035" cy="11811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4" name="Levá složená závorka 23"/>
          <p:cNvSpPr/>
          <p:nvPr/>
        </p:nvSpPr>
        <p:spPr>
          <a:xfrm rot="16200000">
            <a:off x="2028825" y="1827986"/>
            <a:ext cx="251460" cy="811530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cs-CZ"/>
          </a:p>
        </p:txBody>
      </p:sp>
      <p:sp>
        <p:nvSpPr>
          <p:cNvPr id="25" name="Levá složená závorka 24"/>
          <p:cNvSpPr/>
          <p:nvPr/>
        </p:nvSpPr>
        <p:spPr>
          <a:xfrm rot="16200000">
            <a:off x="4526915" y="1833701"/>
            <a:ext cx="251460" cy="811530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cs-CZ"/>
          </a:p>
        </p:txBody>
      </p:sp>
      <p:sp>
        <p:nvSpPr>
          <p:cNvPr id="27" name="Textové pole 52"/>
          <p:cNvSpPr txBox="1"/>
          <p:nvPr/>
        </p:nvSpPr>
        <p:spPr>
          <a:xfrm>
            <a:off x="4963160" y="1700808"/>
            <a:ext cx="233680" cy="243840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cs-CZ" sz="2400" dirty="0">
                <a:effectLst/>
                <a:ea typeface="Times New Roman"/>
                <a:cs typeface="Times New Roman"/>
              </a:rPr>
              <a:t>S</a:t>
            </a:r>
          </a:p>
        </p:txBody>
      </p:sp>
      <p:sp>
        <p:nvSpPr>
          <p:cNvPr id="30" name="Textové pole 55"/>
          <p:cNvSpPr txBox="1"/>
          <p:nvPr/>
        </p:nvSpPr>
        <p:spPr>
          <a:xfrm>
            <a:off x="3736340" y="1700808"/>
            <a:ext cx="233680" cy="243840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cs-CZ" sz="2400" dirty="0">
                <a:effectLst/>
                <a:ea typeface="Times New Roman"/>
                <a:cs typeface="Times New Roman"/>
              </a:rPr>
              <a:t>S</a:t>
            </a:r>
          </a:p>
        </p:txBody>
      </p:sp>
      <p:cxnSp>
        <p:nvCxnSpPr>
          <p:cNvPr id="31" name="Přímá spojnice 30"/>
          <p:cNvCxnSpPr/>
          <p:nvPr/>
        </p:nvCxnSpPr>
        <p:spPr>
          <a:xfrm flipH="1">
            <a:off x="3832860" y="2060396"/>
            <a:ext cx="5080" cy="16573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Přímá spojnice 31"/>
          <p:cNvCxnSpPr/>
          <p:nvPr/>
        </p:nvCxnSpPr>
        <p:spPr>
          <a:xfrm flipH="1">
            <a:off x="5061585" y="2029916"/>
            <a:ext cx="5080" cy="16573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Oblouk 41"/>
          <p:cNvSpPr/>
          <p:nvPr/>
        </p:nvSpPr>
        <p:spPr>
          <a:xfrm rot="16200000">
            <a:off x="4272299" y="1267751"/>
            <a:ext cx="1660023" cy="1671782"/>
          </a:xfrm>
          <a:prstGeom prst="arc">
            <a:avLst>
              <a:gd name="adj1" fmla="val 16165451"/>
              <a:gd name="adj2" fmla="val 5322845"/>
            </a:avLst>
          </a:prstGeom>
          <a:noFill/>
          <a:ln w="57150" cap="flat" cmpd="sng" algn="ctr">
            <a:solidFill>
              <a:schemeClr val="bg1"/>
            </a:solidFill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cs-CZ"/>
          </a:p>
        </p:txBody>
      </p:sp>
      <p:sp>
        <p:nvSpPr>
          <p:cNvPr id="43" name="Ovál 42"/>
          <p:cNvSpPr/>
          <p:nvPr/>
        </p:nvSpPr>
        <p:spPr>
          <a:xfrm>
            <a:off x="3421380" y="1709519"/>
            <a:ext cx="830580" cy="761365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cs-CZ"/>
          </a:p>
        </p:txBody>
      </p:sp>
      <p:sp>
        <p:nvSpPr>
          <p:cNvPr id="44" name="Rectangle 4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cs-CZ" altLang="cs-CZ" sz="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altLang="cs-C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5" name="Rectangle 53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altLang="cs-C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7" name="Oblouk 46"/>
          <p:cNvSpPr/>
          <p:nvPr/>
        </p:nvSpPr>
        <p:spPr>
          <a:xfrm rot="5614305">
            <a:off x="3464702" y="1688996"/>
            <a:ext cx="749601" cy="827137"/>
          </a:xfrm>
          <a:prstGeom prst="arc">
            <a:avLst>
              <a:gd name="adj1" fmla="val 16247892"/>
              <a:gd name="adj2" fmla="val 5085140"/>
            </a:avLst>
          </a:prstGeom>
          <a:ln w="571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48" name="Přímá spojnice 47"/>
          <p:cNvCxnSpPr/>
          <p:nvPr/>
        </p:nvCxnSpPr>
        <p:spPr>
          <a:xfrm>
            <a:off x="4255858" y="2095010"/>
            <a:ext cx="31750" cy="25494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Přímá spojnice 20"/>
          <p:cNvCxnSpPr/>
          <p:nvPr/>
        </p:nvCxnSpPr>
        <p:spPr>
          <a:xfrm flipH="1">
            <a:off x="3429635" y="2016801"/>
            <a:ext cx="1" cy="17335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8" name="Levá složená závorka 27"/>
          <p:cNvSpPr/>
          <p:nvPr/>
        </p:nvSpPr>
        <p:spPr>
          <a:xfrm rot="16200000">
            <a:off x="3716655" y="1839416"/>
            <a:ext cx="251460" cy="811530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cs-CZ"/>
          </a:p>
        </p:txBody>
      </p:sp>
      <p:cxnSp>
        <p:nvCxnSpPr>
          <p:cNvPr id="40" name="Přímá spojnice 39"/>
          <p:cNvCxnSpPr>
            <a:stCxn id="24" idx="0"/>
            <a:endCxn id="24" idx="2"/>
          </p:cNvCxnSpPr>
          <p:nvPr/>
        </p:nvCxnSpPr>
        <p:spPr>
          <a:xfrm>
            <a:off x="1748790" y="2108021"/>
            <a:ext cx="81153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ovéPole 45"/>
          <p:cNvSpPr txBox="1"/>
          <p:nvPr/>
        </p:nvSpPr>
        <p:spPr>
          <a:xfrm>
            <a:off x="1475656" y="1691516"/>
            <a:ext cx="11769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solidFill>
                  <a:srgbClr val="FF0000"/>
                </a:solidFill>
              </a:rPr>
              <a:t>r = 2,7 cm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49" name="Textové pole 34"/>
          <p:cNvSpPr txBox="1"/>
          <p:nvPr/>
        </p:nvSpPr>
        <p:spPr>
          <a:xfrm>
            <a:off x="3462375" y="2338003"/>
            <a:ext cx="974446" cy="293631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cs-CZ" dirty="0" smtClean="0">
                <a:ea typeface="Times New Roman"/>
                <a:cs typeface="Times New Roman"/>
              </a:rPr>
              <a:t>2,7 </a:t>
            </a:r>
            <a:r>
              <a:rPr lang="cs-CZ" dirty="0" smtClean="0">
                <a:effectLst/>
                <a:ea typeface="Times New Roman"/>
                <a:cs typeface="Times New Roman"/>
              </a:rPr>
              <a:t> cm</a:t>
            </a:r>
            <a:endParaRPr lang="cs-CZ" dirty="0">
              <a:effectLst/>
              <a:ea typeface="Times New Roman"/>
              <a:cs typeface="Times New Roman"/>
            </a:endParaRPr>
          </a:p>
        </p:txBody>
      </p:sp>
      <p:sp>
        <p:nvSpPr>
          <p:cNvPr id="50" name="Textové pole 34"/>
          <p:cNvSpPr txBox="1"/>
          <p:nvPr/>
        </p:nvSpPr>
        <p:spPr>
          <a:xfrm>
            <a:off x="4436821" y="2385516"/>
            <a:ext cx="999275" cy="293631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cs-CZ" dirty="0" smtClean="0">
                <a:effectLst/>
                <a:ea typeface="Times New Roman"/>
                <a:cs typeface="Times New Roman"/>
              </a:rPr>
              <a:t>2,7 </a:t>
            </a:r>
            <a:r>
              <a:rPr lang="cs-CZ" dirty="0">
                <a:effectLst/>
                <a:ea typeface="Times New Roman"/>
                <a:cs typeface="Times New Roman"/>
              </a:rPr>
              <a:t>cm</a:t>
            </a:r>
          </a:p>
        </p:txBody>
      </p:sp>
      <p:sp>
        <p:nvSpPr>
          <p:cNvPr id="51" name="Textové pole 34"/>
          <p:cNvSpPr txBox="1"/>
          <p:nvPr/>
        </p:nvSpPr>
        <p:spPr>
          <a:xfrm>
            <a:off x="2676601" y="2385516"/>
            <a:ext cx="1059739" cy="293631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cs-CZ" dirty="0" smtClean="0">
                <a:effectLst/>
                <a:ea typeface="Times New Roman"/>
                <a:cs typeface="Times New Roman"/>
              </a:rPr>
              <a:t>2,7 </a:t>
            </a:r>
            <a:r>
              <a:rPr lang="cs-CZ" dirty="0">
                <a:effectLst/>
                <a:ea typeface="Times New Roman"/>
                <a:cs typeface="Times New Roman"/>
              </a:rPr>
              <a:t>cm</a:t>
            </a:r>
          </a:p>
        </p:txBody>
      </p:sp>
      <p:cxnSp>
        <p:nvCxnSpPr>
          <p:cNvPr id="52" name="Přímá spojnice 51"/>
          <p:cNvCxnSpPr/>
          <p:nvPr/>
        </p:nvCxnSpPr>
        <p:spPr>
          <a:xfrm>
            <a:off x="2616835" y="2119534"/>
            <a:ext cx="811530" cy="0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ovéPole 52"/>
          <p:cNvSpPr txBox="1"/>
          <p:nvPr/>
        </p:nvSpPr>
        <p:spPr>
          <a:xfrm>
            <a:off x="2524918" y="1475492"/>
            <a:ext cx="14451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solidFill>
                  <a:srgbClr val="00B050"/>
                </a:solidFill>
              </a:rPr>
              <a:t>d = 2,7 cm</a:t>
            </a:r>
            <a:endParaRPr lang="cs-CZ" dirty="0">
              <a:solidFill>
                <a:srgbClr val="00B050"/>
              </a:solidFill>
            </a:endParaRPr>
          </a:p>
        </p:txBody>
      </p:sp>
      <p:sp>
        <p:nvSpPr>
          <p:cNvPr id="54" name="Obdélník 53"/>
          <p:cNvSpPr/>
          <p:nvPr/>
        </p:nvSpPr>
        <p:spPr>
          <a:xfrm>
            <a:off x="6752388" y="842155"/>
            <a:ext cx="151035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cs-CZ" sz="3200" dirty="0" smtClean="0">
                <a:solidFill>
                  <a:srgbClr val="FF0000"/>
                </a:solidFill>
              </a:rPr>
              <a:t>o</a:t>
            </a:r>
            <a:r>
              <a:rPr lang="cs-CZ" sz="3200" baseline="-25000" dirty="0" smtClean="0">
                <a:solidFill>
                  <a:srgbClr val="FF0000"/>
                </a:solidFill>
              </a:rPr>
              <a:t>1</a:t>
            </a:r>
            <a:r>
              <a:rPr lang="cs-CZ" sz="3200" dirty="0" smtClean="0">
                <a:solidFill>
                  <a:srgbClr val="FF0000"/>
                </a:solidFill>
              </a:rPr>
              <a:t> </a:t>
            </a:r>
            <a:r>
              <a:rPr lang="cs-CZ" sz="3200" dirty="0">
                <a:solidFill>
                  <a:srgbClr val="FF0000"/>
                </a:solidFill>
              </a:rPr>
              <a:t>= 2</a:t>
            </a:r>
            <a:r>
              <a:rPr lang="el-GR" sz="3200" dirty="0">
                <a:solidFill>
                  <a:srgbClr val="FF0000"/>
                </a:solidFill>
              </a:rPr>
              <a:t>π</a:t>
            </a:r>
            <a:r>
              <a:rPr lang="cs-CZ" sz="3200" dirty="0">
                <a:solidFill>
                  <a:srgbClr val="FF0000"/>
                </a:solidFill>
              </a:rPr>
              <a:t>r</a:t>
            </a:r>
          </a:p>
        </p:txBody>
      </p:sp>
      <p:sp>
        <p:nvSpPr>
          <p:cNvPr id="55" name="Obdélník 54"/>
          <p:cNvSpPr/>
          <p:nvPr/>
        </p:nvSpPr>
        <p:spPr>
          <a:xfrm>
            <a:off x="6752388" y="1996668"/>
            <a:ext cx="137569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cs-CZ" sz="3200" dirty="0" smtClean="0">
                <a:solidFill>
                  <a:srgbClr val="FF0000"/>
                </a:solidFill>
              </a:rPr>
              <a:t>o</a:t>
            </a:r>
            <a:r>
              <a:rPr lang="cs-CZ" sz="3200" baseline="-25000" dirty="0" smtClean="0">
                <a:solidFill>
                  <a:srgbClr val="FF0000"/>
                </a:solidFill>
              </a:rPr>
              <a:t>2</a:t>
            </a:r>
            <a:r>
              <a:rPr lang="cs-CZ" sz="3200" dirty="0" smtClean="0">
                <a:solidFill>
                  <a:srgbClr val="FF0000"/>
                </a:solidFill>
              </a:rPr>
              <a:t> </a:t>
            </a:r>
            <a:r>
              <a:rPr lang="cs-CZ" sz="3200" dirty="0">
                <a:solidFill>
                  <a:srgbClr val="FF0000"/>
                </a:solidFill>
              </a:rPr>
              <a:t>= </a:t>
            </a:r>
            <a:r>
              <a:rPr lang="el-GR" sz="3200" dirty="0" smtClean="0">
                <a:solidFill>
                  <a:srgbClr val="FF0000"/>
                </a:solidFill>
              </a:rPr>
              <a:t>π</a:t>
            </a:r>
            <a:r>
              <a:rPr lang="cs-CZ" sz="3200" dirty="0" smtClean="0">
                <a:solidFill>
                  <a:srgbClr val="FF0000"/>
                </a:solidFill>
              </a:rPr>
              <a:t>d</a:t>
            </a:r>
            <a:endParaRPr lang="cs-CZ" sz="3200" dirty="0">
              <a:solidFill>
                <a:srgbClr val="FF0000"/>
              </a:solidFill>
            </a:endParaRPr>
          </a:p>
        </p:txBody>
      </p:sp>
      <p:sp>
        <p:nvSpPr>
          <p:cNvPr id="56" name="Obdélník 55"/>
          <p:cNvSpPr/>
          <p:nvPr/>
        </p:nvSpPr>
        <p:spPr>
          <a:xfrm>
            <a:off x="251520" y="3291116"/>
            <a:ext cx="255852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cs-CZ" sz="3200" dirty="0" smtClean="0">
                <a:solidFill>
                  <a:srgbClr val="FF0000"/>
                </a:solidFill>
              </a:rPr>
              <a:t>Velká kružnice</a:t>
            </a:r>
            <a:endParaRPr lang="cs-CZ" sz="3200" dirty="0">
              <a:solidFill>
                <a:srgbClr val="FF0000"/>
              </a:solidFill>
            </a:endParaRPr>
          </a:p>
        </p:txBody>
      </p:sp>
      <p:sp>
        <p:nvSpPr>
          <p:cNvPr id="57" name="Obdélník 56"/>
          <p:cNvSpPr/>
          <p:nvPr/>
        </p:nvSpPr>
        <p:spPr>
          <a:xfrm>
            <a:off x="355118" y="3875891"/>
            <a:ext cx="151035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cs-CZ" sz="3200" dirty="0" smtClean="0"/>
              <a:t>o</a:t>
            </a:r>
            <a:r>
              <a:rPr lang="cs-CZ" sz="3200" baseline="-25000" dirty="0" smtClean="0"/>
              <a:t>1</a:t>
            </a:r>
            <a:r>
              <a:rPr lang="cs-CZ" sz="3200" dirty="0" smtClean="0"/>
              <a:t> </a:t>
            </a:r>
            <a:r>
              <a:rPr lang="cs-CZ" sz="3200" dirty="0"/>
              <a:t>= 2</a:t>
            </a:r>
            <a:r>
              <a:rPr lang="el-GR" sz="3200" dirty="0"/>
              <a:t>π</a:t>
            </a:r>
            <a:r>
              <a:rPr lang="cs-CZ" sz="3200" dirty="0"/>
              <a:t>r</a:t>
            </a:r>
          </a:p>
        </p:txBody>
      </p:sp>
      <p:sp>
        <p:nvSpPr>
          <p:cNvPr id="58" name="Obdélník 57"/>
          <p:cNvSpPr/>
          <p:nvPr/>
        </p:nvSpPr>
        <p:spPr>
          <a:xfrm>
            <a:off x="362968" y="4460666"/>
            <a:ext cx="278409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cs-CZ" sz="3200" dirty="0" smtClean="0"/>
              <a:t>o</a:t>
            </a:r>
            <a:r>
              <a:rPr lang="cs-CZ" sz="3200" baseline="-25000" dirty="0" smtClean="0"/>
              <a:t>1</a:t>
            </a:r>
            <a:r>
              <a:rPr lang="cs-CZ" sz="3200" dirty="0" smtClean="0"/>
              <a:t> </a:t>
            </a:r>
            <a:r>
              <a:rPr lang="cs-CZ" sz="3200" dirty="0"/>
              <a:t>= </a:t>
            </a:r>
            <a:r>
              <a:rPr lang="cs-CZ" sz="3200" dirty="0" smtClean="0"/>
              <a:t>2·3,14·2,7</a:t>
            </a:r>
            <a:endParaRPr lang="cs-CZ" sz="3200" dirty="0"/>
          </a:p>
        </p:txBody>
      </p:sp>
      <p:sp>
        <p:nvSpPr>
          <p:cNvPr id="59" name="Obdélník 58"/>
          <p:cNvSpPr/>
          <p:nvPr/>
        </p:nvSpPr>
        <p:spPr>
          <a:xfrm>
            <a:off x="399426" y="5091316"/>
            <a:ext cx="267092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cs-CZ" sz="3200" dirty="0" smtClean="0"/>
              <a:t>o</a:t>
            </a:r>
            <a:r>
              <a:rPr lang="cs-CZ" sz="3200" baseline="-25000" dirty="0" smtClean="0"/>
              <a:t>1</a:t>
            </a:r>
            <a:r>
              <a:rPr lang="cs-CZ" sz="3200" dirty="0" smtClean="0"/>
              <a:t> </a:t>
            </a:r>
            <a:r>
              <a:rPr lang="cs-CZ" sz="3200" dirty="0"/>
              <a:t>= </a:t>
            </a:r>
            <a:r>
              <a:rPr lang="cs-CZ" sz="3200" dirty="0" smtClean="0"/>
              <a:t>16,956 cm</a:t>
            </a:r>
            <a:endParaRPr lang="cs-CZ" sz="3200" dirty="0"/>
          </a:p>
        </p:txBody>
      </p:sp>
      <p:sp>
        <p:nvSpPr>
          <p:cNvPr id="60" name="Obdélník 59"/>
          <p:cNvSpPr/>
          <p:nvPr/>
        </p:nvSpPr>
        <p:spPr>
          <a:xfrm>
            <a:off x="3347864" y="3844448"/>
            <a:ext cx="137569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cs-CZ" sz="3200" dirty="0" smtClean="0"/>
              <a:t>o</a:t>
            </a:r>
            <a:r>
              <a:rPr lang="cs-CZ" sz="3200" baseline="-25000" dirty="0" smtClean="0"/>
              <a:t>2</a:t>
            </a:r>
            <a:r>
              <a:rPr lang="cs-CZ" sz="3200" dirty="0" smtClean="0"/>
              <a:t> </a:t>
            </a:r>
            <a:r>
              <a:rPr lang="cs-CZ" sz="3200" dirty="0"/>
              <a:t>= </a:t>
            </a:r>
            <a:r>
              <a:rPr lang="el-GR" sz="3200" dirty="0" smtClean="0"/>
              <a:t>π</a:t>
            </a:r>
            <a:r>
              <a:rPr lang="cs-CZ" sz="3200" dirty="0" smtClean="0"/>
              <a:t>d</a:t>
            </a:r>
            <a:endParaRPr lang="cs-CZ" sz="3200" dirty="0"/>
          </a:p>
        </p:txBody>
      </p:sp>
      <p:sp>
        <p:nvSpPr>
          <p:cNvPr id="61" name="Obdélník 60"/>
          <p:cNvSpPr/>
          <p:nvPr/>
        </p:nvSpPr>
        <p:spPr>
          <a:xfrm>
            <a:off x="3275856" y="3284984"/>
            <a:ext cx="251222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cs-CZ" sz="3200" dirty="0" smtClean="0">
                <a:solidFill>
                  <a:srgbClr val="FF0000"/>
                </a:solidFill>
              </a:rPr>
              <a:t>Malá kružnice</a:t>
            </a:r>
            <a:endParaRPr lang="cs-CZ" sz="3200" dirty="0">
              <a:solidFill>
                <a:srgbClr val="FF0000"/>
              </a:solidFill>
            </a:endParaRPr>
          </a:p>
        </p:txBody>
      </p:sp>
      <p:sp>
        <p:nvSpPr>
          <p:cNvPr id="62" name="Obdélník 61"/>
          <p:cNvSpPr/>
          <p:nvPr/>
        </p:nvSpPr>
        <p:spPr>
          <a:xfrm>
            <a:off x="3369123" y="4434533"/>
            <a:ext cx="228299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cs-CZ" sz="3200" dirty="0" smtClean="0"/>
              <a:t>o</a:t>
            </a:r>
            <a:r>
              <a:rPr lang="cs-CZ" sz="3200" baseline="-25000" dirty="0" smtClean="0"/>
              <a:t>2</a:t>
            </a:r>
            <a:r>
              <a:rPr lang="cs-CZ" sz="3200" dirty="0" smtClean="0"/>
              <a:t> </a:t>
            </a:r>
            <a:r>
              <a:rPr lang="cs-CZ" sz="3200" dirty="0"/>
              <a:t>= </a:t>
            </a:r>
            <a:r>
              <a:rPr lang="cs-CZ" sz="3200" dirty="0" smtClean="0"/>
              <a:t>3,14·2,7</a:t>
            </a:r>
            <a:endParaRPr lang="cs-CZ" sz="3200" dirty="0"/>
          </a:p>
        </p:txBody>
      </p:sp>
      <p:sp>
        <p:nvSpPr>
          <p:cNvPr id="63" name="Obdélník 62"/>
          <p:cNvSpPr/>
          <p:nvPr/>
        </p:nvSpPr>
        <p:spPr>
          <a:xfrm>
            <a:off x="3419872" y="5082605"/>
            <a:ext cx="246253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cs-CZ" sz="3200" dirty="0" smtClean="0"/>
              <a:t>o</a:t>
            </a:r>
            <a:r>
              <a:rPr lang="cs-CZ" sz="3200" baseline="-25000" dirty="0" smtClean="0"/>
              <a:t>2</a:t>
            </a:r>
            <a:r>
              <a:rPr lang="cs-CZ" sz="3200" dirty="0" smtClean="0"/>
              <a:t> </a:t>
            </a:r>
            <a:r>
              <a:rPr lang="cs-CZ" sz="3200" dirty="0"/>
              <a:t>= </a:t>
            </a:r>
            <a:r>
              <a:rPr lang="cs-CZ" sz="3200" dirty="0" smtClean="0"/>
              <a:t>8,478 cm</a:t>
            </a:r>
            <a:endParaRPr lang="cs-CZ" sz="3200" dirty="0"/>
          </a:p>
        </p:txBody>
      </p:sp>
      <p:sp>
        <p:nvSpPr>
          <p:cNvPr id="64" name="Obdélník 63"/>
          <p:cNvSpPr/>
          <p:nvPr/>
        </p:nvSpPr>
        <p:spPr>
          <a:xfrm>
            <a:off x="6084168" y="3259673"/>
            <a:ext cx="218624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cs-CZ" sz="3200" dirty="0" smtClean="0">
                <a:solidFill>
                  <a:srgbClr val="FF0000"/>
                </a:solidFill>
              </a:rPr>
              <a:t>Délka křivky</a:t>
            </a:r>
            <a:endParaRPr lang="cs-CZ" sz="3200" dirty="0">
              <a:solidFill>
                <a:srgbClr val="FF0000"/>
              </a:solidFill>
            </a:endParaRPr>
          </a:p>
        </p:txBody>
      </p:sp>
      <p:sp>
        <p:nvSpPr>
          <p:cNvPr id="65" name="Obdélník 64"/>
          <p:cNvSpPr/>
          <p:nvPr/>
        </p:nvSpPr>
        <p:spPr>
          <a:xfrm>
            <a:off x="6084168" y="3875891"/>
            <a:ext cx="184217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cs-CZ" sz="3200" dirty="0" smtClean="0"/>
              <a:t>l = o</a:t>
            </a:r>
            <a:r>
              <a:rPr lang="cs-CZ" sz="3200" baseline="-25000" dirty="0" smtClean="0"/>
              <a:t>1</a:t>
            </a:r>
            <a:r>
              <a:rPr lang="cs-CZ" sz="3200" dirty="0" smtClean="0"/>
              <a:t> + o</a:t>
            </a:r>
            <a:r>
              <a:rPr lang="cs-CZ" sz="3200" baseline="-25000" dirty="0" smtClean="0"/>
              <a:t>2</a:t>
            </a:r>
            <a:endParaRPr lang="cs-CZ" sz="3200" baseline="-25000" dirty="0"/>
          </a:p>
        </p:txBody>
      </p:sp>
      <p:sp>
        <p:nvSpPr>
          <p:cNvPr id="66" name="Obdélník 65"/>
          <p:cNvSpPr/>
          <p:nvPr/>
        </p:nvSpPr>
        <p:spPr>
          <a:xfrm>
            <a:off x="6084168" y="4587260"/>
            <a:ext cx="314220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cs-CZ" sz="3200" dirty="0" smtClean="0"/>
              <a:t>l = 16,956 + 8,478</a:t>
            </a:r>
            <a:endParaRPr lang="cs-CZ" sz="3200" baseline="-25000" dirty="0"/>
          </a:p>
        </p:txBody>
      </p:sp>
      <p:sp>
        <p:nvSpPr>
          <p:cNvPr id="67" name="Obdélník 66"/>
          <p:cNvSpPr/>
          <p:nvPr/>
        </p:nvSpPr>
        <p:spPr>
          <a:xfrm>
            <a:off x="6084168" y="5174598"/>
            <a:ext cx="240963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cs-CZ" sz="3200" dirty="0" smtClean="0"/>
              <a:t>l = 25,434 cm</a:t>
            </a:r>
            <a:endParaRPr lang="cs-CZ" sz="3200" baseline="-25000" dirty="0"/>
          </a:p>
        </p:txBody>
      </p:sp>
      <p:sp>
        <p:nvSpPr>
          <p:cNvPr id="68" name="Obdélník 67"/>
          <p:cNvSpPr/>
          <p:nvPr/>
        </p:nvSpPr>
        <p:spPr>
          <a:xfrm>
            <a:off x="395536" y="6084585"/>
            <a:ext cx="430861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cs-CZ" sz="3200" dirty="0" smtClean="0"/>
              <a:t>Délka křivky je 25,43 cm.</a:t>
            </a:r>
            <a:endParaRPr lang="cs-CZ" sz="3200" dirty="0"/>
          </a:p>
        </p:txBody>
      </p:sp>
      <p:sp>
        <p:nvSpPr>
          <p:cNvPr id="11" name="Textové pole 34"/>
          <p:cNvSpPr txBox="1"/>
          <p:nvPr/>
        </p:nvSpPr>
        <p:spPr>
          <a:xfrm>
            <a:off x="1795757" y="2330690"/>
            <a:ext cx="880844" cy="348457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cs-CZ" dirty="0" smtClean="0">
                <a:effectLst/>
                <a:ea typeface="Times New Roman"/>
                <a:cs typeface="Times New Roman"/>
              </a:rPr>
              <a:t>2,7 </a:t>
            </a:r>
            <a:r>
              <a:rPr lang="cs-CZ" dirty="0">
                <a:effectLst/>
                <a:ea typeface="Times New Roman"/>
                <a:cs typeface="Times New Roman"/>
              </a:rPr>
              <a:t>cm</a:t>
            </a:r>
          </a:p>
        </p:txBody>
      </p:sp>
    </p:spTree>
    <p:extLst>
      <p:ext uri="{BB962C8B-B14F-4D97-AF65-F5344CB8AC3E}">
        <p14:creationId xmlns:p14="http://schemas.microsoft.com/office/powerpoint/2010/main" val="21459557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6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1" presetClass="exit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10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21" presetClass="exit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13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xit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18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22" presetClass="exit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9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4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9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4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9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4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6" grpId="0" animBg="1"/>
      <p:bldP spid="18" grpId="0" animBg="1"/>
      <p:bldP spid="43" grpId="0" animBg="1"/>
      <p:bldP spid="46" grpId="0"/>
      <p:bldP spid="53" grpId="0"/>
      <p:bldP spid="54" grpId="0"/>
      <p:bldP spid="55" grpId="0"/>
      <p:bldP spid="56" grpId="0"/>
      <p:bldP spid="57" grpId="0"/>
      <p:bldP spid="58" grpId="0"/>
      <p:bldP spid="59" grpId="0"/>
      <p:bldP spid="60" grpId="0"/>
      <p:bldP spid="61" grpId="0"/>
      <p:bldP spid="62" grpId="0"/>
      <p:bldP spid="63" grpId="0"/>
      <p:bldP spid="64" grpId="0"/>
      <p:bldP spid="65" grpId="0"/>
      <p:bldP spid="66" grpId="0"/>
      <p:bldP spid="67" grpId="0"/>
      <p:bldP spid="6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11560" y="274638"/>
            <a:ext cx="8229600" cy="1143000"/>
          </a:xfrm>
        </p:spPr>
        <p:txBody>
          <a:bodyPr>
            <a:noAutofit/>
          </a:bodyPr>
          <a:lstStyle/>
          <a:p>
            <a:pPr lvl="0" algn="l"/>
            <a:r>
              <a:rPr lang="cs-CZ" sz="2800" b="1" dirty="0"/>
              <a:t>Příklad </a:t>
            </a:r>
            <a:r>
              <a:rPr lang="cs-CZ" sz="2800" b="1" dirty="0" smtClean="0"/>
              <a:t>6: </a:t>
            </a:r>
            <a:r>
              <a:rPr lang="cs-CZ" sz="2800" dirty="0" smtClean="0">
                <a:latin typeface="+mn-lt"/>
                <a:ea typeface="+mn-ea"/>
                <a:cs typeface="+mn-cs"/>
              </a:rPr>
              <a:t>Kolik metrů měděného drátu se namotá v jedné vrstvě na kruhovou cívku o průměru 8 cm vleze-li se vedle sebe 130 závitů?</a:t>
            </a:r>
            <a:endParaRPr lang="cs-CZ" sz="2800" dirty="0">
              <a:latin typeface="+mn-lt"/>
              <a:ea typeface="+mn-ea"/>
              <a:cs typeface="+mn-cs"/>
            </a:endParaRPr>
          </a:p>
        </p:txBody>
      </p:sp>
      <p:sp>
        <p:nvSpPr>
          <p:cNvPr id="3" name="Vývojový diagram: paměť s přímým přístupem 2"/>
          <p:cNvSpPr/>
          <p:nvPr/>
        </p:nvSpPr>
        <p:spPr>
          <a:xfrm>
            <a:off x="611560" y="2262671"/>
            <a:ext cx="2160240" cy="1334120"/>
          </a:xfrm>
          <a:prstGeom prst="flowChartMagneticDrum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5" name="Oblouk 4"/>
          <p:cNvSpPr/>
          <p:nvPr/>
        </p:nvSpPr>
        <p:spPr>
          <a:xfrm rot="18375319" flipH="1">
            <a:off x="1284299" y="1544036"/>
            <a:ext cx="2652438" cy="3384376"/>
          </a:xfrm>
          <a:prstGeom prst="arc">
            <a:avLst>
              <a:gd name="adj1" fmla="val 16200000"/>
              <a:gd name="adj2" fmla="val 19295172"/>
            </a:avLst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Oblouk 7"/>
          <p:cNvSpPr/>
          <p:nvPr/>
        </p:nvSpPr>
        <p:spPr>
          <a:xfrm rot="18375319" flipH="1">
            <a:off x="1362202" y="1550034"/>
            <a:ext cx="2652438" cy="3384376"/>
          </a:xfrm>
          <a:prstGeom prst="arc">
            <a:avLst>
              <a:gd name="adj1" fmla="val 16200000"/>
              <a:gd name="adj2" fmla="val 19295172"/>
            </a:avLst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Oblouk 8"/>
          <p:cNvSpPr/>
          <p:nvPr/>
        </p:nvSpPr>
        <p:spPr>
          <a:xfrm rot="1105173" flipH="1">
            <a:off x="718261" y="1817140"/>
            <a:ext cx="2652438" cy="3384376"/>
          </a:xfrm>
          <a:prstGeom prst="arc">
            <a:avLst>
              <a:gd name="adj1" fmla="val 5026145"/>
              <a:gd name="adj2" fmla="val 19295172"/>
            </a:avLst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7" name="Přímá spojnice 6"/>
          <p:cNvCxnSpPr>
            <a:stCxn id="3" idx="3"/>
            <a:endCxn id="3" idx="4"/>
          </p:cNvCxnSpPr>
          <p:nvPr/>
        </p:nvCxnSpPr>
        <p:spPr>
          <a:xfrm>
            <a:off x="2051720" y="2929731"/>
            <a:ext cx="720080" cy="0"/>
          </a:xfrm>
          <a:prstGeom prst="line">
            <a:avLst/>
          </a:prstGeom>
          <a:ln w="285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ovéPole 9"/>
          <p:cNvSpPr txBox="1"/>
          <p:nvPr/>
        </p:nvSpPr>
        <p:spPr>
          <a:xfrm>
            <a:off x="1893829" y="2492896"/>
            <a:ext cx="10358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dirty="0" smtClean="0">
                <a:solidFill>
                  <a:srgbClr val="FFFF00"/>
                </a:solidFill>
              </a:rPr>
              <a:t>d = 8 cm </a:t>
            </a:r>
            <a:endParaRPr lang="cs-CZ" b="1" dirty="0">
              <a:solidFill>
                <a:srgbClr val="FFFF00"/>
              </a:solidFill>
            </a:endParaRPr>
          </a:p>
        </p:txBody>
      </p:sp>
      <p:sp>
        <p:nvSpPr>
          <p:cNvPr id="14" name="Oblouk 13"/>
          <p:cNvSpPr/>
          <p:nvPr/>
        </p:nvSpPr>
        <p:spPr>
          <a:xfrm rot="18375319" flipH="1">
            <a:off x="1146178" y="1538836"/>
            <a:ext cx="2652438" cy="3384376"/>
          </a:xfrm>
          <a:prstGeom prst="arc">
            <a:avLst>
              <a:gd name="adj1" fmla="val 16200000"/>
              <a:gd name="adj2" fmla="val 19295172"/>
            </a:avLst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3" name="TextovéPole 12"/>
          <p:cNvSpPr txBox="1"/>
          <p:nvPr/>
        </p:nvSpPr>
        <p:spPr>
          <a:xfrm>
            <a:off x="3995936" y="1609636"/>
            <a:ext cx="142058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d = 8 cm</a:t>
            </a:r>
            <a:endParaRPr lang="cs-CZ" sz="2800" dirty="0"/>
          </a:p>
        </p:txBody>
      </p:sp>
      <p:sp>
        <p:nvSpPr>
          <p:cNvPr id="17" name="TextovéPole 16"/>
          <p:cNvSpPr txBox="1"/>
          <p:nvPr/>
        </p:nvSpPr>
        <p:spPr>
          <a:xfrm>
            <a:off x="4003727" y="2060848"/>
            <a:ext cx="215244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z = 130 závitů</a:t>
            </a:r>
            <a:endParaRPr lang="cs-CZ" sz="2800" dirty="0"/>
          </a:p>
        </p:txBody>
      </p:sp>
      <p:sp>
        <p:nvSpPr>
          <p:cNvPr id="18" name="Obdélník 17"/>
          <p:cNvSpPr/>
          <p:nvPr/>
        </p:nvSpPr>
        <p:spPr>
          <a:xfrm>
            <a:off x="7020272" y="1677896"/>
            <a:ext cx="123623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cs-CZ" sz="3200" dirty="0" smtClean="0">
                <a:solidFill>
                  <a:srgbClr val="FF0000"/>
                </a:solidFill>
              </a:rPr>
              <a:t>o </a:t>
            </a:r>
            <a:r>
              <a:rPr lang="cs-CZ" sz="3200" dirty="0">
                <a:solidFill>
                  <a:srgbClr val="FF0000"/>
                </a:solidFill>
              </a:rPr>
              <a:t>= </a:t>
            </a:r>
            <a:r>
              <a:rPr lang="el-GR" sz="3200" dirty="0" smtClean="0">
                <a:solidFill>
                  <a:srgbClr val="FF0000"/>
                </a:solidFill>
              </a:rPr>
              <a:t>π</a:t>
            </a:r>
            <a:r>
              <a:rPr lang="cs-CZ" sz="3200" dirty="0" smtClean="0">
                <a:solidFill>
                  <a:srgbClr val="FF0000"/>
                </a:solidFill>
              </a:rPr>
              <a:t>d</a:t>
            </a:r>
            <a:endParaRPr lang="cs-CZ" sz="3200" dirty="0">
              <a:solidFill>
                <a:srgbClr val="FF0000"/>
              </a:solidFill>
            </a:endParaRPr>
          </a:p>
        </p:txBody>
      </p:sp>
      <p:sp>
        <p:nvSpPr>
          <p:cNvPr id="19" name="TextovéPole 18"/>
          <p:cNvSpPr txBox="1"/>
          <p:nvPr/>
        </p:nvSpPr>
        <p:spPr>
          <a:xfrm>
            <a:off x="3995936" y="2600618"/>
            <a:ext cx="136447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2800" dirty="0" smtClean="0"/>
              <a:t>π</a:t>
            </a:r>
            <a:r>
              <a:rPr lang="cs-CZ" sz="2800" dirty="0" smtClean="0"/>
              <a:t> = 3,14</a:t>
            </a:r>
            <a:endParaRPr lang="cs-CZ" sz="2800" dirty="0"/>
          </a:p>
        </p:txBody>
      </p:sp>
      <p:sp>
        <p:nvSpPr>
          <p:cNvPr id="20" name="Obdélník 19"/>
          <p:cNvSpPr/>
          <p:nvPr/>
        </p:nvSpPr>
        <p:spPr>
          <a:xfrm>
            <a:off x="3995936" y="4140369"/>
            <a:ext cx="183255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cs-CZ" sz="3200" dirty="0" smtClean="0"/>
              <a:t>o </a:t>
            </a:r>
            <a:r>
              <a:rPr lang="cs-CZ" sz="3200" dirty="0"/>
              <a:t>= </a:t>
            </a:r>
            <a:r>
              <a:rPr lang="cs-CZ" sz="3200" dirty="0" smtClean="0"/>
              <a:t>3,14·8</a:t>
            </a:r>
            <a:endParaRPr lang="cs-CZ" sz="3200" dirty="0"/>
          </a:p>
        </p:txBody>
      </p:sp>
      <p:cxnSp>
        <p:nvCxnSpPr>
          <p:cNvPr id="21" name="Přímá spojnice 20"/>
          <p:cNvCxnSpPr/>
          <p:nvPr/>
        </p:nvCxnSpPr>
        <p:spPr>
          <a:xfrm>
            <a:off x="4003727" y="3789040"/>
            <a:ext cx="381642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Obdélník 22"/>
          <p:cNvSpPr/>
          <p:nvPr/>
        </p:nvSpPr>
        <p:spPr>
          <a:xfrm>
            <a:off x="3995936" y="3708321"/>
            <a:ext cx="123623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cs-CZ" sz="3200" dirty="0" smtClean="0"/>
              <a:t>o </a:t>
            </a:r>
            <a:r>
              <a:rPr lang="cs-CZ" sz="3200" dirty="0"/>
              <a:t>= </a:t>
            </a:r>
            <a:r>
              <a:rPr lang="el-GR" sz="3200" dirty="0" smtClean="0"/>
              <a:t>π</a:t>
            </a:r>
            <a:r>
              <a:rPr lang="cs-CZ" sz="3200" dirty="0" smtClean="0"/>
              <a:t>d</a:t>
            </a:r>
            <a:endParaRPr lang="cs-CZ" sz="3200" dirty="0"/>
          </a:p>
        </p:txBody>
      </p:sp>
      <p:sp>
        <p:nvSpPr>
          <p:cNvPr id="24" name="Obdélník 23"/>
          <p:cNvSpPr/>
          <p:nvPr/>
        </p:nvSpPr>
        <p:spPr>
          <a:xfrm>
            <a:off x="3992003" y="4581128"/>
            <a:ext cx="232307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cs-CZ" sz="3200" dirty="0" smtClean="0"/>
              <a:t>o </a:t>
            </a:r>
            <a:r>
              <a:rPr lang="cs-CZ" sz="3200" dirty="0"/>
              <a:t>= </a:t>
            </a:r>
            <a:r>
              <a:rPr lang="cs-CZ" sz="3200" dirty="0" smtClean="0"/>
              <a:t>25,12 cm</a:t>
            </a:r>
            <a:endParaRPr lang="cs-CZ" sz="3200" dirty="0"/>
          </a:p>
        </p:txBody>
      </p:sp>
      <p:sp>
        <p:nvSpPr>
          <p:cNvPr id="25" name="TextovéPole 24"/>
          <p:cNvSpPr txBox="1"/>
          <p:nvPr/>
        </p:nvSpPr>
        <p:spPr>
          <a:xfrm>
            <a:off x="4033114" y="3196885"/>
            <a:ext cx="327923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l = ? cm (délka drátu)</a:t>
            </a:r>
            <a:endParaRPr lang="cs-CZ" sz="2800" dirty="0"/>
          </a:p>
        </p:txBody>
      </p:sp>
      <p:sp>
        <p:nvSpPr>
          <p:cNvPr id="26" name="Obdélník 25"/>
          <p:cNvSpPr/>
          <p:nvPr/>
        </p:nvSpPr>
        <p:spPr>
          <a:xfrm>
            <a:off x="6732240" y="3717032"/>
            <a:ext cx="161614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cs-CZ" sz="3200" dirty="0" smtClean="0"/>
              <a:t>l </a:t>
            </a:r>
            <a:r>
              <a:rPr lang="cs-CZ" sz="3200" dirty="0"/>
              <a:t>= </a:t>
            </a:r>
            <a:r>
              <a:rPr lang="cs-CZ" sz="3200" dirty="0" smtClean="0"/>
              <a:t>130·o</a:t>
            </a:r>
            <a:endParaRPr lang="cs-CZ" sz="3200" dirty="0"/>
          </a:p>
        </p:txBody>
      </p:sp>
      <p:sp>
        <p:nvSpPr>
          <p:cNvPr id="27" name="Obdélník 26"/>
          <p:cNvSpPr/>
          <p:nvPr/>
        </p:nvSpPr>
        <p:spPr>
          <a:xfrm>
            <a:off x="6732240" y="4141308"/>
            <a:ext cx="233589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cs-CZ" sz="3200" dirty="0" smtClean="0"/>
              <a:t>l </a:t>
            </a:r>
            <a:r>
              <a:rPr lang="cs-CZ" sz="3200" dirty="0"/>
              <a:t>= </a:t>
            </a:r>
            <a:r>
              <a:rPr lang="cs-CZ" sz="3200" dirty="0" smtClean="0"/>
              <a:t>130·25,12</a:t>
            </a:r>
            <a:endParaRPr lang="cs-CZ" sz="3200" dirty="0"/>
          </a:p>
        </p:txBody>
      </p:sp>
      <p:sp>
        <p:nvSpPr>
          <p:cNvPr id="28" name="Obdélník 27"/>
          <p:cNvSpPr/>
          <p:nvPr/>
        </p:nvSpPr>
        <p:spPr>
          <a:xfrm>
            <a:off x="6732240" y="4653136"/>
            <a:ext cx="240963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cs-CZ" sz="3200" dirty="0" smtClean="0"/>
              <a:t>l </a:t>
            </a:r>
            <a:r>
              <a:rPr lang="cs-CZ" sz="3200" dirty="0"/>
              <a:t>= </a:t>
            </a:r>
            <a:r>
              <a:rPr lang="cs-CZ" sz="3200" dirty="0" smtClean="0"/>
              <a:t>3265,6 cm</a:t>
            </a:r>
            <a:endParaRPr lang="cs-CZ" sz="3200" dirty="0"/>
          </a:p>
        </p:txBody>
      </p:sp>
      <p:sp>
        <p:nvSpPr>
          <p:cNvPr id="29" name="Obdélník 28"/>
          <p:cNvSpPr/>
          <p:nvPr/>
        </p:nvSpPr>
        <p:spPr>
          <a:xfrm>
            <a:off x="6732240" y="5241484"/>
            <a:ext cx="202811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cs-CZ" sz="3200" dirty="0" smtClean="0"/>
              <a:t>l </a:t>
            </a:r>
            <a:r>
              <a:rPr lang="cs-CZ" sz="3200" dirty="0"/>
              <a:t>= </a:t>
            </a:r>
            <a:r>
              <a:rPr lang="cs-CZ" sz="3200" dirty="0" smtClean="0"/>
              <a:t>32,66 m</a:t>
            </a:r>
            <a:endParaRPr lang="cs-CZ" sz="3200" dirty="0"/>
          </a:p>
        </p:txBody>
      </p:sp>
      <p:sp>
        <p:nvSpPr>
          <p:cNvPr id="30" name="Obdélník 29"/>
          <p:cNvSpPr/>
          <p:nvPr/>
        </p:nvSpPr>
        <p:spPr>
          <a:xfrm>
            <a:off x="395536" y="5949280"/>
            <a:ext cx="405277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cs-CZ" sz="3200" dirty="0" smtClean="0"/>
              <a:t>Délka drátu je 32,66 m.</a:t>
            </a:r>
            <a:endParaRPr lang="cs-CZ" sz="3200" dirty="0"/>
          </a:p>
        </p:txBody>
      </p:sp>
    </p:spTree>
    <p:extLst>
      <p:ext uri="{BB962C8B-B14F-4D97-AF65-F5344CB8AC3E}">
        <p14:creationId xmlns:p14="http://schemas.microsoft.com/office/powerpoint/2010/main" val="16902548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000"/>
                            </p:stCondLst>
                            <p:childTnLst>
                              <p:par>
                                <p:cTn id="3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500"/>
                            </p:stCondLst>
                            <p:childTnLst>
                              <p:par>
                                <p:cTn id="4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500"/>
                            </p:stCondLst>
                            <p:childTnLst>
                              <p:par>
                                <p:cTn id="6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  <p:bldP spid="8" grpId="0" animBg="1"/>
      <p:bldP spid="9" grpId="0" animBg="1"/>
      <p:bldP spid="10" grpId="0"/>
      <p:bldP spid="14" grpId="0" animBg="1"/>
      <p:bldP spid="13" grpId="0"/>
      <p:bldP spid="17" grpId="0"/>
      <p:bldP spid="18" grpId="0"/>
      <p:bldP spid="19" grpId="0"/>
      <p:bldP spid="20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3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2800" b="1" dirty="0" smtClean="0"/>
              <a:t>Příklad 7: </a:t>
            </a:r>
            <a:r>
              <a:rPr lang="cs-CZ" sz="2800" dirty="0" smtClean="0">
                <a:latin typeface="+mn-lt"/>
                <a:ea typeface="+mn-ea"/>
                <a:cs typeface="+mn-cs"/>
              </a:rPr>
              <a:t>Obsahy dvou kruhů jsou v poměru 2:3. Větší kruh má průměr 12 cm. Vypočítej poloměr menšího kruhu.</a:t>
            </a:r>
            <a:endParaRPr lang="cs-CZ" sz="2800" dirty="0">
              <a:latin typeface="+mn-lt"/>
              <a:ea typeface="+mn-ea"/>
              <a:cs typeface="+mn-cs"/>
            </a:endParaRPr>
          </a:p>
        </p:txBody>
      </p:sp>
      <p:sp>
        <p:nvSpPr>
          <p:cNvPr id="5" name="Ovál 4"/>
          <p:cNvSpPr/>
          <p:nvPr/>
        </p:nvSpPr>
        <p:spPr>
          <a:xfrm>
            <a:off x="602537" y="1763793"/>
            <a:ext cx="1809223" cy="1809223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6" name="Přímá spojnice 5"/>
          <p:cNvCxnSpPr/>
          <p:nvPr/>
        </p:nvCxnSpPr>
        <p:spPr>
          <a:xfrm flipH="1">
            <a:off x="1522342" y="1859524"/>
            <a:ext cx="423500" cy="792089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" name="Skupina 6"/>
          <p:cNvGrpSpPr/>
          <p:nvPr/>
        </p:nvGrpSpPr>
        <p:grpSpPr>
          <a:xfrm rot="20000751">
            <a:off x="1429561" y="2534945"/>
            <a:ext cx="216024" cy="256674"/>
            <a:chOff x="4614730" y="2348880"/>
            <a:chExt cx="216024" cy="256674"/>
          </a:xfrm>
        </p:grpSpPr>
        <p:cxnSp>
          <p:nvCxnSpPr>
            <p:cNvPr id="8" name="Přímá spojnice 7"/>
            <p:cNvCxnSpPr/>
            <p:nvPr/>
          </p:nvCxnSpPr>
          <p:spPr>
            <a:xfrm>
              <a:off x="4716016" y="2348880"/>
              <a:ext cx="0" cy="25667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Přímá spojnice 8"/>
            <p:cNvCxnSpPr/>
            <p:nvPr/>
          </p:nvCxnSpPr>
          <p:spPr>
            <a:xfrm>
              <a:off x="4614730" y="2477217"/>
              <a:ext cx="216024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" name="TextovéPole 9"/>
          <p:cNvSpPr txBox="1"/>
          <p:nvPr/>
        </p:nvSpPr>
        <p:spPr>
          <a:xfrm>
            <a:off x="1259632" y="266991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A</a:t>
            </a:r>
            <a:endParaRPr lang="cs-CZ" dirty="0"/>
          </a:p>
        </p:txBody>
      </p:sp>
      <p:sp>
        <p:nvSpPr>
          <p:cNvPr id="11" name="TextovéPole 10"/>
          <p:cNvSpPr txBox="1"/>
          <p:nvPr/>
        </p:nvSpPr>
        <p:spPr>
          <a:xfrm>
            <a:off x="1547664" y="197954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solidFill>
                  <a:srgbClr val="FF0000"/>
                </a:solidFill>
              </a:rPr>
              <a:t>r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12" name="TextovéPole 11"/>
          <p:cNvSpPr txBox="1"/>
          <p:nvPr/>
        </p:nvSpPr>
        <p:spPr>
          <a:xfrm>
            <a:off x="1945842" y="3388350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k</a:t>
            </a:r>
            <a:r>
              <a:rPr lang="cs-CZ" baseline="-25000" dirty="0" smtClean="0"/>
              <a:t>1</a:t>
            </a:r>
            <a:endParaRPr lang="cs-CZ" baseline="-25000" dirty="0"/>
          </a:p>
        </p:txBody>
      </p:sp>
      <p:sp>
        <p:nvSpPr>
          <p:cNvPr id="13" name="TextovéPole 12"/>
          <p:cNvSpPr txBox="1"/>
          <p:nvPr/>
        </p:nvSpPr>
        <p:spPr>
          <a:xfrm>
            <a:off x="827584" y="2107366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S</a:t>
            </a:r>
            <a:r>
              <a:rPr lang="cs-CZ" baseline="-25000" dirty="0" smtClean="0"/>
              <a:t>1</a:t>
            </a:r>
            <a:endParaRPr lang="cs-CZ" baseline="-25000" dirty="0"/>
          </a:p>
        </p:txBody>
      </p:sp>
      <p:sp>
        <p:nvSpPr>
          <p:cNvPr id="14" name="Ovál 13"/>
          <p:cNvSpPr/>
          <p:nvPr/>
        </p:nvSpPr>
        <p:spPr>
          <a:xfrm>
            <a:off x="2815354" y="1484784"/>
            <a:ext cx="2232248" cy="2232248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15" name="Přímá spojnice 14"/>
          <p:cNvCxnSpPr>
            <a:stCxn id="14" idx="2"/>
            <a:endCxn id="14" idx="6"/>
          </p:cNvCxnSpPr>
          <p:nvPr/>
        </p:nvCxnSpPr>
        <p:spPr>
          <a:xfrm>
            <a:off x="2815354" y="2600908"/>
            <a:ext cx="2232248" cy="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ovéPole 15"/>
          <p:cNvSpPr txBox="1"/>
          <p:nvPr/>
        </p:nvSpPr>
        <p:spPr>
          <a:xfrm>
            <a:off x="3722178" y="2159294"/>
            <a:ext cx="10984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solidFill>
                  <a:srgbClr val="00B050"/>
                </a:solidFill>
              </a:rPr>
              <a:t>d = 12 cm</a:t>
            </a:r>
            <a:endParaRPr lang="cs-CZ" dirty="0">
              <a:solidFill>
                <a:srgbClr val="00B050"/>
              </a:solidFill>
            </a:endParaRPr>
          </a:p>
        </p:txBody>
      </p:sp>
      <p:grpSp>
        <p:nvGrpSpPr>
          <p:cNvPr id="17" name="Skupina 16"/>
          <p:cNvGrpSpPr/>
          <p:nvPr/>
        </p:nvGrpSpPr>
        <p:grpSpPr>
          <a:xfrm rot="20000751">
            <a:off x="3855000" y="2477216"/>
            <a:ext cx="216024" cy="256674"/>
            <a:chOff x="4614730" y="2348880"/>
            <a:chExt cx="216024" cy="256674"/>
          </a:xfrm>
        </p:grpSpPr>
        <p:cxnSp>
          <p:nvCxnSpPr>
            <p:cNvPr id="18" name="Přímá spojnice 17"/>
            <p:cNvCxnSpPr/>
            <p:nvPr/>
          </p:nvCxnSpPr>
          <p:spPr>
            <a:xfrm>
              <a:off x="4716016" y="2348880"/>
              <a:ext cx="0" cy="25667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Přímá spojnice 18"/>
            <p:cNvCxnSpPr/>
            <p:nvPr/>
          </p:nvCxnSpPr>
          <p:spPr>
            <a:xfrm>
              <a:off x="4614730" y="2477217"/>
              <a:ext cx="216024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0" name="TextovéPole 19"/>
          <p:cNvSpPr txBox="1"/>
          <p:nvPr/>
        </p:nvSpPr>
        <p:spPr>
          <a:xfrm>
            <a:off x="3740970" y="2641969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B</a:t>
            </a:r>
            <a:endParaRPr lang="cs-CZ" dirty="0"/>
          </a:p>
        </p:txBody>
      </p:sp>
      <p:sp>
        <p:nvSpPr>
          <p:cNvPr id="21" name="TextovéPole 20"/>
          <p:cNvSpPr txBox="1"/>
          <p:nvPr/>
        </p:nvSpPr>
        <p:spPr>
          <a:xfrm>
            <a:off x="4681395" y="3299263"/>
            <a:ext cx="397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k</a:t>
            </a:r>
            <a:r>
              <a:rPr lang="cs-CZ" baseline="-25000" dirty="0" smtClean="0"/>
              <a:t>2</a:t>
            </a:r>
            <a:endParaRPr lang="cs-CZ" baseline="-25000" dirty="0"/>
          </a:p>
        </p:txBody>
      </p:sp>
      <p:sp>
        <p:nvSpPr>
          <p:cNvPr id="22" name="TextovéPole 21"/>
          <p:cNvSpPr txBox="1"/>
          <p:nvPr/>
        </p:nvSpPr>
        <p:spPr>
          <a:xfrm>
            <a:off x="3270514" y="1920410"/>
            <a:ext cx="4704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S</a:t>
            </a:r>
            <a:r>
              <a:rPr lang="cs-CZ" baseline="-25000" dirty="0" smtClean="0"/>
              <a:t>2</a:t>
            </a:r>
            <a:endParaRPr lang="cs-CZ" baseline="-25000" dirty="0"/>
          </a:p>
        </p:txBody>
      </p:sp>
      <p:sp>
        <p:nvSpPr>
          <p:cNvPr id="23" name="TextovéPole 22"/>
          <p:cNvSpPr txBox="1"/>
          <p:nvPr/>
        </p:nvSpPr>
        <p:spPr>
          <a:xfrm>
            <a:off x="1778673" y="1052736"/>
            <a:ext cx="198644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>
                <a:solidFill>
                  <a:srgbClr val="FF0000"/>
                </a:solidFill>
              </a:rPr>
              <a:t>S</a:t>
            </a:r>
            <a:r>
              <a:rPr lang="cs-CZ" sz="2800" baseline="-25000" dirty="0" smtClean="0">
                <a:solidFill>
                  <a:srgbClr val="FF0000"/>
                </a:solidFill>
              </a:rPr>
              <a:t>1</a:t>
            </a:r>
            <a:r>
              <a:rPr lang="cs-CZ" sz="2800" dirty="0" smtClean="0">
                <a:solidFill>
                  <a:srgbClr val="FF0000"/>
                </a:solidFill>
              </a:rPr>
              <a:t> : S</a:t>
            </a:r>
            <a:r>
              <a:rPr lang="cs-CZ" sz="2800" baseline="-25000" dirty="0">
                <a:solidFill>
                  <a:srgbClr val="FF0000"/>
                </a:solidFill>
              </a:rPr>
              <a:t>2</a:t>
            </a:r>
            <a:r>
              <a:rPr lang="cs-CZ" sz="2800" dirty="0" smtClean="0">
                <a:solidFill>
                  <a:srgbClr val="FF0000"/>
                </a:solidFill>
              </a:rPr>
              <a:t> = 2 : 3</a:t>
            </a:r>
            <a:endParaRPr lang="cs-CZ" sz="2800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ovéPole 23"/>
              <p:cNvSpPr txBox="1"/>
              <p:nvPr/>
            </p:nvSpPr>
            <p:spPr>
              <a:xfrm>
                <a:off x="5615911" y="1098902"/>
                <a:ext cx="2520281" cy="83106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i="1" dirty="0" smtClean="0">
                          <a:latin typeface="Cambria Math"/>
                        </a:rPr>
                        <m:t>𝑆</m:t>
                      </m:r>
                      <m:r>
                        <a:rPr lang="cs-CZ" sz="2400" i="1" baseline="-25000" dirty="0" smtClean="0">
                          <a:latin typeface="Cambria Math"/>
                        </a:rPr>
                        <m:t>2</m:t>
                      </m:r>
                      <m:r>
                        <a:rPr lang="cs-CZ" sz="2400" i="1" dirty="0" smtClean="0">
                          <a:latin typeface="Cambria Math"/>
                        </a:rPr>
                        <m:t> = </m:t>
                      </m:r>
                      <m:r>
                        <a:rPr lang="el-GR" sz="2400" i="1" dirty="0" smtClean="0">
                          <a:latin typeface="Cambria Math"/>
                        </a:rPr>
                        <m:t>𝜋</m:t>
                      </m:r>
                      <m:r>
                        <a:rPr lang="el-GR" sz="2400" i="1" dirty="0" smtClean="0">
                          <a:latin typeface="Cambria Math"/>
                        </a:rPr>
                        <m:t>·</m:t>
                      </m:r>
                      <m:f>
                        <m:fPr>
                          <m:ctrlPr>
                            <a:rPr lang="el-GR" sz="2400" i="1" dirty="0" smtClean="0">
                              <a:latin typeface="Cambria Math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l-GR" sz="2400" i="1" dirty="0" smtClean="0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cs-CZ" sz="2400" b="0" i="1" dirty="0" smtClean="0">
                                  <a:latin typeface="Cambria Math"/>
                                </a:rPr>
                                <m:t>𝑑</m:t>
                              </m:r>
                            </m:e>
                            <m:sup>
                              <m:r>
                                <a:rPr lang="cs-CZ" sz="2400" b="0" i="1" dirty="0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cs-CZ" sz="2400" b="0" i="1" dirty="0" smtClean="0">
                              <a:latin typeface="Cambria Math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24" name="TextovéPole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15911" y="1098902"/>
                <a:ext cx="2520281" cy="831061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ovéPole 24"/>
              <p:cNvSpPr txBox="1"/>
              <p:nvPr/>
            </p:nvSpPr>
            <p:spPr>
              <a:xfrm>
                <a:off x="5657257" y="1907529"/>
                <a:ext cx="3024336" cy="83106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i="1" dirty="0" smtClean="0">
                          <a:latin typeface="Cambria Math"/>
                        </a:rPr>
                        <m:t>𝑆</m:t>
                      </m:r>
                      <m:r>
                        <a:rPr lang="cs-CZ" sz="2400" i="1" baseline="-25000" dirty="0" smtClean="0">
                          <a:latin typeface="Cambria Math"/>
                        </a:rPr>
                        <m:t>2</m:t>
                      </m:r>
                      <m:r>
                        <a:rPr lang="cs-CZ" sz="2400" i="1" dirty="0" smtClean="0">
                          <a:latin typeface="Cambria Math"/>
                        </a:rPr>
                        <m:t> =</m:t>
                      </m:r>
                      <m:r>
                        <a:rPr lang="cs-CZ" sz="2400" b="0" i="1" dirty="0" smtClean="0">
                          <a:latin typeface="Cambria Math"/>
                        </a:rPr>
                        <m:t>3,14</m:t>
                      </m:r>
                      <m:r>
                        <a:rPr lang="el-GR" sz="2400" i="1" dirty="0" smtClean="0">
                          <a:latin typeface="Cambria Math"/>
                        </a:rPr>
                        <m:t>·</m:t>
                      </m:r>
                      <m:f>
                        <m:fPr>
                          <m:ctrlPr>
                            <a:rPr lang="el-GR" sz="2400" i="1" dirty="0" smtClean="0">
                              <a:latin typeface="Cambria Math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l-GR" sz="2400" i="1" dirty="0" smtClean="0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cs-CZ" sz="2400" b="0" i="1" dirty="0" smtClean="0">
                                  <a:latin typeface="Cambria Math"/>
                                </a:rPr>
                                <m:t>12</m:t>
                              </m:r>
                            </m:e>
                            <m:sup>
                              <m:r>
                                <a:rPr lang="cs-CZ" sz="2400" b="0" i="1" dirty="0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cs-CZ" sz="2400" b="0" i="1" dirty="0" smtClean="0">
                              <a:latin typeface="Cambria Math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25" name="TextovéPole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57257" y="1907529"/>
                <a:ext cx="3024336" cy="831061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ovéPole 25"/>
              <p:cNvSpPr txBox="1"/>
              <p:nvPr/>
            </p:nvSpPr>
            <p:spPr>
              <a:xfrm>
                <a:off x="5580112" y="2780998"/>
                <a:ext cx="3024336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i="1" dirty="0" smtClean="0">
                          <a:latin typeface="Cambria Math"/>
                        </a:rPr>
                        <m:t>𝑆</m:t>
                      </m:r>
                      <m:r>
                        <a:rPr lang="cs-CZ" sz="2400" i="1" baseline="-25000" dirty="0" smtClean="0">
                          <a:latin typeface="Cambria Math"/>
                        </a:rPr>
                        <m:t>2</m:t>
                      </m:r>
                      <m:r>
                        <a:rPr lang="cs-CZ" sz="2400" i="1" dirty="0" smtClean="0">
                          <a:latin typeface="Cambria Math"/>
                        </a:rPr>
                        <m:t> =</m:t>
                      </m:r>
                      <m:r>
                        <a:rPr lang="cs-CZ" sz="2400" b="0" i="1" dirty="0" smtClean="0">
                          <a:latin typeface="Cambria Math"/>
                        </a:rPr>
                        <m:t>3,14</m:t>
                      </m:r>
                      <m:r>
                        <a:rPr lang="el-GR" sz="2400" i="1" dirty="0" smtClean="0">
                          <a:latin typeface="Cambria Math"/>
                        </a:rPr>
                        <m:t>·</m:t>
                      </m:r>
                      <m:r>
                        <a:rPr lang="cs-CZ" sz="2400" i="1" dirty="0" smtClean="0">
                          <a:latin typeface="Cambria Math"/>
                        </a:rPr>
                        <m:t>3</m:t>
                      </m:r>
                      <m:r>
                        <a:rPr lang="cs-CZ" sz="2400" b="0" i="1" dirty="0" smtClean="0">
                          <a:latin typeface="Cambria Math"/>
                        </a:rPr>
                        <m:t>6</m:t>
                      </m:r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26" name="TextovéPole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80112" y="2780998"/>
                <a:ext cx="3024336" cy="461665"/>
              </a:xfrm>
              <a:prstGeom prst="rect">
                <a:avLst/>
              </a:prstGeom>
              <a:blipFill rotWithShape="1">
                <a:blip r:embed="rId4"/>
                <a:stretch>
                  <a:fillRect b="-2632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ovéPole 26"/>
              <p:cNvSpPr txBox="1"/>
              <p:nvPr/>
            </p:nvSpPr>
            <p:spPr>
              <a:xfrm>
                <a:off x="5856732" y="3366359"/>
                <a:ext cx="3024336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i="1" dirty="0" smtClean="0">
                          <a:latin typeface="Cambria Math"/>
                        </a:rPr>
                        <m:t>𝑆</m:t>
                      </m:r>
                      <m:r>
                        <a:rPr lang="cs-CZ" sz="2400" i="1" baseline="-25000" dirty="0" smtClean="0">
                          <a:latin typeface="Cambria Math"/>
                        </a:rPr>
                        <m:t>2</m:t>
                      </m:r>
                      <m:r>
                        <a:rPr lang="cs-CZ" sz="2400" i="1" dirty="0" smtClean="0">
                          <a:latin typeface="Cambria Math"/>
                        </a:rPr>
                        <m:t> =</m:t>
                      </m:r>
                      <m:r>
                        <a:rPr lang="cs-CZ" sz="2400" b="0" i="1" dirty="0" smtClean="0">
                          <a:latin typeface="Cambria Math"/>
                        </a:rPr>
                        <m:t>113,04 </m:t>
                      </m:r>
                      <m:r>
                        <a:rPr lang="cs-CZ" sz="2400" b="0" i="1" dirty="0" smtClean="0">
                          <a:latin typeface="Cambria Math"/>
                        </a:rPr>
                        <m:t>𝑐</m:t>
                      </m:r>
                      <m:sSup>
                        <m:sSupPr>
                          <m:ctrlPr>
                            <a:rPr lang="cs-CZ" sz="2400" b="0" i="1" dirty="0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sz="2400" b="0" i="1" dirty="0" smtClean="0">
                              <a:latin typeface="Cambria Math"/>
                            </a:rPr>
                            <m:t>𝑚</m:t>
                          </m:r>
                        </m:e>
                        <m:sup>
                          <m:r>
                            <a:rPr lang="cs-CZ" sz="2400" b="0" i="1" dirty="0" smtClean="0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27" name="TextovéPole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56732" y="3366359"/>
                <a:ext cx="3024336" cy="461665"/>
              </a:xfrm>
              <a:prstGeom prst="rect">
                <a:avLst/>
              </a:prstGeom>
              <a:blipFill rotWithShape="1">
                <a:blip r:embed="rId5"/>
                <a:stretch>
                  <a:fillRect b="-2632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ovéPole 27"/>
              <p:cNvSpPr txBox="1"/>
              <p:nvPr/>
            </p:nvSpPr>
            <p:spPr>
              <a:xfrm>
                <a:off x="284248" y="3895085"/>
                <a:ext cx="6303976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i="1" dirty="0" smtClean="0">
                          <a:latin typeface="Cambria Math"/>
                        </a:rPr>
                        <m:t>𝑆</m:t>
                      </m:r>
                      <m:r>
                        <a:rPr lang="cs-CZ" sz="2400" i="1" baseline="-25000" dirty="0" smtClean="0">
                          <a:latin typeface="Cambria Math"/>
                        </a:rPr>
                        <m:t>2</m:t>
                      </m:r>
                      <m:r>
                        <a:rPr lang="cs-CZ" sz="2400" i="1" dirty="0" smtClean="0">
                          <a:latin typeface="Cambria Math"/>
                        </a:rPr>
                        <m:t> −</m:t>
                      </m:r>
                      <m:r>
                        <a:rPr lang="cs-CZ" sz="2400" b="0" i="1" dirty="0" smtClean="0">
                          <a:latin typeface="Cambria Math"/>
                        </a:rPr>
                        <m:t>3 </m:t>
                      </m:r>
                      <m:r>
                        <a:rPr lang="cs-CZ" sz="2400" b="0" i="1" dirty="0" smtClean="0">
                          <a:latin typeface="Cambria Math"/>
                        </a:rPr>
                        <m:t>𝑑</m:t>
                      </m:r>
                      <m:r>
                        <a:rPr lang="cs-CZ" sz="2400" b="0" i="1" dirty="0" smtClean="0">
                          <a:latin typeface="Cambria Math"/>
                        </a:rPr>
                        <m:t>í</m:t>
                      </m:r>
                      <m:r>
                        <a:rPr lang="cs-CZ" sz="2400" b="0" i="1" dirty="0" smtClean="0">
                          <a:latin typeface="Cambria Math"/>
                        </a:rPr>
                        <m:t>𝑙𝑦</m:t>
                      </m:r>
                      <m:r>
                        <a:rPr lang="cs-CZ" sz="2400" b="0" i="1" dirty="0" smtClean="0">
                          <a:latin typeface="Cambria Math"/>
                        </a:rPr>
                        <m:t> →1 </m:t>
                      </m:r>
                      <m:r>
                        <a:rPr lang="cs-CZ" sz="2400" b="0" i="1" dirty="0" smtClean="0">
                          <a:latin typeface="Cambria Math"/>
                          <a:ea typeface="Cambria Math"/>
                        </a:rPr>
                        <m:t>𝑑</m:t>
                      </m:r>
                      <m:r>
                        <a:rPr lang="cs-CZ" sz="2400" b="0" i="1" dirty="0" smtClean="0">
                          <a:latin typeface="Cambria Math"/>
                          <a:ea typeface="Cambria Math"/>
                        </a:rPr>
                        <m:t>í</m:t>
                      </m:r>
                      <m:r>
                        <a:rPr lang="cs-CZ" sz="2400" b="0" i="1" dirty="0" smtClean="0">
                          <a:latin typeface="Cambria Math"/>
                          <a:ea typeface="Cambria Math"/>
                        </a:rPr>
                        <m:t>𝑙</m:t>
                      </m:r>
                      <m:r>
                        <a:rPr lang="cs-CZ" sz="2400" b="0" i="1" dirty="0" smtClean="0">
                          <a:latin typeface="Cambria Math"/>
                          <a:ea typeface="Cambria Math"/>
                        </a:rPr>
                        <m:t>  113,04 :3=37,68 </m:t>
                      </m:r>
                      <m:r>
                        <a:rPr lang="cs-CZ" sz="2400" b="0" i="1" dirty="0" smtClean="0">
                          <a:latin typeface="Cambria Math"/>
                        </a:rPr>
                        <m:t>𝑐</m:t>
                      </m:r>
                      <m:sSup>
                        <m:sSupPr>
                          <m:ctrlPr>
                            <a:rPr lang="cs-CZ" sz="2400" b="0" i="1" dirty="0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sz="2400" b="0" i="1" dirty="0" smtClean="0">
                              <a:latin typeface="Cambria Math"/>
                            </a:rPr>
                            <m:t>𝑚</m:t>
                          </m:r>
                        </m:e>
                        <m:sup>
                          <m:r>
                            <a:rPr lang="cs-CZ" sz="2400" b="0" i="1" dirty="0" smtClean="0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28" name="TextovéPole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4248" y="3895085"/>
                <a:ext cx="6303976" cy="461665"/>
              </a:xfrm>
              <a:prstGeom prst="rect">
                <a:avLst/>
              </a:prstGeom>
              <a:blipFill rotWithShape="1">
                <a:blip r:embed="rId6"/>
                <a:stretch>
                  <a:fillRect b="-17105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ovéPole 28"/>
              <p:cNvSpPr txBox="1"/>
              <p:nvPr/>
            </p:nvSpPr>
            <p:spPr>
              <a:xfrm>
                <a:off x="179512" y="4430612"/>
                <a:ext cx="567722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i="1" dirty="0" smtClean="0">
                          <a:latin typeface="Cambria Math"/>
                        </a:rPr>
                        <m:t>𝑆</m:t>
                      </m:r>
                      <m:r>
                        <a:rPr lang="cs-CZ" sz="2400" b="0" i="1" baseline="-25000" dirty="0" smtClean="0">
                          <a:latin typeface="Cambria Math"/>
                        </a:rPr>
                        <m:t>1</m:t>
                      </m:r>
                      <m:r>
                        <a:rPr lang="cs-CZ" sz="2400" i="1" dirty="0" smtClean="0">
                          <a:latin typeface="Cambria Math"/>
                        </a:rPr>
                        <m:t> −</m:t>
                      </m:r>
                      <m:r>
                        <a:rPr lang="cs-CZ" sz="2400" b="0" i="1" dirty="0" smtClean="0">
                          <a:latin typeface="Cambria Math"/>
                        </a:rPr>
                        <m:t>2 </m:t>
                      </m:r>
                      <m:r>
                        <a:rPr lang="cs-CZ" sz="2400" b="0" i="1" dirty="0" smtClean="0">
                          <a:latin typeface="Cambria Math"/>
                        </a:rPr>
                        <m:t>𝑑</m:t>
                      </m:r>
                      <m:r>
                        <a:rPr lang="cs-CZ" sz="2400" b="0" i="1" dirty="0" smtClean="0">
                          <a:latin typeface="Cambria Math"/>
                        </a:rPr>
                        <m:t>í</m:t>
                      </m:r>
                      <m:r>
                        <a:rPr lang="cs-CZ" sz="2400" b="0" i="1" dirty="0" smtClean="0">
                          <a:latin typeface="Cambria Math"/>
                        </a:rPr>
                        <m:t>𝑙𝑦</m:t>
                      </m:r>
                      <m:r>
                        <a:rPr lang="cs-CZ" sz="2400" b="0" i="1" dirty="0" smtClean="0">
                          <a:latin typeface="Cambria Math"/>
                        </a:rPr>
                        <m:t> →37,68∙2=75,36 </m:t>
                      </m:r>
                      <m:r>
                        <a:rPr lang="cs-CZ" sz="2400" b="0" i="1" dirty="0" smtClean="0">
                          <a:latin typeface="Cambria Math"/>
                        </a:rPr>
                        <m:t>𝑐</m:t>
                      </m:r>
                      <m:sSup>
                        <m:sSupPr>
                          <m:ctrlPr>
                            <a:rPr lang="cs-CZ" sz="2400" b="0" i="1" dirty="0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sz="2400" b="0" i="1" dirty="0" smtClean="0">
                              <a:latin typeface="Cambria Math"/>
                            </a:rPr>
                            <m:t>𝑚</m:t>
                          </m:r>
                        </m:e>
                        <m:sup>
                          <m:r>
                            <a:rPr lang="cs-CZ" sz="2400" b="0" i="1" dirty="0" smtClean="0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29" name="TextovéPole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9512" y="4430612"/>
                <a:ext cx="5677220" cy="461665"/>
              </a:xfrm>
              <a:prstGeom prst="rect">
                <a:avLst/>
              </a:prstGeom>
              <a:blipFill rotWithShape="1">
                <a:blip r:embed="rId7"/>
                <a:stretch>
                  <a:fillRect b="-17105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ovéPole 29"/>
              <p:cNvSpPr txBox="1"/>
              <p:nvPr/>
            </p:nvSpPr>
            <p:spPr>
              <a:xfrm>
                <a:off x="429862" y="5085184"/>
                <a:ext cx="1723918" cy="84388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0" i="1" dirty="0" smtClean="0">
                          <a:latin typeface="Cambria Math"/>
                        </a:rPr>
                        <m:t>𝑟</m:t>
                      </m:r>
                      <m:r>
                        <a:rPr lang="cs-CZ" sz="2400" b="0" i="1" baseline="-25000" dirty="0" smtClean="0">
                          <a:latin typeface="Cambria Math"/>
                        </a:rPr>
                        <m:t>1</m:t>
                      </m:r>
                      <m:r>
                        <a:rPr lang="cs-CZ" sz="2400" i="1" dirty="0" smtClean="0">
                          <a:latin typeface="Cambria Math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cs-CZ" sz="2400" i="1" dirty="0" smtClean="0">
                              <a:latin typeface="Cambria Math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cs-CZ" sz="2400" i="1" dirty="0" smtClean="0">
                                  <a:latin typeface="Cambria Math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cs-CZ" sz="2400" i="1" dirty="0" smtClean="0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cs-CZ" sz="2400" b="0" i="1" dirty="0" smtClean="0">
                                      <a:latin typeface="Cambria Math"/>
                                    </a:rPr>
                                    <m:t>𝑠</m:t>
                                  </m:r>
                                </m:e>
                                <m:sub>
                                  <m:r>
                                    <a:rPr lang="cs-CZ" sz="2400" b="0" i="1" dirty="0" smtClean="0">
                                      <a:latin typeface="Cambria Math"/>
                                    </a:rPr>
                                    <m:t>1</m:t>
                                  </m:r>
                                </m:sub>
                              </m:sSub>
                            </m:num>
                            <m:den>
                              <m:r>
                                <a:rPr lang="cs-CZ" sz="2400" i="1" dirty="0" smtClean="0">
                                  <a:latin typeface="Cambria Math"/>
                                  <a:ea typeface="Cambria Math"/>
                                </a:rPr>
                                <m:t>𝜋</m:t>
                              </m:r>
                            </m:den>
                          </m:f>
                        </m:e>
                      </m:rad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30" name="TextovéPole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9862" y="5085184"/>
                <a:ext cx="1723918" cy="843885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ovéPole 31"/>
              <p:cNvSpPr txBox="1"/>
              <p:nvPr/>
            </p:nvSpPr>
            <p:spPr>
              <a:xfrm>
                <a:off x="2264806" y="5013176"/>
                <a:ext cx="2163178" cy="100168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000" b="0" i="1" dirty="0" smtClean="0">
                          <a:latin typeface="Cambria Math"/>
                        </a:rPr>
                        <m:t>𝑟</m:t>
                      </m:r>
                      <m:r>
                        <a:rPr lang="cs-CZ" sz="2000" b="0" i="1" baseline="-25000" dirty="0" smtClean="0">
                          <a:latin typeface="Cambria Math"/>
                        </a:rPr>
                        <m:t>1</m:t>
                      </m:r>
                      <m:r>
                        <a:rPr lang="cs-CZ" sz="2000" i="1" dirty="0" smtClean="0">
                          <a:latin typeface="Cambria Math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cs-CZ" sz="2000" i="1" dirty="0" smtClean="0">
                              <a:latin typeface="Cambria Math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cs-CZ" sz="2000" i="1" dirty="0" smtClean="0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cs-CZ" sz="2000" i="1" dirty="0" smtClean="0">
                                  <a:latin typeface="Cambria Math"/>
                                </a:rPr>
                                <m:t>7</m:t>
                              </m:r>
                              <m:r>
                                <a:rPr lang="cs-CZ" sz="2000" b="0" i="1" dirty="0" smtClean="0">
                                  <a:latin typeface="Cambria Math"/>
                                </a:rPr>
                                <m:t>5,36</m:t>
                              </m:r>
                            </m:num>
                            <m:den>
                              <m:r>
                                <a:rPr lang="cs-CZ" sz="2000" b="0" i="1" dirty="0" smtClean="0">
                                  <a:latin typeface="Cambria Math"/>
                                  <a:ea typeface="Cambria Math"/>
                                </a:rPr>
                                <m:t>3,14</m:t>
                              </m:r>
                            </m:den>
                          </m:f>
                        </m:e>
                      </m:rad>
                    </m:oMath>
                  </m:oMathPara>
                </a14:m>
                <a:endParaRPr lang="cs-CZ" sz="2000" dirty="0"/>
              </a:p>
            </p:txBody>
          </p:sp>
        </mc:Choice>
        <mc:Fallback xmlns="">
          <p:sp>
            <p:nvSpPr>
              <p:cNvPr id="32" name="TextovéPole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64806" y="5013176"/>
                <a:ext cx="2163178" cy="1001684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ovéPole 32"/>
              <p:cNvSpPr txBox="1"/>
              <p:nvPr/>
            </p:nvSpPr>
            <p:spPr>
              <a:xfrm>
                <a:off x="4716016" y="5426060"/>
                <a:ext cx="3309964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cs-CZ" sz="2400" b="0" i="1" dirty="0" smtClean="0">
                        <a:latin typeface="Cambria Math"/>
                      </a:rPr>
                      <m:t>𝑟</m:t>
                    </m:r>
                    <m:r>
                      <a:rPr lang="cs-CZ" sz="2400" b="0" i="1" baseline="-25000" dirty="0" smtClean="0">
                        <a:latin typeface="Cambria Math"/>
                      </a:rPr>
                      <m:t>1</m:t>
                    </m:r>
                    <m:r>
                      <a:rPr lang="cs-CZ" sz="2400" i="1" dirty="0" smtClean="0">
                        <a:latin typeface="Cambria Math"/>
                      </a:rPr>
                      <m:t>=</m:t>
                    </m:r>
                  </m:oMath>
                </a14:m>
                <a:r>
                  <a:rPr lang="cs-CZ" sz="2400" dirty="0" smtClean="0"/>
                  <a:t> 4,898= 4,90 cm</a:t>
                </a:r>
                <a:endParaRPr lang="cs-CZ" sz="2400" dirty="0"/>
              </a:p>
            </p:txBody>
          </p:sp>
        </mc:Choice>
        <mc:Fallback xmlns="">
          <p:sp>
            <p:nvSpPr>
              <p:cNvPr id="33" name="TextovéPole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16016" y="5426060"/>
                <a:ext cx="3309964" cy="461665"/>
              </a:xfrm>
              <a:prstGeom prst="rect">
                <a:avLst/>
              </a:prstGeom>
              <a:blipFill rotWithShape="1">
                <a:blip r:embed="rId10"/>
                <a:stretch>
                  <a:fillRect t="-10526" b="-28947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Obdélník 1"/>
          <p:cNvSpPr/>
          <p:nvPr/>
        </p:nvSpPr>
        <p:spPr>
          <a:xfrm>
            <a:off x="334887" y="6196705"/>
            <a:ext cx="518366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2800" dirty="0"/>
              <a:t>P</a:t>
            </a:r>
            <a:r>
              <a:rPr lang="cs-CZ" sz="2800" dirty="0" smtClean="0"/>
              <a:t>oloměr </a:t>
            </a:r>
            <a:r>
              <a:rPr lang="cs-CZ" sz="2800" dirty="0"/>
              <a:t>menšího </a:t>
            </a:r>
            <a:r>
              <a:rPr lang="cs-CZ" sz="2800" dirty="0" smtClean="0"/>
              <a:t>kruhu je 4,9 cm.</a:t>
            </a:r>
            <a:endParaRPr lang="cs-CZ" sz="2800" dirty="0"/>
          </a:p>
        </p:txBody>
      </p:sp>
      <p:sp>
        <p:nvSpPr>
          <p:cNvPr id="3" name="Ovál 2"/>
          <p:cNvSpPr/>
          <p:nvPr/>
        </p:nvSpPr>
        <p:spPr>
          <a:xfrm>
            <a:off x="6190360" y="5525778"/>
            <a:ext cx="59312" cy="45719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094909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500"/>
                            </p:stCondLst>
                            <p:childTnLst>
                              <p:par>
                                <p:cTn id="2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1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"/>
                            </p:stCondLst>
                            <p:childTnLst>
                              <p:par>
                                <p:cTn id="4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000"/>
                            </p:stCondLst>
                            <p:childTnLst>
                              <p:par>
                                <p:cTn id="5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500"/>
                            </p:stCondLst>
                            <p:childTnLst>
                              <p:par>
                                <p:cTn id="5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0" grpId="0"/>
      <p:bldP spid="11" grpId="0"/>
      <p:bldP spid="12" grpId="0"/>
      <p:bldP spid="13" grpId="0"/>
      <p:bldP spid="14" grpId="0" animBg="1"/>
      <p:bldP spid="16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30" grpId="0"/>
      <p:bldP spid="32" grpId="0"/>
      <p:bldP spid="33" grpId="0"/>
      <p:bldP spid="2" grpId="0"/>
      <p:bldP spid="3" grpId="0" animBg="1"/>
    </p:bld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400</TotalTime>
  <Words>1315</Words>
  <Application>Microsoft Office PowerPoint</Application>
  <PresentationFormat>Předvádění na obrazovce (4:3)</PresentationFormat>
  <Paragraphs>238</Paragraphs>
  <Slides>12</Slides>
  <Notes>2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12</vt:i4>
      </vt:variant>
    </vt:vector>
  </HeadingPairs>
  <TitlesOfParts>
    <vt:vector size="13" baseType="lpstr">
      <vt:lpstr>Motiv systému Office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Příklad 5: Vypočítej délku křivky na obrázku.</vt:lpstr>
      <vt:lpstr>Příklad 6: Kolik metrů měděného drátu se namotá v jedné vrstvě na kruhovou cívku o průměru 8 cm vleze-li se vedle sebe 130 závitů?</vt:lpstr>
      <vt:lpstr>Prezentace aplikace PowerPoint</vt:lpstr>
      <vt:lpstr>Prezentace aplikace PowerPoint</vt:lpstr>
      <vt:lpstr>Příklad 9: Kruhový záhon o poloměru 7 m se má rozdělit pomocí soustředné kružnice na kruh a mezikruží se stejnou výměrou. Určete poloměr této kružnice.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Ehlerova</dc:creator>
  <cp:lastModifiedBy>Ehlerova</cp:lastModifiedBy>
  <cp:revision>25</cp:revision>
  <dcterms:created xsi:type="dcterms:W3CDTF">2014-04-14T09:47:14Z</dcterms:created>
  <dcterms:modified xsi:type="dcterms:W3CDTF">2014-04-29T20:06:56Z</dcterms:modified>
</cp:coreProperties>
</file>