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70" r:id="rId3"/>
    <p:sldId id="278" r:id="rId4"/>
    <p:sldId id="276" r:id="rId5"/>
    <p:sldId id="265" r:id="rId6"/>
    <p:sldId id="279" r:id="rId7"/>
    <p:sldId id="264" r:id="rId8"/>
    <p:sldId id="281" r:id="rId9"/>
    <p:sldId id="28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29C0E3"/>
    <a:srgbClr val="FFD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434D8-5520-4967-BDE6-50D906740C8E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DC30F-BB91-4011-A1B6-F0FE0BF77F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39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6.png"/><Relationship Id="rId3" Type="http://schemas.openxmlformats.org/officeDocument/2006/relationships/image" Target="../media/image38.png"/><Relationship Id="rId7" Type="http://schemas.openxmlformats.org/officeDocument/2006/relationships/image" Target="../media/image41.png"/><Relationship Id="rId12" Type="http://schemas.openxmlformats.org/officeDocument/2006/relationships/image" Target="../media/image4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4.png"/><Relationship Id="rId5" Type="http://schemas.openxmlformats.org/officeDocument/2006/relationships/image" Target="../media/image18.png"/><Relationship Id="rId15" Type="http://schemas.openxmlformats.org/officeDocument/2006/relationships/image" Target="../media/image48.png"/><Relationship Id="rId10" Type="http://schemas.openxmlformats.org/officeDocument/2006/relationships/image" Target="../media/image24.png"/><Relationship Id="rId4" Type="http://schemas.openxmlformats.org/officeDocument/2006/relationships/image" Target="../media/image39.png"/><Relationship Id="rId9" Type="http://schemas.openxmlformats.org/officeDocument/2006/relationships/image" Target="../media/image43.png"/><Relationship Id="rId1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2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844824"/>
            <a:ext cx="799288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ODVÁRKO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O.; KADLEČEK, J. MATEMATIKA pro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ročník základní školy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3: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Prometheus,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2008, ISBN 978-80-7196-148-2. s. 28-30.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334148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Obsah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kruhu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VY_32_INOVACE_23.11.EHL.MA.8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22.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9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407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i="1" dirty="0">
                <a:solidFill>
                  <a:srgbClr val="FF0000"/>
                </a:solidFill>
              </a:rPr>
              <a:t>Obsah kruhu</a:t>
            </a:r>
          </a:p>
        </p:txBody>
      </p:sp>
      <p:sp>
        <p:nvSpPr>
          <p:cNvPr id="4" name="Oblouk 3"/>
          <p:cNvSpPr/>
          <p:nvPr/>
        </p:nvSpPr>
        <p:spPr>
          <a:xfrm rot="11483061" flipH="1">
            <a:off x="2148904" y="3679174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louk 4"/>
          <p:cNvSpPr/>
          <p:nvPr/>
        </p:nvSpPr>
        <p:spPr>
          <a:xfrm rot="11455567" flipH="1">
            <a:off x="1559871" y="3675792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ouk 5"/>
          <p:cNvSpPr/>
          <p:nvPr/>
        </p:nvSpPr>
        <p:spPr>
          <a:xfrm rot="674712" flipH="1">
            <a:off x="1865027" y="5088486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louk 6"/>
          <p:cNvSpPr/>
          <p:nvPr/>
        </p:nvSpPr>
        <p:spPr>
          <a:xfrm rot="684607" flipH="1">
            <a:off x="1260215" y="5099989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louk 7"/>
          <p:cNvSpPr/>
          <p:nvPr/>
        </p:nvSpPr>
        <p:spPr>
          <a:xfrm rot="10800000" flipH="1">
            <a:off x="-180528" y="3684747"/>
            <a:ext cx="2808312" cy="2808312"/>
          </a:xfrm>
          <a:prstGeom prst="arc">
            <a:avLst>
              <a:gd name="adj1" fmla="val 16172389"/>
              <a:gd name="adj2" fmla="val 16805603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 rot="11483061" flipH="1">
            <a:off x="3326395" y="3686826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louk 9"/>
          <p:cNvSpPr/>
          <p:nvPr/>
        </p:nvSpPr>
        <p:spPr>
          <a:xfrm rot="11455567" flipH="1">
            <a:off x="2737362" y="3683444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louk 10"/>
          <p:cNvSpPr/>
          <p:nvPr/>
        </p:nvSpPr>
        <p:spPr>
          <a:xfrm rot="674712" flipH="1">
            <a:off x="3042518" y="5096138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louk 11"/>
          <p:cNvSpPr/>
          <p:nvPr/>
        </p:nvSpPr>
        <p:spPr>
          <a:xfrm rot="684607" flipH="1">
            <a:off x="2437706" y="5107641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 rot="11483061" flipH="1">
            <a:off x="975234" y="3687199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louk 13"/>
          <p:cNvSpPr/>
          <p:nvPr/>
        </p:nvSpPr>
        <p:spPr>
          <a:xfrm rot="11455567" flipH="1">
            <a:off x="386201" y="3683817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louk 14"/>
          <p:cNvSpPr/>
          <p:nvPr/>
        </p:nvSpPr>
        <p:spPr>
          <a:xfrm rot="674712" flipH="1">
            <a:off x="691357" y="5096511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louk 15"/>
          <p:cNvSpPr/>
          <p:nvPr/>
        </p:nvSpPr>
        <p:spPr>
          <a:xfrm rot="684607" flipH="1">
            <a:off x="86545" y="5108014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louk 17"/>
          <p:cNvSpPr/>
          <p:nvPr/>
        </p:nvSpPr>
        <p:spPr>
          <a:xfrm rot="11455567" flipH="1">
            <a:off x="3907170" y="3698985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louk 18"/>
          <p:cNvSpPr/>
          <p:nvPr/>
        </p:nvSpPr>
        <p:spPr>
          <a:xfrm rot="674712" flipH="1">
            <a:off x="4212326" y="5111679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louk 19"/>
          <p:cNvSpPr/>
          <p:nvPr/>
        </p:nvSpPr>
        <p:spPr>
          <a:xfrm rot="684607" flipH="1">
            <a:off x="3607514" y="5123182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louk 20"/>
          <p:cNvSpPr/>
          <p:nvPr/>
        </p:nvSpPr>
        <p:spPr>
          <a:xfrm rot="11417547" flipH="1">
            <a:off x="4509291" y="3684436"/>
            <a:ext cx="2808312" cy="2808312"/>
          </a:xfrm>
          <a:prstGeom prst="arc">
            <a:avLst>
              <a:gd name="adj1" fmla="val 16172389"/>
              <a:gd name="adj2" fmla="val 16805603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louk 21"/>
          <p:cNvSpPr/>
          <p:nvPr/>
        </p:nvSpPr>
        <p:spPr>
          <a:xfrm rot="1321390" flipH="1">
            <a:off x="618758" y="1032995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louk 22"/>
          <p:cNvSpPr/>
          <p:nvPr/>
        </p:nvSpPr>
        <p:spPr>
          <a:xfrm rot="9460390" flipH="1">
            <a:off x="634343" y="1025229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louk 23"/>
          <p:cNvSpPr/>
          <p:nvPr/>
        </p:nvSpPr>
        <p:spPr>
          <a:xfrm rot="12235048" flipH="1">
            <a:off x="634342" y="1026731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louk 24"/>
          <p:cNvSpPr/>
          <p:nvPr/>
        </p:nvSpPr>
        <p:spPr>
          <a:xfrm rot="14930062" flipH="1">
            <a:off x="628669" y="1026731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447162" flipH="1">
            <a:off x="627291" y="1026178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louk 26"/>
          <p:cNvSpPr/>
          <p:nvPr/>
        </p:nvSpPr>
        <p:spPr>
          <a:xfrm rot="20229857" flipH="1">
            <a:off x="624295" y="1039280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louk 27"/>
          <p:cNvSpPr/>
          <p:nvPr/>
        </p:nvSpPr>
        <p:spPr>
          <a:xfrm rot="6649393" flipH="1">
            <a:off x="618758" y="1032237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louk 28"/>
          <p:cNvSpPr/>
          <p:nvPr/>
        </p:nvSpPr>
        <p:spPr>
          <a:xfrm rot="3956838" flipH="1">
            <a:off x="636512" y="1029371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louk 29"/>
          <p:cNvSpPr/>
          <p:nvPr/>
        </p:nvSpPr>
        <p:spPr>
          <a:xfrm rot="2600060" flipH="1">
            <a:off x="628329" y="1038435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louk 30"/>
          <p:cNvSpPr/>
          <p:nvPr/>
        </p:nvSpPr>
        <p:spPr>
          <a:xfrm rot="10840133" flipH="1">
            <a:off x="632280" y="1032047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louk 31"/>
          <p:cNvSpPr/>
          <p:nvPr/>
        </p:nvSpPr>
        <p:spPr>
          <a:xfrm rot="13614791" flipH="1">
            <a:off x="632279" y="1042095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louk 32"/>
          <p:cNvSpPr/>
          <p:nvPr/>
        </p:nvSpPr>
        <p:spPr>
          <a:xfrm rot="16309805" flipH="1">
            <a:off x="626606" y="1042095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18826905" flipH="1">
            <a:off x="625228" y="1041542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 flipH="1">
            <a:off x="621656" y="1032842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louk 35"/>
          <p:cNvSpPr/>
          <p:nvPr/>
        </p:nvSpPr>
        <p:spPr>
          <a:xfrm rot="8029136" flipH="1">
            <a:off x="616695" y="1039055"/>
            <a:ext cx="2808312" cy="2808312"/>
          </a:xfrm>
          <a:prstGeom prst="arc">
            <a:avLst>
              <a:gd name="adj1" fmla="val 16172389"/>
              <a:gd name="adj2" fmla="val 17554975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5218711" flipH="1">
            <a:off x="634449" y="1044735"/>
            <a:ext cx="2808312" cy="2808312"/>
          </a:xfrm>
          <a:prstGeom prst="arc">
            <a:avLst>
              <a:gd name="adj1" fmla="val 16172389"/>
              <a:gd name="adj2" fmla="val 1750225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4077696" y="1268760"/>
            <a:ext cx="933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Úkol:</a:t>
            </a:r>
            <a:endParaRPr lang="cs-CZ" sz="28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814637" y="1897619"/>
            <a:ext cx="3936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1) Rozstříhej kruh na dílky</a:t>
            </a:r>
            <a:endParaRPr lang="cs-CZ" sz="28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3834511" y="2451757"/>
            <a:ext cx="53094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2) Jeden dílek rozstřihni ještě na půl</a:t>
            </a:r>
            <a:endParaRPr lang="cs-CZ" sz="28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3858625" y="3484735"/>
            <a:ext cx="5105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3) Jednotlivé dílky nalep do sešitu</a:t>
            </a:r>
            <a:endParaRPr lang="cs-CZ" sz="2800" dirty="0"/>
          </a:p>
        </p:txBody>
      </p:sp>
      <p:sp>
        <p:nvSpPr>
          <p:cNvPr id="42" name="Ovál 41"/>
          <p:cNvSpPr/>
          <p:nvPr/>
        </p:nvSpPr>
        <p:spPr>
          <a:xfrm>
            <a:off x="628669" y="1044735"/>
            <a:ext cx="2808312" cy="280831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4" name="Přímá spojnice 43"/>
          <p:cNvCxnSpPr/>
          <p:nvPr/>
        </p:nvCxnSpPr>
        <p:spPr>
          <a:xfrm>
            <a:off x="2010798" y="2420888"/>
            <a:ext cx="807372" cy="1208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C:\Users\Ehlerova\AppData\Local\Microsoft\Windows\Temporary Internet Files\Content.IE5\KJ47EHU3\MC90032566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1081">
            <a:off x="2710323" y="3467879"/>
            <a:ext cx="657498" cy="73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Oblouk 53"/>
          <p:cNvSpPr/>
          <p:nvPr/>
        </p:nvSpPr>
        <p:spPr>
          <a:xfrm rot="9441885" flipH="1">
            <a:off x="654640" y="1082953"/>
            <a:ext cx="2808312" cy="2808312"/>
          </a:xfrm>
          <a:prstGeom prst="arc">
            <a:avLst>
              <a:gd name="adj1" fmla="val 16172389"/>
              <a:gd name="adj2" fmla="val 16805603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louk 54"/>
          <p:cNvSpPr/>
          <p:nvPr/>
        </p:nvSpPr>
        <p:spPr>
          <a:xfrm rot="8761979" flipH="1">
            <a:off x="659852" y="1065254"/>
            <a:ext cx="2808312" cy="2808312"/>
          </a:xfrm>
          <a:prstGeom prst="arc">
            <a:avLst>
              <a:gd name="adj1" fmla="val 16172389"/>
              <a:gd name="adj2" fmla="val 16805603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94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500"/>
                            </p:stCondLst>
                            <p:childTnLst>
                              <p:par>
                                <p:cTn id="1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0"/>
                            </p:stCondLst>
                            <p:childTnLst>
                              <p:par>
                                <p:cTn id="12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6000"/>
                            </p:stCondLst>
                            <p:childTnLst>
                              <p:par>
                                <p:cTn id="13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6500"/>
                            </p:stCondLst>
                            <p:childTnLst>
                              <p:par>
                                <p:cTn id="1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7000"/>
                            </p:stCondLst>
                            <p:childTnLst>
                              <p:par>
                                <p:cTn id="1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500"/>
                            </p:stCondLst>
                            <p:childTnLst>
                              <p:par>
                                <p:cTn id="1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8000"/>
                            </p:stCondLst>
                            <p:childTnLst>
                              <p:par>
                                <p:cTn id="15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8500"/>
                            </p:stCondLst>
                            <p:childTnLst>
                              <p:par>
                                <p:cTn id="1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9000"/>
                            </p:stCondLst>
                            <p:childTnLst>
                              <p:par>
                                <p:cTn id="16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9500"/>
                            </p:stCondLst>
                            <p:childTnLst>
                              <p:par>
                                <p:cTn id="1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2500"/>
                            </p:stCondLst>
                            <p:childTnLst>
                              <p:par>
                                <p:cTn id="2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2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2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2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23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6500"/>
                            </p:stCondLst>
                            <p:childTnLst>
                              <p:par>
                                <p:cTn id="2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9" grpId="0"/>
      <p:bldP spid="40" grpId="0"/>
      <p:bldP spid="41" grpId="0"/>
      <p:bldP spid="42" grpId="0" animBg="1"/>
      <p:bldP spid="54" grpId="0" animBg="1"/>
      <p:bldP spid="54" grpId="1" animBg="1"/>
      <p:bldP spid="55" grpId="0" animBg="1"/>
      <p:bldP spid="5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solidFill>
                  <a:srgbClr val="FF0000"/>
                </a:solidFill>
              </a:rPr>
              <a:t>Obsah kruhu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53" y="1196752"/>
            <a:ext cx="2590800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283" y="2132856"/>
            <a:ext cx="4297363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07504" y="4293096"/>
            <a:ext cx="5413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Jaký geometrický obrazec jsi dostal?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07504" y="5301208"/>
            <a:ext cx="4969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Znáš rozměry našeho obdélníku?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513220" y="4293096"/>
            <a:ext cx="1585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Obdélník.</a:t>
            </a:r>
            <a:endParaRPr lang="cs-CZ" sz="28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545387" y="4797152"/>
            <a:ext cx="1308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 = a · b</a:t>
            </a:r>
            <a:endParaRPr lang="cs-CZ" sz="28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07504" y="4797152"/>
            <a:ext cx="3683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Jak vypočítáš obdélník?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508104" y="5282044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poloměr kruhu </a:t>
            </a:r>
            <a:endParaRPr lang="cs-CZ" sz="2800" dirty="0"/>
          </a:p>
        </p:txBody>
      </p:sp>
      <p:cxnSp>
        <p:nvCxnSpPr>
          <p:cNvPr id="5" name="Přímá spojnice 4"/>
          <p:cNvCxnSpPr>
            <a:endCxn id="44" idx="6"/>
          </p:cNvCxnSpPr>
          <p:nvPr/>
        </p:nvCxnSpPr>
        <p:spPr>
          <a:xfrm flipV="1">
            <a:off x="1864253" y="2487111"/>
            <a:ext cx="1261971" cy="10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2592062" y="2314696"/>
            <a:ext cx="348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r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3719772" y="2493766"/>
            <a:ext cx="348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r</a:t>
            </a:r>
            <a:endParaRPr lang="cs-CZ" sz="3600" b="1" dirty="0">
              <a:solidFill>
                <a:srgbClr val="FF0000"/>
              </a:solidFill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4067944" y="2233577"/>
            <a:ext cx="0" cy="1195423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ál 43"/>
          <p:cNvSpPr/>
          <p:nvPr/>
        </p:nvSpPr>
        <p:spPr>
          <a:xfrm>
            <a:off x="603578" y="1222460"/>
            <a:ext cx="2522646" cy="252930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5508105" y="5661248"/>
            <a:ext cx="3528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polovina obvodu kruhu (jen žluté dílky) </a:t>
            </a:r>
            <a:endParaRPr lang="cs-CZ" sz="2800" dirty="0"/>
          </a:p>
        </p:txBody>
      </p:sp>
      <p:cxnSp>
        <p:nvCxnSpPr>
          <p:cNvPr id="18" name="Přímá spojnice se šipkou 17"/>
          <p:cNvCxnSpPr/>
          <p:nvPr/>
        </p:nvCxnSpPr>
        <p:spPr>
          <a:xfrm flipV="1">
            <a:off x="4296283" y="3779615"/>
            <a:ext cx="4297363" cy="1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5900342" y="3717032"/>
            <a:ext cx="615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b="1" dirty="0" smtClean="0">
                <a:solidFill>
                  <a:srgbClr val="FF0000"/>
                </a:solidFill>
              </a:rPr>
              <a:t>π</a:t>
            </a:r>
            <a:r>
              <a:rPr lang="cs-CZ" sz="3600" b="1" dirty="0" smtClean="0">
                <a:solidFill>
                  <a:srgbClr val="FF0000"/>
                </a:solidFill>
              </a:rPr>
              <a:t>r</a:t>
            </a:r>
            <a:endParaRPr lang="cs-CZ" sz="3600" b="1" dirty="0">
              <a:solidFill>
                <a:srgbClr val="FF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15" y="1196752"/>
            <a:ext cx="2606675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Obdélník 54"/>
          <p:cNvSpPr/>
          <p:nvPr/>
        </p:nvSpPr>
        <p:spPr>
          <a:xfrm>
            <a:off x="3777176" y="5733256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169828" y="5805264"/>
            <a:ext cx="3659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Vzorec pro obvod kruhu</a:t>
            </a:r>
            <a:endParaRPr lang="cs-CZ" sz="28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169828" y="6309320"/>
            <a:ext cx="3558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polovina obvodu kruhu</a:t>
            </a:r>
            <a:endParaRPr lang="cs-CZ" sz="2800" dirty="0"/>
          </a:p>
        </p:txBody>
      </p:sp>
      <p:sp>
        <p:nvSpPr>
          <p:cNvPr id="58" name="Obdélník 57"/>
          <p:cNvSpPr/>
          <p:nvPr/>
        </p:nvSpPr>
        <p:spPr>
          <a:xfrm>
            <a:off x="3861229" y="6237312"/>
            <a:ext cx="1162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59" name="Oblouk 58"/>
          <p:cNvSpPr/>
          <p:nvPr/>
        </p:nvSpPr>
        <p:spPr>
          <a:xfrm>
            <a:off x="539552" y="1196752"/>
            <a:ext cx="2564012" cy="2520280"/>
          </a:xfrm>
          <a:prstGeom prst="arc">
            <a:avLst>
              <a:gd name="adj1" fmla="val 16274092"/>
              <a:gd name="adj2" fmla="val 5252099"/>
            </a:avLst>
          </a:prstGeom>
          <a:solidFill>
            <a:srgbClr val="FFCC00">
              <a:alpha val="7000"/>
            </a:srgb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délník 20"/>
              <p:cNvSpPr/>
              <p:nvPr/>
            </p:nvSpPr>
            <p:spPr>
              <a:xfrm>
                <a:off x="5900342" y="1183258"/>
                <a:ext cx="208198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4800" i="1" dirty="0" smtClean="0">
                    <a:solidFill>
                      <a:srgbClr val="FF0000"/>
                    </a:solidFill>
                  </a:rPr>
                  <a:t>S</a:t>
                </a:r>
                <a14:m>
                  <m:oMath xmlns:m="http://schemas.openxmlformats.org/officeDocument/2006/math">
                    <m:r>
                      <a:rPr lang="cs-CZ" sz="4800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4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cs-CZ" sz="48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48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r>
                          <a:rPr lang="cs-CZ" sz="48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4800" dirty="0"/>
              </a:p>
            </p:txBody>
          </p:sp>
        </mc:Choice>
        <mc:Fallback xmlns="">
          <p:sp>
            <p:nvSpPr>
              <p:cNvPr id="21" name="Obdélník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342" y="1183258"/>
                <a:ext cx="2081980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13490" t="-16176" b="-389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703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32" grpId="0"/>
      <p:bldP spid="33" grpId="0"/>
      <p:bldP spid="34" grpId="0"/>
      <p:bldP spid="35" grpId="0"/>
      <p:bldP spid="7" grpId="0"/>
      <p:bldP spid="37" grpId="0"/>
      <p:bldP spid="44" grpId="0" animBg="1"/>
      <p:bldP spid="46" grpId="0"/>
      <p:bldP spid="54" grpId="0"/>
      <p:bldP spid="55" grpId="0"/>
      <p:bldP spid="56" grpId="0"/>
      <p:bldP spid="57" grpId="0"/>
      <p:bldP spid="58" grpId="0"/>
      <p:bldP spid="59" grpId="0" animBg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4" y="1628800"/>
            <a:ext cx="8836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Příklad: Vypočítej obsah kruhu, jestliže poloměr r = 4 cm. </a:t>
            </a:r>
            <a:endParaRPr lang="cs-CZ" sz="28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Obsah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11098" y="2348880"/>
            <a:ext cx="2232248" cy="2232248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635769" y="2492896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341312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35873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849022" y="3042107"/>
            <a:ext cx="961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r=4 cm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1581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147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2137146" y="2378892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644008" y="2606899"/>
                <a:ext cx="18201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latin typeface="Cambria Math"/>
                        </a:rPr>
                        <m:t>𝑟</m:t>
                      </m:r>
                      <m:r>
                        <a:rPr lang="cs-CZ" sz="2800" i="1" dirty="0" smtClean="0">
                          <a:latin typeface="Cambria Math"/>
                        </a:rPr>
                        <m:t> = 4 </m:t>
                      </m:r>
                      <m:r>
                        <a:rPr lang="cs-CZ" sz="280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2606899"/>
                <a:ext cx="182011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644007" y="3042107"/>
                <a:ext cx="17817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i="1" dirty="0" smtClean="0">
                          <a:latin typeface="Cambria Math"/>
                        </a:rPr>
                        <m:t>𝜋</m:t>
                      </m:r>
                      <m:r>
                        <a:rPr lang="cs-CZ" sz="28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7" y="3042107"/>
                <a:ext cx="17817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Přímá spojnice 25"/>
          <p:cNvCxnSpPr/>
          <p:nvPr/>
        </p:nvCxnSpPr>
        <p:spPr>
          <a:xfrm>
            <a:off x="4644007" y="4077072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4644008" y="4068361"/>
                <a:ext cx="16961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𝑆</m:t>
                      </m:r>
                      <m:r>
                        <a:rPr lang="cs-CZ" sz="3200" i="1" dirty="0" smtClean="0">
                          <a:latin typeface="Cambria Math"/>
                        </a:rPr>
                        <m:t>=</m:t>
                      </m:r>
                      <m:r>
                        <a:rPr lang="el-GR" sz="3200" i="1" dirty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32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32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4068361"/>
                <a:ext cx="1696169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6732240" y="2773192"/>
                <a:ext cx="16961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32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773192"/>
                <a:ext cx="1696169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4644008" y="4572417"/>
                <a:ext cx="270080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i="1" dirty="0" smtClean="0">
                          <a:latin typeface="Cambria Math"/>
                        </a:rPr>
                        <m:t>𝑆</m:t>
                      </m:r>
                      <m:r>
                        <a:rPr lang="cs-CZ" sz="3200" i="1" dirty="0" smtClean="0">
                          <a:latin typeface="Cambria Math"/>
                        </a:rPr>
                        <m:t> = 3,14·</m:t>
                      </m:r>
                      <m:sSup>
                        <m:sSupPr>
                          <m:ctrlPr>
                            <a:rPr lang="cs-CZ" sz="32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sz="32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4572417"/>
                <a:ext cx="2700803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644008" y="5148481"/>
                <a:ext cx="304660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𝑆</m:t>
                      </m:r>
                      <m:r>
                        <a:rPr lang="cs-CZ" sz="3200" i="1" dirty="0" smtClean="0">
                          <a:latin typeface="Cambria Math"/>
                        </a:rPr>
                        <m:t>= 50,24 </m:t>
                      </m:r>
                      <m:r>
                        <a:rPr lang="cs-CZ" sz="320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32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32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2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5148481"/>
                <a:ext cx="3046603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239308" y="5733256"/>
                <a:ext cx="45667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latin typeface="Cambria Math"/>
                        </a:rPr>
                        <m:t>𝑂𝑏𝑠𝑎h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𝑘𝑟𝑢h𝑢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b="0" i="1" dirty="0" smtClean="0">
                          <a:latin typeface="Cambria Math"/>
                        </a:rPr>
                        <m:t> 50,24 </m:t>
                      </m:r>
                      <m:r>
                        <a:rPr lang="cs-CZ" sz="2800" i="1" dirty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8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08" y="5733256"/>
                <a:ext cx="456676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4644006" y="3454755"/>
                <a:ext cx="208823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3200" i="1" dirty="0" smtClean="0">
                        <a:latin typeface="Cambria Math"/>
                      </a:rPr>
                      <m:t>𝑆</m:t>
                    </m:r>
                    <m:r>
                      <a:rPr lang="cs-CZ" sz="3200" i="1" dirty="0" smtClean="0">
                        <a:latin typeface="Cambria Math"/>
                      </a:rPr>
                      <m:t> = ?</m:t>
                    </m:r>
                  </m:oMath>
                </a14:m>
                <a:r>
                  <a:rPr lang="cs-CZ" sz="3200" dirty="0" smtClean="0"/>
                  <a:t> </a:t>
                </a:r>
                <a14:m>
                  <m:oMath xmlns:m="http://schemas.openxmlformats.org/officeDocument/2006/math">
                    <m:r>
                      <a:rPr lang="cs-CZ" sz="3200" i="1" dirty="0">
                        <a:latin typeface="Cambria Math"/>
                      </a:rPr>
                      <m:t>𝑐</m:t>
                    </m:r>
                    <m:sSup>
                      <m:sSupPr>
                        <m:ctrlPr>
                          <a:rPr lang="cs-CZ" sz="32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2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3200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6" y="3454755"/>
                <a:ext cx="2088234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860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Obsah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7504" y="1268760"/>
            <a:ext cx="8565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Příklad: Vypočítej obsah kruhu, jestliže průměr d = 3,4 m. 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52540" y="6237312"/>
                <a:ext cx="41914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latin typeface="Cambria Math"/>
                        </a:rPr>
                        <m:t>𝑂𝑏𝑠𝑎h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𝑘𝑟𝑢h𝑢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9,07</m:t>
                      </m:r>
                      <m:sSup>
                        <m:sSup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237312"/>
                <a:ext cx="4191468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ál 1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>
            <a:stCxn id="15" idx="2"/>
            <a:endCxn id="15" idx="6"/>
          </p:cNvCxnSpPr>
          <p:nvPr/>
        </p:nvCxnSpPr>
        <p:spPr>
          <a:xfrm>
            <a:off x="511098" y="3753036"/>
            <a:ext cx="2232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1745354" y="3758711"/>
            <a:ext cx="1098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d= 3,4 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699792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19" name="Skupina 18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ovéPole 21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666192" y="3743545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grpSp>
        <p:nvGrpSpPr>
          <p:cNvPr id="27" name="Skupina 26"/>
          <p:cNvGrpSpPr/>
          <p:nvPr/>
        </p:nvGrpSpPr>
        <p:grpSpPr>
          <a:xfrm>
            <a:off x="5580112" y="5589240"/>
            <a:ext cx="576064" cy="584775"/>
            <a:chOff x="6156818" y="6088940"/>
            <a:chExt cx="576064" cy="584775"/>
          </a:xfrm>
        </p:grpSpPr>
        <p:sp>
          <p:nvSpPr>
            <p:cNvPr id="28" name="Ovál 27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TextovéPole 28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779914" y="2060848"/>
                <a:ext cx="16417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3,4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2060848"/>
                <a:ext cx="1641796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3779913" y="2420888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3" y="2420888"/>
                <a:ext cx="155004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Přímá spojnice 32"/>
          <p:cNvCxnSpPr/>
          <p:nvPr/>
        </p:nvCxnSpPr>
        <p:spPr>
          <a:xfrm>
            <a:off x="3779913" y="3429000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3707904" y="3369960"/>
                <a:ext cx="1747401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400" i="1" dirty="0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369960"/>
                <a:ext cx="1747401" cy="9951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5724128" y="2492896"/>
                <a:ext cx="2637004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π</m:t>
                      </m:r>
                      <m:sSup>
                        <m:sSupPr>
                          <m:ctrlPr>
                            <a:rPr lang="el-GR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cs-CZ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492896"/>
                <a:ext cx="2637004" cy="99514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bdélník 35"/>
              <p:cNvSpPr/>
              <p:nvPr/>
            </p:nvSpPr>
            <p:spPr>
              <a:xfrm>
                <a:off x="3601023" y="4149080"/>
                <a:ext cx="2651752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3,14·</m:t>
                      </m:r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sz="2400" i="1" dirty="0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3,4</m:t>
                                  </m:r>
                                </m:num>
                                <m:den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6" name="Obdélník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023" y="4149080"/>
                <a:ext cx="2651752" cy="99514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3601023" y="5132254"/>
                <a:ext cx="21800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latin typeface="Cambria Math"/>
                        </a:rPr>
                        <m:t>3,14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∙2,89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023" y="5132254"/>
                <a:ext cx="2180019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3563888" y="2823319"/>
                <a:ext cx="20162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 = ?</m:t>
                      </m:r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823319"/>
                <a:ext cx="2016224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5796136" y="1700808"/>
                <a:ext cx="2333459" cy="791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𝑑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1700808"/>
                <a:ext cx="2333459" cy="79117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Obdélník 38"/>
              <p:cNvSpPr/>
              <p:nvPr/>
            </p:nvSpPr>
            <p:spPr>
              <a:xfrm>
                <a:off x="3588409" y="5637728"/>
                <a:ext cx="34562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latin typeface="Cambria Math"/>
                        </a:rPr>
                        <m:t>9,0746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   9,07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9" name="Obdélní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409" y="5637728"/>
                <a:ext cx="3456203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556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7" grpId="0"/>
      <p:bldP spid="18" grpId="0"/>
      <p:bldP spid="22" grpId="0"/>
      <p:bldP spid="23" grpId="0"/>
      <p:bldP spid="26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0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Poloměr kruhu</a:t>
            </a:r>
            <a:endParaRPr lang="cs-CZ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07504" y="1340768"/>
                <a:ext cx="90364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Příklad: Vypočítej poloměr kruhu, který má obsah S = 28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.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40768"/>
                <a:ext cx="903649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417" t="-10465" r="-1687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39308" y="6165304"/>
                <a:ext cx="43915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𝑃𝑜𝑙𝑜𝑚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ě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𝑘𝑟𝑢h𝑢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2,99 </m:t>
                      </m:r>
                      <m:r>
                        <a:rPr lang="cs-CZ" sz="2800" i="1" dirty="0" smtClean="0">
                          <a:latin typeface="Cambria Math"/>
                        </a:rPr>
                        <m:t>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.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08" y="6165304"/>
                <a:ext cx="439152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ál 1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>
            <a:stCxn id="15" idx="2"/>
          </p:cNvCxnSpPr>
          <p:nvPr/>
        </p:nvCxnSpPr>
        <p:spPr>
          <a:xfrm>
            <a:off x="511098" y="3753036"/>
            <a:ext cx="1141647" cy="76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827583" y="3779748"/>
            <a:ext cx="79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 = ?</a:t>
            </a:r>
            <a:endParaRPr lang="cs-CZ" dirty="0">
              <a:solidFill>
                <a:srgbClr val="FF0000"/>
              </a:solidFill>
            </a:endParaRPr>
          </a:p>
        </p:txBody>
      </p:sp>
      <p:grpSp>
        <p:nvGrpSpPr>
          <p:cNvPr id="19" name="Skupina 18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ovéPole 21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grpSp>
        <p:nvGrpSpPr>
          <p:cNvPr id="27" name="Skupina 26"/>
          <p:cNvGrpSpPr/>
          <p:nvPr/>
        </p:nvGrpSpPr>
        <p:grpSpPr>
          <a:xfrm>
            <a:off x="5830861" y="5592104"/>
            <a:ext cx="576064" cy="584775"/>
            <a:chOff x="6156818" y="6088940"/>
            <a:chExt cx="576064" cy="584775"/>
          </a:xfrm>
        </p:grpSpPr>
        <p:sp>
          <p:nvSpPr>
            <p:cNvPr id="28" name="Ovál 27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TextovéPole 28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779914" y="1916832"/>
                <a:ext cx="17037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28 </m:t>
                      </m:r>
                      <m:sSup>
                        <m:sSupPr>
                          <m:ctrlPr>
                            <a:rPr lang="cs-CZ" sz="24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1916832"/>
                <a:ext cx="170373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3779913" y="2348880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3" y="2348880"/>
                <a:ext cx="155004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Přímá spojnice 32"/>
          <p:cNvCxnSpPr/>
          <p:nvPr/>
        </p:nvCxnSpPr>
        <p:spPr>
          <a:xfrm>
            <a:off x="3779913" y="3212976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3779914" y="3429000"/>
                <a:ext cx="114659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dirty="0" smtClean="0">
                              <a:latin typeface="Cambria Math"/>
                            </a:rPr>
                            <m:t>𝑆</m:t>
                          </m:r>
                        </m:num>
                        <m:den>
                          <m:r>
                            <a:rPr lang="cs-CZ" sz="2400" b="0" i="1" dirty="0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3429000"/>
                <a:ext cx="1146596" cy="7861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5920523" y="2323929"/>
                <a:ext cx="16961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32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523" y="2323929"/>
                <a:ext cx="1696169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bdélník 35"/>
              <p:cNvSpPr/>
              <p:nvPr/>
            </p:nvSpPr>
            <p:spPr>
              <a:xfrm>
                <a:off x="3748334" y="4365104"/>
                <a:ext cx="1748619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i="1" dirty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28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3,14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6" name="Obdélník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334" y="4365104"/>
                <a:ext cx="1748619" cy="11835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3707904" y="5589240"/>
                <a:ext cx="36585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800" i="1" dirty="0" smtClean="0">
                          <a:latin typeface="Cambria Math"/>
                        </a:rPr>
                        <m:t>=</m:t>
                      </m:r>
                      <m:r>
                        <a:rPr lang="cs-CZ" sz="2800" b="0" i="1" dirty="0" smtClean="0">
                          <a:latin typeface="Cambria Math"/>
                        </a:rPr>
                        <m:t>2,9861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    2,99 </m:t>
                      </m:r>
                      <m:r>
                        <a:rPr lang="cs-CZ" sz="28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5589240"/>
                <a:ext cx="3658502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3851920" y="2780928"/>
                <a:ext cx="18002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/>
                      </a:rPr>
                      <m:t>𝑟</m:t>
                    </m:r>
                    <m:r>
                      <a:rPr lang="cs-CZ" sz="2400" i="1" dirty="0" smtClean="0">
                        <a:latin typeface="Cambria Math"/>
                      </a:rPr>
                      <m:t> </m:t>
                    </m:r>
                    <m:r>
                      <a:rPr lang="cs-CZ" sz="2400" i="1" dirty="0">
                        <a:latin typeface="Cambria Math"/>
                      </a:rPr>
                      <m:t>= </m:t>
                    </m:r>
                    <m:r>
                      <a:rPr lang="cs-CZ" sz="2400" i="1" dirty="0" smtClean="0">
                        <a:latin typeface="Cambria Math"/>
                      </a:rPr>
                      <m:t>?</m:t>
                    </m:r>
                  </m:oMath>
                </a14:m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/>
                      </a:rPr>
                      <m:t>𝑚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2780928"/>
                <a:ext cx="1800200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Obdélník 38"/>
              <p:cNvSpPr/>
              <p:nvPr/>
            </p:nvSpPr>
            <p:spPr>
              <a:xfrm>
                <a:off x="5457594" y="3181575"/>
                <a:ext cx="1231043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𝑟</m:t>
                      </m:r>
                      <m:r>
                        <a:rPr lang="cs-CZ" sz="2400" b="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9" name="Obdélní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594" y="3181575"/>
                <a:ext cx="1231043" cy="118352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264305" y="3028310"/>
                <a:ext cx="7768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dirty="0" smtClean="0">
                    <a:solidFill>
                      <a:srgbClr val="FF0000"/>
                    </a:solidFill>
                  </a:rPr>
                  <a:t>28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305" y="3028310"/>
                <a:ext cx="776879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6250" t="-8333" b="-2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392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7" grpId="0"/>
      <p:bldP spid="22" grpId="0"/>
      <p:bldP spid="23" grpId="0"/>
      <p:bldP spid="26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Průměr kruhu</a:t>
            </a:r>
            <a:endParaRPr lang="cs-CZ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07504" y="1268760"/>
                <a:ext cx="858959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Příklad: Vypočítej průměr kruhu, jestliže obsah S = </a:t>
                </a:r>
                <a14:m>
                  <m:oMath xmlns:m="http://schemas.openxmlformats.org/officeDocument/2006/math">
                    <m:r>
                      <a:rPr lang="cs-CZ" sz="2800" b="0" i="0" dirty="0" smtClean="0">
                        <a:latin typeface="Cambria Math"/>
                      </a:rPr>
                      <m:t>81 </m:t>
                    </m:r>
                    <m:sSup>
                      <m:sSupPr>
                        <m:ctrlPr>
                          <a:rPr lang="cs-CZ" sz="2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 smtClean="0"/>
                  <a:t>.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268760"/>
                <a:ext cx="858959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490" t="-10465" r="-1348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52540" y="6237312"/>
                <a:ext cx="44428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𝑃𝑟</m:t>
                      </m:r>
                      <m:r>
                        <a:rPr lang="cs-CZ" sz="2800" b="0" i="1" dirty="0" smtClean="0">
                          <a:latin typeface="Cambria Math"/>
                        </a:rPr>
                        <m:t>ů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ě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𝑘𝑟𝑢h𝑢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10,16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237312"/>
                <a:ext cx="444281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ál 1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>
            <a:stCxn id="15" idx="2"/>
            <a:endCxn id="15" idx="6"/>
          </p:cNvCxnSpPr>
          <p:nvPr/>
        </p:nvCxnSpPr>
        <p:spPr>
          <a:xfrm>
            <a:off x="511098" y="3753036"/>
            <a:ext cx="2232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2033386" y="3789040"/>
            <a:ext cx="632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 =?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699792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19" name="Skupina 18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ovéPole 21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666192" y="3743545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grpSp>
        <p:nvGrpSpPr>
          <p:cNvPr id="27" name="Skupina 26"/>
          <p:cNvGrpSpPr/>
          <p:nvPr/>
        </p:nvGrpSpPr>
        <p:grpSpPr>
          <a:xfrm>
            <a:off x="3851920" y="5589240"/>
            <a:ext cx="576064" cy="584775"/>
            <a:chOff x="6156818" y="6088940"/>
            <a:chExt cx="576064" cy="584775"/>
          </a:xfrm>
        </p:grpSpPr>
        <p:sp>
          <p:nvSpPr>
            <p:cNvPr id="28" name="Ovál 27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TextovéPole 28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779914" y="2060848"/>
                <a:ext cx="17037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dirty="0">
                          <a:latin typeface="Cambria Math"/>
                        </a:rPr>
                        <m:t>81 </m:t>
                      </m:r>
                      <m:sSup>
                        <m:sSupPr>
                          <m:ctrlPr>
                            <a:rPr lang="cs-CZ" sz="24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2060848"/>
                <a:ext cx="170373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3779913" y="2420888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3" y="2420888"/>
                <a:ext cx="155004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Přímá spojnice 32"/>
          <p:cNvCxnSpPr/>
          <p:nvPr/>
        </p:nvCxnSpPr>
        <p:spPr>
          <a:xfrm>
            <a:off x="3779913" y="3429000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3707904" y="3369960"/>
                <a:ext cx="1394228" cy="8310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latin typeface="Cambria Math"/>
                        </a:rPr>
                        <m:t>𝜋</m:t>
                      </m:r>
                      <m:f>
                        <m:f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400" i="1" dirty="0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dirty="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369960"/>
                <a:ext cx="1394228" cy="83106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5724128" y="2492896"/>
                <a:ext cx="1744003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π</m:t>
                      </m:r>
                      <m:sSup>
                        <m:sSupPr>
                          <m:ctrlPr>
                            <a:rPr lang="el-GR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cs-CZ" sz="24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492896"/>
                <a:ext cx="1744003" cy="99514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3601023" y="5132254"/>
                <a:ext cx="1982146" cy="539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103,18</m:t>
                          </m:r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023" y="5132254"/>
                <a:ext cx="1982146" cy="53957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3563888" y="2823319"/>
                <a:ext cx="18572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i="1" dirty="0">
                          <a:latin typeface="Cambria Math"/>
                        </a:rPr>
                        <m:t>= </m:t>
                      </m:r>
                      <m:r>
                        <a:rPr lang="cs-CZ" sz="2400" i="1" dirty="0" smtClean="0">
                          <a:latin typeface="Cambria Math"/>
                        </a:rPr>
                        <m:t>?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823319"/>
                <a:ext cx="1857224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5796136" y="1700808"/>
                <a:ext cx="2333459" cy="791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𝑑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1700808"/>
                <a:ext cx="2333459" cy="79117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Obdélník 38"/>
              <p:cNvSpPr/>
              <p:nvPr/>
            </p:nvSpPr>
            <p:spPr>
              <a:xfrm>
                <a:off x="3588409" y="5637728"/>
                <a:ext cx="18326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/>
                      </a:rPr>
                      <m:t>𝑑</m:t>
                    </m:r>
                    <m:r>
                      <a:rPr lang="cs-CZ" sz="2400" b="0" i="1" dirty="0" smtClean="0">
                        <a:latin typeface="Cambria Math"/>
                      </a:rPr>
                      <m:t>      10,16</m:t>
                    </m:r>
                  </m:oMath>
                </a14:m>
                <a:r>
                  <a:rPr lang="cs-CZ" sz="2400" dirty="0" smtClean="0"/>
                  <a:t> m</a:t>
                </a:r>
                <a:endParaRPr lang="cs-CZ" sz="2400" dirty="0"/>
              </a:p>
            </p:txBody>
          </p:sp>
        </mc:Choice>
        <mc:Fallback xmlns="">
          <p:sp>
            <p:nvSpPr>
              <p:cNvPr id="39" name="Obdélní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409" y="5637728"/>
                <a:ext cx="183268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1000" t="-10526" r="-4333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Obdélník 39"/>
              <p:cNvSpPr/>
              <p:nvPr/>
            </p:nvSpPr>
            <p:spPr>
              <a:xfrm>
                <a:off x="5580112" y="3416586"/>
                <a:ext cx="132350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𝑑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dirty="0" smtClean="0">
                              <a:latin typeface="Cambria Math"/>
                            </a:rPr>
                            <m:t>4</m:t>
                          </m:r>
                          <m:r>
                            <a:rPr lang="cs-CZ" sz="2400" b="0" i="1" dirty="0" smtClean="0">
                              <a:latin typeface="Cambria Math"/>
                            </a:rPr>
                            <m:t>𝑆</m:t>
                          </m:r>
                        </m:num>
                        <m:den>
                          <m:r>
                            <a:rPr lang="cs-CZ" sz="2400" b="0" i="1" dirty="0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0" name="Obdélník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416586"/>
                <a:ext cx="1323504" cy="78380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délník 40"/>
              <p:cNvSpPr/>
              <p:nvPr/>
            </p:nvSpPr>
            <p:spPr>
              <a:xfrm>
                <a:off x="7164288" y="3212976"/>
                <a:ext cx="1416221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cs-CZ" sz="2400" i="1" dirty="0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1" name="Obdélník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3212976"/>
                <a:ext cx="1416221" cy="118352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délník 41"/>
              <p:cNvSpPr/>
              <p:nvPr/>
            </p:nvSpPr>
            <p:spPr>
              <a:xfrm>
                <a:off x="3757918" y="4063644"/>
                <a:ext cx="2398258" cy="11835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cs-CZ" sz="2400" b="0" i="1" dirty="0" smtClean="0">
                                  <a:latin typeface="Cambria Math"/>
                                  <a:ea typeface="Cambria Math"/>
                                </a:rPr>
                                <m:t>∙81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latin typeface="Cambria Math"/>
                                  <a:ea typeface="Cambria Math"/>
                                </a:rPr>
                                <m:t>3,14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2" name="Obdélní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918" y="4063644"/>
                <a:ext cx="2398258" cy="118352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1169863" y="2987660"/>
                <a:ext cx="850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81 </m:t>
                      </m:r>
                      <m:sSup>
                        <m:sSupPr>
                          <m:ctrlPr>
                            <a:rPr lang="cs-CZ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863" y="2987660"/>
                <a:ext cx="850617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275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7" grpId="0"/>
      <p:bldP spid="18" grpId="0"/>
      <p:bldP spid="22" grpId="0"/>
      <p:bldP spid="23" grpId="0"/>
      <p:bldP spid="26" grpId="0"/>
      <p:bldP spid="31" grpId="0"/>
      <p:bldP spid="32" grpId="0"/>
      <p:bldP spid="34" grpId="0"/>
      <p:bldP spid="35" grpId="0"/>
      <p:bldP spid="37" grpId="0"/>
      <p:bldP spid="38" grpId="0"/>
      <p:bldP spid="30" grpId="0"/>
      <p:bldP spid="39" grpId="0"/>
      <p:bldP spid="40" grpId="0"/>
      <p:bldP spid="41" grpId="0"/>
      <p:bldP spid="42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07504" y="1628800"/>
                <a:ext cx="873405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Příklad: Vypočítej průměr kruhu, jestliže obsah S = 18 </a:t>
                </a:r>
                <a14:m>
                  <m:oMath xmlns:m="http://schemas.openxmlformats.org/officeDocument/2006/math">
                    <m:r>
                      <a:rPr lang="cs-CZ" sz="2800" i="1" dirty="0">
                        <a:latin typeface="Cambria Math"/>
                      </a:rPr>
                      <m:t>𝑐</m:t>
                    </m:r>
                    <m:sSup>
                      <m:sSupPr>
                        <m:ctrlPr>
                          <a:rPr lang="cs-CZ" sz="2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 smtClean="0"/>
                  <a:t>. 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628800"/>
                <a:ext cx="8734058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466" t="-10465" r="-1397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Průměr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11098" y="2348880"/>
            <a:ext cx="2232248" cy="2232248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156628" y="2492896"/>
            <a:ext cx="989780" cy="198482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341312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35873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368679" y="2636027"/>
            <a:ext cx="712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 = ?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1581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147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2085904" y="2378892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644008" y="2204864"/>
                <a:ext cx="19571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18 </m:t>
                      </m:r>
                      <m:r>
                        <a:rPr lang="cs-CZ" sz="2800" i="1" dirty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8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2204864"/>
                <a:ext cx="195713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644007" y="2708920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7" y="2708920"/>
                <a:ext cx="155004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Přímá spojnice 25"/>
          <p:cNvCxnSpPr/>
          <p:nvPr/>
        </p:nvCxnSpPr>
        <p:spPr>
          <a:xfrm>
            <a:off x="4644007" y="3573016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4644008" y="3861048"/>
                <a:ext cx="13161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861048"/>
                <a:ext cx="131613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6732240" y="2996952"/>
                <a:ext cx="16961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32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32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32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996952"/>
                <a:ext cx="169616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4644008" y="5517232"/>
                <a:ext cx="144597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i="1" dirty="0">
                          <a:latin typeface="Cambria Math"/>
                        </a:rPr>
                        <m:t>=</m:t>
                      </m:r>
                      <m:r>
                        <a:rPr lang="cs-CZ" sz="2400" i="1" dirty="0" smtClean="0"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latin typeface="Cambria Math"/>
                        </a:rPr>
                        <m:t>,39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5517232"/>
                <a:ext cx="1445973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577052" y="6093296"/>
                <a:ext cx="33073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=2</m:t>
                      </m:r>
                      <m:r>
                        <a:rPr lang="cs-CZ" sz="2400" i="1" dirty="0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2,39=4,78 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𝑐𝑚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52" y="6093296"/>
                <a:ext cx="330731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239308" y="6290156"/>
                <a:ext cx="44315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𝑃𝑟</m:t>
                      </m:r>
                      <m:r>
                        <a:rPr lang="cs-CZ" sz="2800" b="0" i="1" dirty="0" smtClean="0">
                          <a:latin typeface="Cambria Math"/>
                        </a:rPr>
                        <m:t>ů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ě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𝑘𝑟𝑢h𝑢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b="0" i="1" dirty="0" smtClean="0">
                          <a:latin typeface="Cambria Math"/>
                        </a:rPr>
                        <m:t> 4,87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𝑐𝑚</m:t>
                      </m:r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08" y="6290156"/>
                <a:ext cx="4431598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4644006" y="3140968"/>
                <a:ext cx="169218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/>
                      </a:rPr>
                      <m:t>𝑑</m:t>
                    </m:r>
                    <m:r>
                      <a:rPr lang="cs-CZ" sz="2400" i="1" dirty="0" smtClean="0">
                        <a:latin typeface="Cambria Math"/>
                      </a:rPr>
                      <m:t> </m:t>
                    </m:r>
                    <m:r>
                      <a:rPr lang="cs-CZ" sz="2400" i="1" dirty="0">
                        <a:latin typeface="Cambria Math"/>
                      </a:rPr>
                      <m:t>= </m:t>
                    </m:r>
                    <m:r>
                      <a:rPr lang="cs-CZ" sz="2400" i="1" dirty="0" smtClean="0">
                        <a:latin typeface="Cambria Math"/>
                      </a:rPr>
                      <m:t>?</m:t>
                    </m:r>
                  </m:oMath>
                </a14:m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i="1" dirty="0">
                        <a:latin typeface="Cambria Math"/>
                      </a:rPr>
                      <m:t>𝑐</m:t>
                    </m:r>
                    <m:r>
                      <a:rPr lang="cs-CZ" sz="2400" b="0" i="1" dirty="0" smtClean="0">
                        <a:latin typeface="Cambria Math"/>
                      </a:rPr>
                      <m:t>𝑚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6" y="3140968"/>
                <a:ext cx="1692189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0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6459568" y="3516506"/>
                <a:ext cx="1231043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𝑟</m:t>
                      </m:r>
                      <m:r>
                        <a:rPr lang="cs-CZ" sz="2400" b="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568" y="3516506"/>
                <a:ext cx="1231043" cy="118352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4637256" y="4293096"/>
                <a:ext cx="1613968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𝑟</m:t>
                      </m:r>
                      <m:r>
                        <a:rPr lang="cs-CZ" sz="2400" b="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18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3,14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256" y="4293096"/>
                <a:ext cx="1613968" cy="118352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ovéPole 31"/>
          <p:cNvSpPr txBox="1"/>
          <p:nvPr/>
        </p:nvSpPr>
        <p:spPr>
          <a:xfrm>
            <a:off x="1012612" y="455130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B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1865071" y="3602633"/>
                <a:ext cx="889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dirty="0" smtClean="0">
                    <a:solidFill>
                      <a:srgbClr val="FF0000"/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cs-CZ" i="1" dirty="0">
                        <a:solidFill>
                          <a:srgbClr val="FF0000"/>
                        </a:solidFill>
                        <a:latin typeface="Cambria Math"/>
                      </a:rPr>
                      <m:t>𝑐</m:t>
                    </m:r>
                    <m:sSup>
                      <m:sSupPr>
                        <m:ctrlP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071" y="3602633"/>
                <a:ext cx="889987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6164"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010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33" grpId="0"/>
      <p:bldP spid="24" grpId="0"/>
      <p:bldP spid="25" grpId="0"/>
      <p:bldP spid="32" grpId="0"/>
      <p:bldP spid="18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714</Words>
  <Application>Microsoft Office PowerPoint</Application>
  <PresentationFormat>Předvádění na obrazovce (4:3)</PresentationFormat>
  <Paragraphs>145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Prezentace aplikace PowerPoint</vt:lpstr>
      <vt:lpstr>Obsah kruhu</vt:lpstr>
      <vt:lpstr>Obsah kruhu</vt:lpstr>
      <vt:lpstr>Obsah kruhu</vt:lpstr>
      <vt:lpstr>Obsah kruhu</vt:lpstr>
      <vt:lpstr>Poloměr kruhu</vt:lpstr>
      <vt:lpstr>Průměr kruhu</vt:lpstr>
      <vt:lpstr>Průměr kruhu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Ehlerova</dc:creator>
  <cp:lastModifiedBy>Ehlerova</cp:lastModifiedBy>
  <cp:revision>124</cp:revision>
  <dcterms:created xsi:type="dcterms:W3CDTF">2014-03-30T11:14:20Z</dcterms:created>
  <dcterms:modified xsi:type="dcterms:W3CDTF">2014-04-28T17:14:37Z</dcterms:modified>
</cp:coreProperties>
</file>