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70" r:id="rId3"/>
    <p:sldId id="257" r:id="rId4"/>
    <p:sldId id="258" r:id="rId5"/>
    <p:sldId id="263" r:id="rId6"/>
    <p:sldId id="259" r:id="rId7"/>
    <p:sldId id="256" r:id="rId8"/>
    <p:sldId id="260" r:id="rId9"/>
    <p:sldId id="261" r:id="rId10"/>
    <p:sldId id="262" r:id="rId11"/>
    <p:sldId id="265" r:id="rId12"/>
    <p:sldId id="264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5B"/>
    <a:srgbClr val="29C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434D8-5520-4967-BDE6-50D906740C8E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DC30F-BB91-4011-A1B6-F0FE0BF77F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39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DC30F-BB91-4011-A1B6-F0FE0BF77F6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46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2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4" y="1340768"/>
            <a:ext cx="8856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 Vypočítej délku kružnice, jestliže průměr d = 8,2 cm. </a:t>
            </a:r>
            <a:r>
              <a:rPr lang="cs-CZ" sz="2800" dirty="0"/>
              <a:t>Výsledek zaokrouhli na dvě desetinná místa</a:t>
            </a:r>
            <a:r>
              <a:rPr lang="cs-CZ" sz="2800" dirty="0" smtClean="0"/>
              <a:t>.  </a:t>
            </a:r>
            <a:endParaRPr lang="cs-CZ" sz="28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Délka kružnice 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644008" y="2606899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 = 8,2 cm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644007" y="304210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>
            <a:off x="4644007" y="4060064"/>
            <a:ext cx="3816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4644008" y="3996353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el-GR" sz="3200" dirty="0" smtClean="0"/>
              <a:t>π</a:t>
            </a:r>
            <a:r>
              <a:rPr lang="cs-CZ" sz="3200" dirty="0" smtClean="0"/>
              <a:t>d</a:t>
            </a:r>
            <a:endParaRPr lang="cs-CZ" sz="3200" dirty="0"/>
          </a:p>
        </p:txBody>
      </p:sp>
      <p:sp>
        <p:nvSpPr>
          <p:cNvPr id="28" name="Obdélník 27"/>
          <p:cNvSpPr/>
          <p:nvPr/>
        </p:nvSpPr>
        <p:spPr>
          <a:xfrm>
            <a:off x="6732240" y="2773192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d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4644008" y="4500409"/>
            <a:ext cx="21435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3,14·8,2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4644008" y="5013176"/>
            <a:ext cx="20297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25,748 </a:t>
            </a:r>
            <a:endParaRPr lang="cs-CZ" sz="32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239308" y="5733256"/>
            <a:ext cx="423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Délka kružnice je 25,75 cm. </a:t>
            </a:r>
            <a:endParaRPr lang="cs-CZ" sz="2800" dirty="0"/>
          </a:p>
        </p:txBody>
      </p:sp>
      <p:sp>
        <p:nvSpPr>
          <p:cNvPr id="25" name="Ovál 2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nice 32"/>
          <p:cNvCxnSpPr>
            <a:stCxn id="25" idx="2"/>
            <a:endCxn id="25" idx="6"/>
          </p:cNvCxnSpPr>
          <p:nvPr/>
        </p:nvCxnSpPr>
        <p:spPr>
          <a:xfrm>
            <a:off x="511098" y="3753036"/>
            <a:ext cx="2232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940987" y="3244334"/>
            <a:ext cx="124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 =8,2 cm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2699792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36" name="Skupina 35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37" name="Přímá spojnice 36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ovéPole 38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43" name="Přímá spojnice 42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>
            <a:off x="2666192" y="3743545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4631908" y="3451157"/>
            <a:ext cx="982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?</a:t>
            </a:r>
            <a:endParaRPr lang="cs-CZ" sz="3200" dirty="0"/>
          </a:p>
        </p:txBody>
      </p:sp>
      <p:grpSp>
        <p:nvGrpSpPr>
          <p:cNvPr id="8" name="Skupina 7"/>
          <p:cNvGrpSpPr/>
          <p:nvPr/>
        </p:nvGrpSpPr>
        <p:grpSpPr>
          <a:xfrm>
            <a:off x="6444850" y="5040471"/>
            <a:ext cx="576064" cy="584775"/>
            <a:chOff x="6156818" y="6088940"/>
            <a:chExt cx="576064" cy="584775"/>
          </a:xfrm>
        </p:grpSpPr>
        <p:sp>
          <p:nvSpPr>
            <p:cNvPr id="6" name="Ovál 5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p:sp>
        <p:nvSpPr>
          <p:cNvPr id="9" name="Obdélník 8"/>
          <p:cNvSpPr/>
          <p:nvPr/>
        </p:nvSpPr>
        <p:spPr>
          <a:xfrm>
            <a:off x="6732952" y="5018113"/>
            <a:ext cx="1715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25,75 cm</a:t>
            </a:r>
          </a:p>
        </p:txBody>
      </p:sp>
    </p:spTree>
    <p:extLst>
      <p:ext uri="{BB962C8B-B14F-4D97-AF65-F5344CB8AC3E}">
        <p14:creationId xmlns:p14="http://schemas.microsoft.com/office/powerpoint/2010/main" val="24482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7" grpId="0"/>
      <p:bldP spid="28" grpId="0"/>
      <p:bldP spid="29" grpId="0"/>
      <p:bldP spid="30" grpId="0"/>
      <p:bldP spid="31" grpId="0"/>
      <p:bldP spid="25" grpId="0" animBg="1"/>
      <p:bldP spid="34" grpId="0"/>
      <p:bldP spid="35" grpId="0"/>
      <p:bldP spid="39" grpId="0"/>
      <p:bldP spid="41" grpId="0"/>
      <p:bldP spid="46" grpId="0"/>
      <p:bldP spid="24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14676" y="1126961"/>
            <a:ext cx="8849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 Vypočítej obvod kruhu, jestliže poloměr r = 7,4 dm</a:t>
            </a:r>
            <a:r>
              <a:rPr lang="cs-CZ" sz="2800" dirty="0"/>
              <a:t>. Výsledek </a:t>
            </a:r>
            <a:r>
              <a:rPr lang="cs-CZ" sz="2800" dirty="0" smtClean="0"/>
              <a:t>zaokrouhli </a:t>
            </a:r>
            <a:r>
              <a:rPr lang="cs-CZ" sz="2800" dirty="0"/>
              <a:t>na dvě desetinná místa. 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solidFill>
                  <a:srgbClr val="FF0000"/>
                </a:solidFill>
              </a:rPr>
              <a:t>O</a:t>
            </a:r>
            <a:r>
              <a:rPr lang="cs-CZ" i="1" dirty="0" smtClean="0">
                <a:solidFill>
                  <a:srgbClr val="FF0000"/>
                </a:solidFill>
              </a:rPr>
              <a:t>bvod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11098" y="2348880"/>
            <a:ext cx="2232248" cy="223224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635769" y="2492896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341312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35873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906585" y="2770176"/>
            <a:ext cx="128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>
                <a:solidFill>
                  <a:srgbClr val="FF0000"/>
                </a:solidFill>
              </a:rPr>
              <a:t>r </a:t>
            </a:r>
            <a:r>
              <a:rPr lang="cs-CZ" dirty="0" smtClean="0">
                <a:solidFill>
                  <a:srgbClr val="FF0000"/>
                </a:solidFill>
              </a:rPr>
              <a:t>= 7,4 dm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1581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147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2137146" y="2378892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644008" y="2606899"/>
            <a:ext cx="166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r = 7,4 dm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644007" y="304210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>
            <a:off x="4644007" y="4077072"/>
            <a:ext cx="3816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4644008" y="4068361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2</a:t>
            </a:r>
            <a:r>
              <a:rPr lang="el-GR" sz="3200" dirty="0"/>
              <a:t>π</a:t>
            </a:r>
            <a:r>
              <a:rPr lang="cs-CZ" sz="3200" dirty="0"/>
              <a:t>r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732240" y="2773192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4644008" y="4572417"/>
            <a:ext cx="24561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2·3,14·7,4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4644008" y="5148481"/>
            <a:ext cx="40687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46,472      46,47 dm</a:t>
            </a:r>
            <a:endParaRPr lang="cs-CZ" sz="32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239308" y="5733256"/>
            <a:ext cx="5282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Obvod kruhu má délku 46,47 dm. </a:t>
            </a:r>
            <a:endParaRPr lang="cs-CZ" sz="2800" dirty="0"/>
          </a:p>
        </p:txBody>
      </p:sp>
      <p:grpSp>
        <p:nvGrpSpPr>
          <p:cNvPr id="24" name="Skupina 23"/>
          <p:cNvGrpSpPr/>
          <p:nvPr/>
        </p:nvGrpSpPr>
        <p:grpSpPr>
          <a:xfrm>
            <a:off x="6487101" y="5179574"/>
            <a:ext cx="576064" cy="584775"/>
            <a:chOff x="6156818" y="6088940"/>
            <a:chExt cx="576064" cy="584775"/>
          </a:xfrm>
        </p:grpSpPr>
        <p:sp>
          <p:nvSpPr>
            <p:cNvPr id="25" name="Ovál 24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TextovéPole 31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p:sp>
        <p:nvSpPr>
          <p:cNvPr id="33" name="Obdélník 32"/>
          <p:cNvSpPr/>
          <p:nvPr/>
        </p:nvSpPr>
        <p:spPr>
          <a:xfrm>
            <a:off x="4644007" y="3454755"/>
            <a:ext cx="982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6860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solidFill>
                  <a:srgbClr val="FF0000"/>
                </a:solidFill>
              </a:rPr>
              <a:t>O</a:t>
            </a:r>
            <a:r>
              <a:rPr lang="cs-CZ" i="1" dirty="0" smtClean="0">
                <a:solidFill>
                  <a:srgbClr val="FF0000"/>
                </a:solidFill>
              </a:rPr>
              <a:t>bvod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3225" y="1268760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 Vypočítej obvod kruhu, jestliže průměr d = 12,4 m</a:t>
            </a:r>
            <a:r>
              <a:rPr lang="cs-CZ" sz="2800" dirty="0"/>
              <a:t>. Výsledek </a:t>
            </a:r>
            <a:r>
              <a:rPr lang="cs-CZ" sz="2800" dirty="0" smtClean="0"/>
              <a:t>zaokrouhli </a:t>
            </a:r>
            <a:r>
              <a:rPr lang="cs-CZ" sz="2800" dirty="0"/>
              <a:t>na dvě desetinná místa.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720659" y="2606899"/>
            <a:ext cx="1723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 = 12,4 m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19692" y="304210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4644007" y="4077072"/>
            <a:ext cx="3816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/>
        </p:nvSpPr>
        <p:spPr>
          <a:xfrm>
            <a:off x="4716016" y="4005064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el-GR" sz="3200" dirty="0" smtClean="0"/>
              <a:t>π</a:t>
            </a:r>
            <a:r>
              <a:rPr lang="cs-CZ" sz="3200" dirty="0" smtClean="0"/>
              <a:t>d</a:t>
            </a:r>
            <a:endParaRPr lang="cs-CZ" sz="3200" dirty="0"/>
          </a:p>
        </p:txBody>
      </p:sp>
      <p:sp>
        <p:nvSpPr>
          <p:cNvPr id="10" name="Obdélník 9"/>
          <p:cNvSpPr/>
          <p:nvPr/>
        </p:nvSpPr>
        <p:spPr>
          <a:xfrm>
            <a:off x="6732240" y="2773192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d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4728058" y="4509120"/>
            <a:ext cx="23519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3,14·12,4</a:t>
            </a:r>
            <a:endParaRPr lang="cs-CZ" sz="3200" dirty="0"/>
          </a:p>
        </p:txBody>
      </p:sp>
      <p:sp>
        <p:nvSpPr>
          <p:cNvPr id="12" name="Obdélník 11"/>
          <p:cNvSpPr/>
          <p:nvPr/>
        </p:nvSpPr>
        <p:spPr>
          <a:xfrm>
            <a:off x="4736458" y="5085184"/>
            <a:ext cx="3759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38,936     38,94 m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39308" y="5733256"/>
            <a:ext cx="5129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Obvod kruhu má délku 38,94 m. </a:t>
            </a:r>
            <a:endParaRPr lang="cs-CZ" sz="2800" dirty="0"/>
          </a:p>
        </p:txBody>
      </p:sp>
      <p:sp>
        <p:nvSpPr>
          <p:cNvPr id="15" name="Ovál 1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>
            <a:stCxn id="15" idx="2"/>
            <a:endCxn id="15" idx="6"/>
          </p:cNvCxnSpPr>
          <p:nvPr/>
        </p:nvCxnSpPr>
        <p:spPr>
          <a:xfrm>
            <a:off x="511098" y="3753036"/>
            <a:ext cx="2232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1067507" y="3276667"/>
            <a:ext cx="131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>
                <a:solidFill>
                  <a:srgbClr val="FF0000"/>
                </a:solidFill>
              </a:rPr>
              <a:t>d </a:t>
            </a:r>
            <a:r>
              <a:rPr lang="cs-CZ" dirty="0" smtClean="0">
                <a:solidFill>
                  <a:srgbClr val="FF0000"/>
                </a:solidFill>
              </a:rPr>
              <a:t>= 12,4 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699792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19" name="Skupina 18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ovéPole 21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666192" y="3743545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grpSp>
        <p:nvGrpSpPr>
          <p:cNvPr id="27" name="Skupina 26"/>
          <p:cNvGrpSpPr/>
          <p:nvPr/>
        </p:nvGrpSpPr>
        <p:grpSpPr>
          <a:xfrm>
            <a:off x="6552219" y="5093895"/>
            <a:ext cx="576064" cy="584775"/>
            <a:chOff x="6156818" y="6088940"/>
            <a:chExt cx="576064" cy="584775"/>
          </a:xfrm>
        </p:grpSpPr>
        <p:sp>
          <p:nvSpPr>
            <p:cNvPr id="28" name="Ovál 27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TextovéPole 28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p:sp>
        <p:nvSpPr>
          <p:cNvPr id="30" name="Obdélník 29"/>
          <p:cNvSpPr/>
          <p:nvPr/>
        </p:nvSpPr>
        <p:spPr>
          <a:xfrm>
            <a:off x="4716016" y="3492297"/>
            <a:ext cx="982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43392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 animBg="1"/>
      <p:bldP spid="17" grpId="0"/>
      <p:bldP spid="18" grpId="0"/>
      <p:bldP spid="22" grpId="0"/>
      <p:bldP spid="23" grpId="0"/>
      <p:bldP spid="26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15516" y="1268759"/>
            <a:ext cx="8820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</a:t>
            </a:r>
          </a:p>
          <a:p>
            <a:r>
              <a:rPr lang="cs-CZ" sz="2800" dirty="0" smtClean="0"/>
              <a:t>Vypočítej průměr kružnice, jestliže obvod o = 18,4 m. </a:t>
            </a:r>
            <a:r>
              <a:rPr lang="cs-CZ" sz="2800" dirty="0"/>
              <a:t>(Výsledek zaokrouhli na dvě desetinná místa.) 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Výpočet průměru kružnice 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64675" y="2606899"/>
            <a:ext cx="1723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 = 18,4 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863708" y="304210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 flipV="1">
            <a:off x="4644007" y="4134730"/>
            <a:ext cx="3865938" cy="14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4769577" y="4077599"/>
                <a:ext cx="1314591" cy="9355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i="1" dirty="0" smtClean="0">
                          <a:latin typeface="Cambria Math"/>
                        </a:rPr>
                        <m:t>𝑑</m:t>
                      </m:r>
                      <m:r>
                        <a:rPr lang="cs-CZ" sz="32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2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3200" b="0" i="1" dirty="0" smtClean="0">
                              <a:latin typeface="Cambria Math"/>
                            </a:rPr>
                            <m:t>𝑜</m:t>
                          </m:r>
                        </m:num>
                        <m:den>
                          <m:r>
                            <a:rPr lang="cs-CZ" sz="3200" b="0" i="1" dirty="0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577" y="4077599"/>
                <a:ext cx="1314591" cy="9355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bdélník 27"/>
          <p:cNvSpPr/>
          <p:nvPr/>
        </p:nvSpPr>
        <p:spPr>
          <a:xfrm>
            <a:off x="6732240" y="2773192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d</a:t>
            </a:r>
            <a:endParaRPr lang="cs-CZ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4728058" y="4932457"/>
                <a:ext cx="304057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𝑑</m:t>
                      </m:r>
                      <m:r>
                        <a:rPr lang="cs-CZ" sz="3200" i="1" dirty="0" smtClean="0">
                          <a:latin typeface="Cambria Math"/>
                        </a:rPr>
                        <m:t> =</m:t>
                      </m:r>
                      <m:r>
                        <a:rPr lang="cs-CZ" sz="3200" b="0" i="1" dirty="0" smtClean="0">
                          <a:latin typeface="Cambria Math"/>
                        </a:rPr>
                        <m:t>18,4 :</m:t>
                      </m:r>
                      <m:r>
                        <a:rPr lang="cs-CZ" sz="3200" i="1" dirty="0" smtClean="0">
                          <a:latin typeface="Cambria Math"/>
                        </a:rPr>
                        <m:t>3,14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58" y="4932457"/>
                <a:ext cx="304057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736458" y="5508521"/>
                <a:ext cx="40120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𝑑</m:t>
                      </m:r>
                      <m:r>
                        <a:rPr lang="cs-CZ" sz="3200" i="1" dirty="0" smtClean="0">
                          <a:latin typeface="Cambria Math"/>
                        </a:rPr>
                        <m:t> = 5,</m:t>
                      </m:r>
                      <m:r>
                        <a:rPr lang="cs-CZ" sz="3200" b="0" i="1" dirty="0" smtClean="0">
                          <a:latin typeface="Cambria Math"/>
                        </a:rPr>
                        <m:t>8598</m:t>
                      </m:r>
                      <m:r>
                        <a:rPr lang="cs-CZ" sz="3200" i="1" dirty="0" smtClean="0">
                          <a:latin typeface="Cambria Math"/>
                        </a:rPr>
                        <m:t> </m:t>
                      </m:r>
                      <m:r>
                        <a:rPr lang="cs-CZ" sz="3200" b="0" i="1" dirty="0" smtClean="0">
                          <a:latin typeface="Cambria Math"/>
                        </a:rPr>
                        <m:t>   5,86 </m:t>
                      </m:r>
                      <m:r>
                        <a:rPr lang="cs-CZ" sz="32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458" y="5508521"/>
                <a:ext cx="4012005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ovéPole 30"/>
          <p:cNvSpPr txBox="1"/>
          <p:nvPr/>
        </p:nvSpPr>
        <p:spPr>
          <a:xfrm>
            <a:off x="239308" y="5733256"/>
            <a:ext cx="4184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Průměr kružnice je 5,86 m. </a:t>
            </a:r>
            <a:endParaRPr lang="cs-CZ" sz="2800" dirty="0"/>
          </a:p>
        </p:txBody>
      </p:sp>
      <p:sp>
        <p:nvSpPr>
          <p:cNvPr id="25" name="Ovál 24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nice 32"/>
          <p:cNvCxnSpPr>
            <a:stCxn id="25" idx="2"/>
            <a:endCxn id="25" idx="6"/>
          </p:cNvCxnSpPr>
          <p:nvPr/>
        </p:nvCxnSpPr>
        <p:spPr>
          <a:xfrm>
            <a:off x="511098" y="3753036"/>
            <a:ext cx="22322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2033386" y="3690732"/>
            <a:ext cx="70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 = ?</a:t>
            </a:r>
            <a:endParaRPr lang="cs-CZ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2699792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36" name="Skupina 35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37" name="Přímá spojnice 36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ovéPole 38"/>
          <p:cNvSpPr txBox="1"/>
          <p:nvPr/>
        </p:nvSpPr>
        <p:spPr>
          <a:xfrm>
            <a:off x="1436714" y="3875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522176" y="4446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43" name="Přímá spojnice 42"/>
          <p:cNvCxnSpPr/>
          <p:nvPr/>
        </p:nvCxnSpPr>
        <p:spPr>
          <a:xfrm>
            <a:off x="395536" y="3751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>
            <a:off x="2666192" y="3743545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2155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délník 41"/>
              <p:cNvSpPr/>
              <p:nvPr/>
            </p:nvSpPr>
            <p:spPr>
              <a:xfrm>
                <a:off x="4736458" y="3517899"/>
                <a:ext cx="17207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𝑑</m:t>
                      </m:r>
                      <m:r>
                        <a:rPr lang="cs-CZ" sz="3200" i="1" dirty="0" smtClean="0">
                          <a:latin typeface="Cambria Math"/>
                        </a:rPr>
                        <m:t> = ?</m:t>
                      </m:r>
                      <m:r>
                        <a:rPr lang="cs-CZ" sz="32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42" name="Obdélní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458" y="3517899"/>
                <a:ext cx="1720792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Skupina 44"/>
          <p:cNvGrpSpPr/>
          <p:nvPr/>
        </p:nvGrpSpPr>
        <p:grpSpPr>
          <a:xfrm>
            <a:off x="7062326" y="5525569"/>
            <a:ext cx="576064" cy="584775"/>
            <a:chOff x="6156818" y="6088940"/>
            <a:chExt cx="576064" cy="584775"/>
          </a:xfrm>
        </p:grpSpPr>
        <p:sp>
          <p:nvSpPr>
            <p:cNvPr id="47" name="Ovál 46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extovéPole 47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p:sp>
        <p:nvSpPr>
          <p:cNvPr id="32" name="TextovéPole 31"/>
          <p:cNvSpPr txBox="1"/>
          <p:nvPr/>
        </p:nvSpPr>
        <p:spPr>
          <a:xfrm>
            <a:off x="2331386" y="2588526"/>
            <a:ext cx="1304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o = 18,4 m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85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7" grpId="0"/>
      <p:bldP spid="28" grpId="0"/>
      <p:bldP spid="29" grpId="0"/>
      <p:bldP spid="30" grpId="0"/>
      <p:bldP spid="31" grpId="0"/>
      <p:bldP spid="25" grpId="0" animBg="1"/>
      <p:bldP spid="34" grpId="0"/>
      <p:bldP spid="35" grpId="0"/>
      <p:bldP spid="39" grpId="0"/>
      <p:bldP spid="41" grpId="0"/>
      <p:bldP spid="46" grpId="0"/>
      <p:bldP spid="42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4" y="1052736"/>
            <a:ext cx="89015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 </a:t>
            </a:r>
          </a:p>
          <a:p>
            <a:r>
              <a:rPr lang="cs-CZ" sz="2800" dirty="0" smtClean="0"/>
              <a:t>Vypočítej poloměr kruhu, jestliže obvod o = 38,6 dm</a:t>
            </a:r>
            <a:r>
              <a:rPr lang="cs-CZ" sz="2800" dirty="0"/>
              <a:t>. Výsledek zaokrouhli na dvě desetinná místa.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Výpočet poloměru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11098" y="2852936"/>
            <a:ext cx="2232248" cy="223224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635769" y="2996952"/>
            <a:ext cx="541633" cy="9767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845368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409142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409696" y="3082444"/>
            <a:ext cx="72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 =?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66215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65119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2137146" y="2882948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644008" y="2606899"/>
            <a:ext cx="1912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 </a:t>
            </a:r>
            <a:r>
              <a:rPr lang="cs-CZ" sz="2800" smtClean="0"/>
              <a:t>= 38,6 </a:t>
            </a:r>
            <a:r>
              <a:rPr lang="cs-CZ" sz="2800" dirty="0" smtClean="0"/>
              <a:t>dm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687659" y="3077699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>
            <a:off x="4644007" y="4077072"/>
            <a:ext cx="3816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4716016" y="4077599"/>
                <a:ext cx="1586332" cy="9355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𝑟</m:t>
                      </m:r>
                      <m:r>
                        <a:rPr lang="cs-CZ" sz="3200" i="1" dirty="0" smtClean="0">
                          <a:latin typeface="Cambria Math"/>
                        </a:rPr>
                        <m:t> </m:t>
                      </m:r>
                      <m:r>
                        <a:rPr lang="cs-CZ" sz="32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2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3200" b="0" i="1" dirty="0" smtClean="0">
                              <a:latin typeface="Cambria Math"/>
                            </a:rPr>
                            <m:t>𝑜</m:t>
                          </m:r>
                        </m:num>
                        <m:den>
                          <m:r>
                            <a:rPr lang="cs-CZ" sz="3200" b="0" i="1" dirty="0" smtClean="0">
                              <a:latin typeface="Cambria Math"/>
                            </a:rPr>
                            <m:t>2</m:t>
                          </m:r>
                          <m:r>
                            <a:rPr lang="cs-CZ" sz="3200" b="0" i="1" dirty="0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4077599"/>
                <a:ext cx="1586332" cy="9355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bdélník 27"/>
          <p:cNvSpPr/>
          <p:nvPr/>
        </p:nvSpPr>
        <p:spPr>
          <a:xfrm>
            <a:off x="6732240" y="2773192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4677461" y="5004465"/>
                <a:ext cx="36845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𝑟</m:t>
                      </m:r>
                      <m:r>
                        <a:rPr lang="cs-CZ" sz="3200" i="1" dirty="0" smtClean="0">
                          <a:latin typeface="Cambria Math"/>
                        </a:rPr>
                        <m:t> =</m:t>
                      </m:r>
                      <m:r>
                        <a:rPr lang="cs-CZ" sz="3200" b="0" i="1" dirty="0" smtClean="0">
                          <a:latin typeface="Cambria Math"/>
                        </a:rPr>
                        <m:t>38,6:(</m:t>
                      </m:r>
                      <m:r>
                        <a:rPr lang="cs-CZ" sz="3200" i="1" dirty="0" smtClean="0">
                          <a:latin typeface="Cambria Math"/>
                        </a:rPr>
                        <m:t>3,14·</m:t>
                      </m:r>
                      <m:r>
                        <a:rPr lang="cs-CZ" sz="3200" b="0" i="1" dirty="0" smtClean="0">
                          <a:latin typeface="Cambria Math"/>
                        </a:rPr>
                        <m:t>2)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461" y="5004465"/>
                <a:ext cx="3684535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4716016" y="5580529"/>
                <a:ext cx="42930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𝑟</m:t>
                      </m:r>
                      <m:r>
                        <a:rPr lang="cs-CZ" sz="3200" i="1" dirty="0" smtClean="0">
                          <a:latin typeface="Cambria Math"/>
                        </a:rPr>
                        <m:t> = 6,</m:t>
                      </m:r>
                      <m:r>
                        <a:rPr lang="cs-CZ" sz="3200" b="0" i="1" dirty="0" smtClean="0">
                          <a:latin typeface="Cambria Math"/>
                        </a:rPr>
                        <m:t>1464    6, 15 </m:t>
                      </m:r>
                      <m:r>
                        <a:rPr lang="cs-CZ" sz="3200" i="1" dirty="0" smtClean="0">
                          <a:latin typeface="Cambria Math"/>
                        </a:rPr>
                        <m:t>𝑑𝑚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5580529"/>
                <a:ext cx="4293035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ovéPole 30"/>
          <p:cNvSpPr txBox="1"/>
          <p:nvPr/>
        </p:nvSpPr>
        <p:spPr>
          <a:xfrm>
            <a:off x="239308" y="6074132"/>
            <a:ext cx="4955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Obvod kruhu má délku 6,15 dm. </a:t>
            </a:r>
            <a:endParaRPr lang="cs-CZ" sz="2800" dirty="0"/>
          </a:p>
        </p:txBody>
      </p:sp>
      <p:grpSp>
        <p:nvGrpSpPr>
          <p:cNvPr id="24" name="Skupina 23"/>
          <p:cNvGrpSpPr/>
          <p:nvPr/>
        </p:nvGrpSpPr>
        <p:grpSpPr>
          <a:xfrm>
            <a:off x="7020272" y="5642426"/>
            <a:ext cx="576064" cy="584775"/>
            <a:chOff x="6156818" y="6088940"/>
            <a:chExt cx="576064" cy="584775"/>
          </a:xfrm>
        </p:grpSpPr>
        <p:sp>
          <p:nvSpPr>
            <p:cNvPr id="25" name="Ovál 24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TextovéPole 31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4630487" y="3515100"/>
                <a:ext cx="191238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0" i="1" dirty="0" smtClean="0">
                          <a:latin typeface="Cambria Math"/>
                        </a:rPr>
                        <m:t>𝑟</m:t>
                      </m:r>
                      <m:r>
                        <a:rPr lang="cs-CZ" sz="3200" i="1" dirty="0" smtClean="0">
                          <a:latin typeface="Cambria Math"/>
                        </a:rPr>
                        <m:t> = ?</m:t>
                      </m:r>
                      <m:r>
                        <a:rPr lang="cs-CZ" sz="3200" b="0" i="1" dirty="0" smtClean="0">
                          <a:latin typeface="Cambria Math"/>
                        </a:rPr>
                        <m:t>𝑑</m:t>
                      </m:r>
                      <m:r>
                        <a:rPr lang="cs-CZ" sz="32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487" y="3515100"/>
                <a:ext cx="191238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ovéPole 33"/>
          <p:cNvSpPr txBox="1"/>
          <p:nvPr/>
        </p:nvSpPr>
        <p:spPr>
          <a:xfrm>
            <a:off x="2572892" y="3042109"/>
            <a:ext cx="1423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o = 38,6 dm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5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844824"/>
            <a:ext cx="799288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ODVÁRKO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O.; KADLEČEK, J. MATEMATIKA pro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ročník základní školy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3: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Prometheus,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2008, ISBN 978-80-7196-148-2. s. 24-27.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068923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Obvod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kruhu a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kružnice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VY_32_INOVACE_23.09.EHL.MA.8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16.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9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Délka kružnice a obvod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295074" y="2492896"/>
            <a:ext cx="2232248" cy="2232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/>
          <p:nvPr/>
        </p:nvCxnSpPr>
        <p:spPr>
          <a:xfrm flipH="1">
            <a:off x="1419745" y="2636912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>
            <a:stCxn id="7" idx="2"/>
            <a:endCxn id="7" idx="6"/>
          </p:cNvCxnSpPr>
          <p:nvPr/>
        </p:nvCxnSpPr>
        <p:spPr>
          <a:xfrm>
            <a:off x="295074" y="3609020"/>
            <a:ext cx="223224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817362" y="354671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d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483768" y="32129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20" name="Skupina 19"/>
          <p:cNvGrpSpPr/>
          <p:nvPr/>
        </p:nvGrpSpPr>
        <p:grpSpPr>
          <a:xfrm rot="20000751">
            <a:off x="1334720" y="3485328"/>
            <a:ext cx="216024" cy="256674"/>
            <a:chOff x="4614730" y="2348880"/>
            <a:chExt cx="216024" cy="256674"/>
          </a:xfrm>
        </p:grpSpPr>
        <p:cxnSp>
          <p:nvCxnSpPr>
            <p:cNvPr id="17" name="Přímá spojnice 16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ovéPole 20"/>
          <p:cNvSpPr txBox="1"/>
          <p:nvPr/>
        </p:nvSpPr>
        <p:spPr>
          <a:xfrm>
            <a:off x="1220690" y="373138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555214" y="26820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107510" y="1245941"/>
            <a:ext cx="2797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Zopakování kružnice:</a:t>
            </a:r>
            <a:endParaRPr lang="cs-CZ" sz="2400" dirty="0"/>
          </a:p>
        </p:txBody>
      </p:sp>
      <p:sp>
        <p:nvSpPr>
          <p:cNvPr id="38" name="Obdélník 37"/>
          <p:cNvSpPr/>
          <p:nvPr/>
        </p:nvSpPr>
        <p:spPr>
          <a:xfrm>
            <a:off x="2771800" y="1476774"/>
            <a:ext cx="60604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/>
              <a:t>Množina všech bodů roviny, jejichž vzdálenost od bodu S je rovna r, se nazývá </a:t>
            </a:r>
            <a:r>
              <a:rPr lang="cs-CZ" altLang="cs-CZ" sz="2400" b="1" dirty="0" smtClean="0">
                <a:solidFill>
                  <a:srgbClr val="FF0000"/>
                </a:solidFill>
              </a:rPr>
              <a:t>kružnice</a:t>
            </a:r>
            <a:r>
              <a:rPr lang="cs-CZ" altLang="cs-CZ" sz="2400" b="1" dirty="0" smtClean="0">
                <a:solidFill>
                  <a:srgbClr val="284C6A"/>
                </a:solidFill>
              </a:rPr>
              <a:t>.</a:t>
            </a:r>
            <a:endParaRPr lang="cs-CZ" altLang="cs-CZ" sz="2400" b="1" dirty="0">
              <a:solidFill>
                <a:srgbClr val="284C6A"/>
              </a:solidFill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2784609" y="2307771"/>
            <a:ext cx="57501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latin typeface="+mj-lt"/>
              </a:rPr>
              <a:t>Daný bod označujeme jako střed kružnice.</a:t>
            </a:r>
          </a:p>
        </p:txBody>
      </p:sp>
      <p:sp>
        <p:nvSpPr>
          <p:cNvPr id="40" name="Obdélník 39"/>
          <p:cNvSpPr/>
          <p:nvPr/>
        </p:nvSpPr>
        <p:spPr>
          <a:xfrm>
            <a:off x="2798700" y="2878509"/>
            <a:ext cx="62362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/>
              <a:t>Stejnou vzdálenost nazýváme </a:t>
            </a:r>
            <a:r>
              <a:rPr lang="cs-CZ" altLang="cs-CZ" sz="2400" b="1" dirty="0">
                <a:solidFill>
                  <a:srgbClr val="FF0000"/>
                </a:solidFill>
              </a:rPr>
              <a:t>poloměr </a:t>
            </a:r>
            <a:r>
              <a:rPr lang="cs-CZ" altLang="cs-CZ" sz="2400" b="1" dirty="0"/>
              <a:t>a označujeme </a:t>
            </a:r>
            <a:r>
              <a:rPr lang="cs-CZ" altLang="cs-CZ" sz="2400" b="1" i="1" dirty="0">
                <a:solidFill>
                  <a:srgbClr val="FF0000"/>
                </a:solidFill>
              </a:rPr>
              <a:t>r</a:t>
            </a:r>
            <a:r>
              <a:rPr lang="cs-CZ" altLang="cs-CZ" sz="2400" b="1" dirty="0"/>
              <a:t>.</a:t>
            </a:r>
          </a:p>
        </p:txBody>
      </p:sp>
      <p:sp>
        <p:nvSpPr>
          <p:cNvPr id="41" name="Obdélník 40"/>
          <p:cNvSpPr/>
          <p:nvPr/>
        </p:nvSpPr>
        <p:spPr>
          <a:xfrm>
            <a:off x="2784958" y="3812847"/>
            <a:ext cx="60922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latin typeface="+mj-lt"/>
              </a:rPr>
              <a:t>Úsečka, která spojuje dva body na kružnici a prochází středem kružnice, se nazývá </a:t>
            </a:r>
            <a:r>
              <a:rPr lang="cs-CZ" altLang="cs-CZ" sz="2400" b="1" dirty="0">
                <a:solidFill>
                  <a:srgbClr val="FF0000"/>
                </a:solidFill>
                <a:latin typeface="+mj-lt"/>
              </a:rPr>
              <a:t>průměr</a:t>
            </a:r>
            <a:r>
              <a:rPr lang="cs-CZ" altLang="cs-CZ" sz="2400" b="1" dirty="0">
                <a:latin typeface="+mj-lt"/>
              </a:rPr>
              <a:t>. Průměr označujeme </a:t>
            </a:r>
            <a:r>
              <a:rPr lang="cs-CZ" altLang="cs-CZ" sz="2400" b="1" i="1" dirty="0">
                <a:solidFill>
                  <a:srgbClr val="FF0000"/>
                </a:solidFill>
                <a:latin typeface="+mj-lt"/>
              </a:rPr>
              <a:t>d</a:t>
            </a:r>
            <a:r>
              <a:rPr lang="cs-CZ" altLang="cs-CZ" sz="2400" b="1" dirty="0">
                <a:latin typeface="+mj-lt"/>
              </a:rPr>
              <a:t>.</a:t>
            </a:r>
          </a:p>
        </p:txBody>
      </p:sp>
      <p:sp>
        <p:nvSpPr>
          <p:cNvPr id="42" name="Obdélník 41"/>
          <p:cNvSpPr/>
          <p:nvPr/>
        </p:nvSpPr>
        <p:spPr>
          <a:xfrm>
            <a:off x="210306" y="5199583"/>
            <a:ext cx="60922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 smtClean="0">
                <a:solidFill>
                  <a:srgbClr val="FF0000"/>
                </a:solidFill>
                <a:latin typeface="+mj-lt"/>
              </a:rPr>
              <a:t>Jaký vztah platí mezi poloměrem a průměrem?</a:t>
            </a:r>
            <a:endParaRPr lang="cs-CZ" altLang="cs-CZ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6356234" y="5085184"/>
            <a:ext cx="25209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3200" b="1" dirty="0">
                <a:solidFill>
                  <a:srgbClr val="00B050"/>
                </a:solidFill>
                <a:latin typeface="+mn-lt"/>
                <a:cs typeface="Times New Roman" panose="02020603050405020304" pitchFamily="18" charset="0"/>
              </a:rPr>
              <a:t>d</a:t>
            </a:r>
            <a:r>
              <a:rPr lang="cs-CZ" altLang="cs-CZ" sz="32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cs-CZ" altLang="cs-CZ" sz="3200" b="1" dirty="0">
                <a:latin typeface="+mn-lt"/>
                <a:cs typeface="Times New Roman" panose="02020603050405020304" pitchFamily="18" charset="0"/>
              </a:rPr>
              <a:t>=</a:t>
            </a:r>
            <a:r>
              <a:rPr lang="cs-CZ" altLang="cs-CZ" sz="3200" b="1" dirty="0">
                <a:solidFill>
                  <a:srgbClr val="00CC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cs-CZ" altLang="cs-CZ" sz="3200" b="1" dirty="0">
                <a:latin typeface="+mn-lt"/>
                <a:cs typeface="Times New Roman" panose="02020603050405020304" pitchFamily="18" charset="0"/>
              </a:rPr>
              <a:t>2 </a:t>
            </a:r>
            <a:r>
              <a:rPr lang="cs-CZ" altLang="cs-CZ" sz="3200" b="1" dirty="0" smtClean="0">
                <a:latin typeface="+mn-lt"/>
                <a:cs typeface="Times New Roman" panose="02020603050405020304" pitchFamily="18" charset="0"/>
              </a:rPr>
              <a:t>·</a:t>
            </a:r>
            <a:r>
              <a:rPr lang="cs-CZ" altLang="cs-CZ" sz="3200" b="1" dirty="0" smtClean="0">
                <a:solidFill>
                  <a:schemeClr val="accent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cs-CZ" altLang="cs-CZ" sz="32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r</a:t>
            </a:r>
            <a:endParaRPr lang="cs-CZ" altLang="cs-CZ" sz="3200" b="1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309545" y="5796870"/>
            <a:ext cx="2632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sz="2400" b="1" dirty="0"/>
              <a:t>Zapisujeme: </a:t>
            </a:r>
            <a:r>
              <a:rPr lang="cs-CZ" altLang="cs-CZ" sz="2400" b="1" i="1" dirty="0"/>
              <a:t>k(S; r).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2306152" y="430211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5496" y="31326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1979712" y="229115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49" name="Přímá spojnice 48"/>
          <p:cNvCxnSpPr/>
          <p:nvPr/>
        </p:nvCxnSpPr>
        <p:spPr>
          <a:xfrm>
            <a:off x="179512" y="360720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2450168" y="3599529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/>
          <p:nvPr/>
        </p:nvCxnSpPr>
        <p:spPr>
          <a:xfrm flipV="1">
            <a:off x="1921122" y="2522908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64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3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ál 55"/>
          <p:cNvSpPr/>
          <p:nvPr/>
        </p:nvSpPr>
        <p:spPr>
          <a:xfrm>
            <a:off x="727122" y="2420888"/>
            <a:ext cx="2232248" cy="223224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7" name="Přímá spojnice 56"/>
          <p:cNvCxnSpPr>
            <a:stCxn id="56" idx="2"/>
            <a:endCxn id="56" idx="6"/>
          </p:cNvCxnSpPr>
          <p:nvPr/>
        </p:nvCxnSpPr>
        <p:spPr>
          <a:xfrm>
            <a:off x="727122" y="3537012"/>
            <a:ext cx="223224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2915816" y="38203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grpSp>
        <p:nvGrpSpPr>
          <p:cNvPr id="59" name="Skupina 58"/>
          <p:cNvGrpSpPr/>
          <p:nvPr/>
        </p:nvGrpSpPr>
        <p:grpSpPr>
          <a:xfrm rot="20000751">
            <a:off x="1752326" y="3413321"/>
            <a:ext cx="216024" cy="256674"/>
            <a:chOff x="4614730" y="2348880"/>
            <a:chExt cx="216024" cy="256674"/>
          </a:xfrm>
        </p:grpSpPr>
        <p:cxnSp>
          <p:nvCxnSpPr>
            <p:cNvPr id="60" name="Přímá spojnice 5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ovéPole 61"/>
          <p:cNvSpPr txBox="1"/>
          <p:nvPr/>
        </p:nvSpPr>
        <p:spPr>
          <a:xfrm>
            <a:off x="1969924" y="32036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cxnSp>
        <p:nvCxnSpPr>
          <p:cNvPr id="63" name="Přímá spojnice 62"/>
          <p:cNvCxnSpPr/>
          <p:nvPr/>
        </p:nvCxnSpPr>
        <p:spPr>
          <a:xfrm flipH="1">
            <a:off x="1834577" y="2560258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ovéPole 63"/>
          <p:cNvSpPr txBox="1"/>
          <p:nvPr/>
        </p:nvSpPr>
        <p:spPr>
          <a:xfrm>
            <a:off x="1911900" y="265876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2249744" y="34932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6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i="1" dirty="0" smtClean="0">
                <a:solidFill>
                  <a:srgbClr val="FF0000"/>
                </a:solidFill>
              </a:rPr>
              <a:t>Délka kružnice a obvod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167421" y="1383159"/>
            <a:ext cx="2321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Zopakování kruh:</a:t>
            </a: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3187342" y="122055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Množina všech bodů roviny, jejichž vzdálenost od bodu S je menší než r nebo se rovná r, se nazývá </a:t>
            </a:r>
            <a:r>
              <a:rPr lang="cs-CZ" altLang="cs-CZ" sz="2400" b="1" dirty="0">
                <a:solidFill>
                  <a:srgbClr val="FF0000"/>
                </a:solidFill>
              </a:rPr>
              <a:t>kruh</a:t>
            </a:r>
            <a:r>
              <a:rPr lang="cs-CZ" altLang="cs-CZ" sz="2400" b="1" dirty="0">
                <a:solidFill>
                  <a:srgbClr val="284C6A"/>
                </a:solidFill>
              </a:rPr>
              <a:t>.</a:t>
            </a:r>
          </a:p>
        </p:txBody>
      </p:sp>
      <p:sp>
        <p:nvSpPr>
          <p:cNvPr id="69" name="TextovéPole 68"/>
          <p:cNvSpPr txBox="1"/>
          <p:nvPr/>
        </p:nvSpPr>
        <p:spPr>
          <a:xfrm>
            <a:off x="3062565" y="335234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B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313184" y="33123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1184268" y="294300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72" name="TextovéPole 71"/>
          <p:cNvSpPr txBox="1"/>
          <p:nvPr/>
        </p:nvSpPr>
        <p:spPr>
          <a:xfrm>
            <a:off x="1259632" y="39330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73" name="TextovéPole 72"/>
          <p:cNvSpPr txBox="1"/>
          <p:nvPr/>
        </p:nvSpPr>
        <p:spPr>
          <a:xfrm>
            <a:off x="2414232" y="224613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grpSp>
        <p:nvGrpSpPr>
          <p:cNvPr id="74" name="Skupina 73"/>
          <p:cNvGrpSpPr/>
          <p:nvPr/>
        </p:nvGrpSpPr>
        <p:grpSpPr>
          <a:xfrm rot="20000751">
            <a:off x="1534636" y="4026983"/>
            <a:ext cx="216024" cy="256674"/>
            <a:chOff x="4614730" y="2348880"/>
            <a:chExt cx="216024" cy="256674"/>
          </a:xfrm>
        </p:grpSpPr>
        <p:cxnSp>
          <p:nvCxnSpPr>
            <p:cNvPr id="75" name="Přímá spojnice 74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Skupina 76"/>
          <p:cNvGrpSpPr/>
          <p:nvPr/>
        </p:nvGrpSpPr>
        <p:grpSpPr>
          <a:xfrm rot="20000751">
            <a:off x="1354198" y="2744250"/>
            <a:ext cx="216024" cy="256674"/>
            <a:chOff x="4614730" y="2348880"/>
            <a:chExt cx="216024" cy="256674"/>
          </a:xfrm>
        </p:grpSpPr>
        <p:cxnSp>
          <p:nvCxnSpPr>
            <p:cNvPr id="78" name="Přímá spojnice 77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Přímá spojnice 17"/>
          <p:cNvCxnSpPr/>
          <p:nvPr/>
        </p:nvCxnSpPr>
        <p:spPr>
          <a:xfrm>
            <a:off x="1456199" y="2843431"/>
            <a:ext cx="378378" cy="6935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 flipV="1">
            <a:off x="1636637" y="3537012"/>
            <a:ext cx="217690" cy="621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bdélník 79"/>
          <p:cNvSpPr/>
          <p:nvPr/>
        </p:nvSpPr>
        <p:spPr>
          <a:xfrm>
            <a:off x="480464" y="5085184"/>
            <a:ext cx="2632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sz="2400" b="1" dirty="0"/>
              <a:t>Zapisujeme: </a:t>
            </a:r>
            <a:r>
              <a:rPr lang="cs-CZ" altLang="cs-CZ" sz="2400" b="1" i="1" dirty="0" smtClean="0"/>
              <a:t>K(S</a:t>
            </a:r>
            <a:r>
              <a:rPr lang="cs-CZ" altLang="cs-CZ" sz="2400" b="1" i="1" dirty="0"/>
              <a:t>; r).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3779912" y="365282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cs-CZ" sz="2400" b="1" dirty="0" smtClean="0"/>
              <a:t>|</a:t>
            </a:r>
            <a:r>
              <a:rPr lang="cs-CZ" altLang="cs-CZ" sz="2400" b="1" dirty="0"/>
              <a:t>AB</a:t>
            </a:r>
            <a:r>
              <a:rPr lang="en-US" altLang="cs-CZ" sz="2400" b="1" dirty="0"/>
              <a:t>|</a:t>
            </a:r>
            <a:r>
              <a:rPr lang="cs-CZ" altLang="cs-CZ" sz="2400" b="1" dirty="0"/>
              <a:t> =</a:t>
            </a:r>
            <a:r>
              <a:rPr lang="en-US" altLang="cs-CZ" sz="2400" b="1" dirty="0"/>
              <a:t> d </a:t>
            </a:r>
            <a:r>
              <a:rPr lang="cs-CZ" altLang="cs-CZ" sz="2400" b="1" dirty="0"/>
              <a:t>-</a:t>
            </a:r>
            <a:r>
              <a:rPr lang="en-US" altLang="cs-CZ" sz="2400" b="1" dirty="0"/>
              <a:t> </a:t>
            </a:r>
            <a:r>
              <a:rPr lang="en-US" altLang="cs-CZ" sz="2400" b="1" dirty="0" err="1"/>
              <a:t>pr</a:t>
            </a:r>
            <a:r>
              <a:rPr lang="cs-CZ" altLang="cs-CZ" sz="2400" b="1" dirty="0" err="1"/>
              <a:t>ůměr</a:t>
            </a:r>
            <a:r>
              <a:rPr lang="cs-CZ" altLang="cs-CZ" sz="2400" b="1" dirty="0"/>
              <a:t> kruhu; d = </a:t>
            </a:r>
            <a:r>
              <a:rPr lang="cs-CZ" altLang="cs-CZ" sz="2400" b="1" dirty="0" smtClean="0"/>
              <a:t>2.r</a:t>
            </a:r>
          </a:p>
        </p:txBody>
      </p:sp>
      <p:sp>
        <p:nvSpPr>
          <p:cNvPr id="24" name="Obdélník 23"/>
          <p:cNvSpPr/>
          <p:nvPr/>
        </p:nvSpPr>
        <p:spPr>
          <a:xfrm>
            <a:off x="575554" y="5904549"/>
            <a:ext cx="5074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altLang="cs-CZ" sz="2400" b="1" dirty="0"/>
              <a:t>Kružnice k(S, r) ohraničuje kruh K(S, r).</a:t>
            </a:r>
          </a:p>
        </p:txBody>
      </p:sp>
      <p:sp>
        <p:nvSpPr>
          <p:cNvPr id="26" name="Obdélník 25"/>
          <p:cNvSpPr/>
          <p:nvPr/>
        </p:nvSpPr>
        <p:spPr>
          <a:xfrm>
            <a:off x="3162488" y="5086659"/>
            <a:ext cx="5606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altLang="cs-CZ" sz="2400" b="1" dirty="0" smtClean="0"/>
              <a:t>Kruh K se středem v bodě S a poloměrem r</a:t>
            </a:r>
            <a:endParaRPr lang="cs-CZ" altLang="cs-CZ" sz="2400" b="1" dirty="0"/>
          </a:p>
        </p:txBody>
      </p:sp>
      <p:sp>
        <p:nvSpPr>
          <p:cNvPr id="29" name="Obdélník 28"/>
          <p:cNvSpPr/>
          <p:nvPr/>
        </p:nvSpPr>
        <p:spPr>
          <a:xfrm>
            <a:off x="3923928" y="4302388"/>
            <a:ext cx="351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altLang="cs-CZ" sz="2400" b="1" dirty="0"/>
              <a:t>E, D – vnitřní body kruhu</a:t>
            </a:r>
          </a:p>
        </p:txBody>
      </p:sp>
      <p:sp>
        <p:nvSpPr>
          <p:cNvPr id="30" name="Obdélník 29"/>
          <p:cNvSpPr/>
          <p:nvPr/>
        </p:nvSpPr>
        <p:spPr>
          <a:xfrm>
            <a:off x="3949296" y="2512435"/>
            <a:ext cx="2037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altLang="cs-CZ" sz="2400" b="1" dirty="0"/>
              <a:t>S - střed kruhu</a:t>
            </a:r>
          </a:p>
        </p:txBody>
      </p:sp>
      <p:sp>
        <p:nvSpPr>
          <p:cNvPr id="81" name="Obdélník 80"/>
          <p:cNvSpPr/>
          <p:nvPr/>
        </p:nvSpPr>
        <p:spPr>
          <a:xfrm>
            <a:off x="3679851" y="3121513"/>
            <a:ext cx="30523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altLang="cs-CZ" sz="2400" b="1" dirty="0"/>
              <a:t>r - poloměr kruhu</a:t>
            </a:r>
          </a:p>
        </p:txBody>
      </p:sp>
      <p:cxnSp>
        <p:nvCxnSpPr>
          <p:cNvPr id="83" name="Přímá spojnice 82"/>
          <p:cNvCxnSpPr/>
          <p:nvPr/>
        </p:nvCxnSpPr>
        <p:spPr>
          <a:xfrm flipV="1">
            <a:off x="2317620" y="2446254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Přímá spojnice 83"/>
          <p:cNvCxnSpPr/>
          <p:nvPr/>
        </p:nvCxnSpPr>
        <p:spPr>
          <a:xfrm flipV="1">
            <a:off x="601216" y="3526504"/>
            <a:ext cx="303068" cy="10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Přímá spojnice 86"/>
          <p:cNvCxnSpPr>
            <a:endCxn id="69" idx="1"/>
          </p:cNvCxnSpPr>
          <p:nvPr/>
        </p:nvCxnSpPr>
        <p:spPr>
          <a:xfrm flipV="1">
            <a:off x="2820136" y="3537012"/>
            <a:ext cx="242429" cy="7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29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/>
      <p:bldP spid="70" grpId="0"/>
      <p:bldP spid="71" grpId="0"/>
      <p:bldP spid="72" grpId="0"/>
      <p:bldP spid="73" grpId="0"/>
      <p:bldP spid="80" grpId="0"/>
      <p:bldP spid="22" grpId="0"/>
      <p:bldP spid="24" grpId="0"/>
      <p:bldP spid="26" grpId="0"/>
      <p:bldP spid="29" grpId="0"/>
      <p:bldP spid="30" grpId="0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36587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i="1" dirty="0" smtClean="0">
                <a:solidFill>
                  <a:srgbClr val="7030A0"/>
                </a:solidFill>
              </a:rPr>
              <a:t>Číslo </a:t>
            </a:r>
            <a:r>
              <a:rPr lang="el-GR" i="1" dirty="0" smtClean="0">
                <a:solidFill>
                  <a:srgbClr val="7030A0"/>
                </a:solidFill>
              </a:rPr>
              <a:t>π</a:t>
            </a:r>
            <a:endParaRPr lang="cs-CZ" i="1" dirty="0">
              <a:solidFill>
                <a:srgbClr val="7030A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467544" y="476672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 smtClean="0">
                <a:solidFill>
                  <a:srgbClr val="FF0000"/>
                </a:solidFill>
              </a:rPr>
              <a:t>Úkol: 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79386" y="836712"/>
            <a:ext cx="7476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284C6A"/>
                </a:solidFill>
              </a:rPr>
              <a:t>1) Vyber různě velké kruhové předměty (krabička od sýru, konzerva, …  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467544" y="1556792"/>
            <a:ext cx="74769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284C6A"/>
                </a:solidFill>
              </a:rPr>
              <a:t>2) Změř průměr předmětů a výsledky </a:t>
            </a:r>
            <a:r>
              <a:rPr lang="cs-CZ" altLang="cs-CZ" sz="2400" b="1" dirty="0">
                <a:solidFill>
                  <a:srgbClr val="284C6A"/>
                </a:solidFill>
              </a:rPr>
              <a:t>zapiš do tabulky</a:t>
            </a:r>
            <a:r>
              <a:rPr lang="cs-CZ" altLang="cs-CZ" sz="2400" b="1" dirty="0" smtClean="0">
                <a:solidFill>
                  <a:srgbClr val="284C6A"/>
                </a:solidFill>
              </a:rPr>
              <a:t> 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467544" y="1916832"/>
            <a:ext cx="7476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284C6A"/>
                </a:solidFill>
              </a:rPr>
              <a:t>3) Pomocí provázku, pravítka, krejčovského metru, změř obvod předmětu a výsledky </a:t>
            </a:r>
            <a:r>
              <a:rPr lang="cs-CZ" altLang="cs-CZ" sz="2400" b="1" dirty="0">
                <a:solidFill>
                  <a:srgbClr val="284C6A"/>
                </a:solidFill>
              </a:rPr>
              <a:t>zapiš do tabulky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02698" y="2731976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284C6A"/>
                </a:solidFill>
              </a:rPr>
              <a:t>4) Vypočítej podíl obvod : průměru 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464422" y="3140968"/>
            <a:ext cx="2687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FF0000"/>
                </a:solidFill>
              </a:rPr>
              <a:t>Co jsme zjistily?</a:t>
            </a:r>
            <a:endParaRPr lang="cs-CZ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23" name="Tabulk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623605"/>
              </p:ext>
            </p:extLst>
          </p:nvPr>
        </p:nvGraphicFramePr>
        <p:xfrm>
          <a:off x="1187624" y="3933056"/>
          <a:ext cx="6617156" cy="212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8564"/>
                <a:gridCol w="1759436"/>
                <a:gridCol w="1768956"/>
                <a:gridCol w="1800200"/>
              </a:tblGrid>
              <a:tr h="136024">
                <a:tc>
                  <a:txBody>
                    <a:bodyPr/>
                    <a:lstStyle/>
                    <a:p>
                      <a:r>
                        <a:rPr lang="cs-CZ" dirty="0" smtClean="0"/>
                        <a:t>Měřený</a:t>
                      </a:r>
                      <a:r>
                        <a:rPr lang="cs-CZ" baseline="0" dirty="0" smtClean="0"/>
                        <a:t> 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Průměr kružnice  d (cm)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Délka  kružnice o (cm)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Poměr </a:t>
                      </a:r>
                    </a:p>
                    <a:p>
                      <a:r>
                        <a:rPr lang="cs-CZ" dirty="0" smtClean="0"/>
                        <a:t>Obvod : průměr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sklenice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krabička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konzerva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válec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619538"/>
              </p:ext>
            </p:extLst>
          </p:nvPr>
        </p:nvGraphicFramePr>
        <p:xfrm>
          <a:off x="1195204" y="3933056"/>
          <a:ext cx="6617156" cy="212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8564"/>
                <a:gridCol w="1759436"/>
                <a:gridCol w="1768956"/>
                <a:gridCol w="1800200"/>
              </a:tblGrid>
              <a:tr h="511908">
                <a:tc>
                  <a:txBody>
                    <a:bodyPr/>
                    <a:lstStyle/>
                    <a:p>
                      <a:r>
                        <a:rPr lang="cs-CZ" dirty="0" smtClean="0"/>
                        <a:t>Měřený</a:t>
                      </a:r>
                      <a:r>
                        <a:rPr lang="cs-CZ" baseline="0" dirty="0" smtClean="0"/>
                        <a:t> 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Průměr kružnice  d (cm)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Délka  kružnice o (cm)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Poměr </a:t>
                      </a:r>
                    </a:p>
                    <a:p>
                      <a:r>
                        <a:rPr lang="cs-CZ" dirty="0" smtClean="0"/>
                        <a:t>Obvod : průměr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sklenice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22,1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krabička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konzerva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8,2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válec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22,2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Obdélník 9"/>
          <p:cNvSpPr/>
          <p:nvPr/>
        </p:nvSpPr>
        <p:spPr>
          <a:xfrm>
            <a:off x="6086138" y="4591932"/>
            <a:ext cx="1457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3,1571 = 3,16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6139037" y="4962709"/>
            <a:ext cx="1457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3,1055 = 3,11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6156176" y="5293588"/>
            <a:ext cx="1457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3,1707 = 3,17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6156176" y="5703868"/>
            <a:ext cx="1457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3,1531 = 3,15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17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395536" y="-30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i="1" dirty="0" smtClean="0">
                <a:solidFill>
                  <a:srgbClr val="7030A0"/>
                </a:solidFill>
              </a:rPr>
              <a:t>Číslo </a:t>
            </a:r>
            <a:r>
              <a:rPr lang="el-GR" i="1" dirty="0" smtClean="0">
                <a:solidFill>
                  <a:srgbClr val="7030A0"/>
                </a:solidFill>
              </a:rPr>
              <a:t>π</a:t>
            </a:r>
            <a:endParaRPr lang="cs-CZ" i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441142" y="2925659"/>
                <a:ext cx="5282986" cy="647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altLang="cs-CZ" sz="2400" b="1" dirty="0" smtClean="0">
                    <a:solidFill>
                      <a:srgbClr val="284C6A"/>
                    </a:solidFill>
                  </a:rPr>
                  <a:t>Což je číslo   </a:t>
                </a:r>
                <a:r>
                  <a:rPr lang="el-GR" altLang="cs-CZ" sz="2400" b="1" dirty="0" smtClean="0">
                    <a:solidFill>
                      <a:srgbClr val="FF0000"/>
                    </a:solidFill>
                  </a:rPr>
                  <a:t>π</a:t>
                </a:r>
                <a:r>
                  <a:rPr lang="cs-CZ" altLang="cs-CZ" sz="2400" b="1" dirty="0" smtClean="0">
                    <a:solidFill>
                      <a:srgbClr val="FF0000"/>
                    </a:solidFill>
                  </a:rPr>
                  <a:t> = 3,14;   </a:t>
                </a:r>
                <a:r>
                  <a:rPr lang="el-GR" altLang="cs-CZ" sz="2400" b="1" dirty="0" smtClean="0">
                    <a:solidFill>
                      <a:srgbClr val="FF0000"/>
                    </a:solidFill>
                  </a:rPr>
                  <a:t>π</a:t>
                </a:r>
                <a:r>
                  <a:rPr lang="cs-CZ" altLang="cs-CZ" sz="2400" b="1" dirty="0" smtClean="0">
                    <a:solidFill>
                      <a:srgbClr val="FF00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alt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𝟐𝟐</m:t>
                        </m:r>
                      </m:num>
                      <m:den>
                        <m:r>
                          <a:rPr lang="cs-CZ" alt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cs-CZ" altLang="cs-CZ" sz="2400" b="1" dirty="0" smtClean="0">
                    <a:solidFill>
                      <a:srgbClr val="284C6A"/>
                    </a:solidFill>
                  </a:rPr>
                  <a:t>.</a:t>
                </a:r>
                <a:endParaRPr lang="cs-CZ" sz="24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42" y="2925659"/>
                <a:ext cx="5282986" cy="647357"/>
              </a:xfrm>
              <a:prstGeom prst="rect">
                <a:avLst/>
              </a:prstGeom>
              <a:blipFill rotWithShape="1">
                <a:blip r:embed="rId2"/>
                <a:stretch>
                  <a:fillRect l="-1730" b="-56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bdélník 6"/>
          <p:cNvSpPr/>
          <p:nvPr/>
        </p:nvSpPr>
        <p:spPr>
          <a:xfrm>
            <a:off x="362082" y="3645024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solidFill>
                  <a:srgbClr val="FF0000"/>
                </a:solidFill>
              </a:rPr>
              <a:t>Ludolfovo číslo (označujeme: </a:t>
            </a:r>
            <a:r>
              <a:rPr lang="cs-CZ" altLang="cs-CZ" sz="2400" b="1" dirty="0">
                <a:solidFill>
                  <a:srgbClr val="FF0000"/>
                </a:solidFill>
                <a:sym typeface="Symbol" pitchFamily="18" charset="2"/>
              </a:rPr>
              <a:t> </a:t>
            </a:r>
            <a:r>
              <a:rPr lang="cs-CZ" altLang="cs-CZ" sz="2400" b="1" dirty="0">
                <a:solidFill>
                  <a:srgbClr val="FF0000"/>
                </a:solidFill>
              </a:rPr>
              <a:t>čteme: „pí“) </a:t>
            </a:r>
            <a:r>
              <a:rPr lang="cs-CZ" altLang="cs-CZ" sz="2400" b="1" dirty="0">
                <a:solidFill>
                  <a:srgbClr val="284C6A"/>
                </a:solidFill>
              </a:rPr>
              <a:t>, se při výpočtech vyskytuje ve vzorcích a jehož desetinný rozvoj je neukončený a neperiodický. Holandský matematik </a:t>
            </a:r>
            <a:r>
              <a:rPr lang="cs-CZ" altLang="cs-CZ" sz="2400" b="1" dirty="0" err="1">
                <a:solidFill>
                  <a:srgbClr val="284C6A"/>
                </a:solidFill>
              </a:rPr>
              <a:t>Ludolph</a:t>
            </a:r>
            <a:r>
              <a:rPr lang="cs-CZ" altLang="cs-CZ" sz="2400" b="1" dirty="0">
                <a:solidFill>
                  <a:srgbClr val="284C6A"/>
                </a:solidFill>
              </a:rPr>
              <a:t> van </a:t>
            </a:r>
            <a:r>
              <a:rPr lang="cs-CZ" altLang="cs-CZ" sz="2400" b="1" dirty="0" err="1">
                <a:solidFill>
                  <a:srgbClr val="284C6A"/>
                </a:solidFill>
              </a:rPr>
              <a:t>Ceulen</a:t>
            </a:r>
            <a:r>
              <a:rPr lang="cs-CZ" altLang="cs-CZ" sz="2400" b="1" dirty="0">
                <a:solidFill>
                  <a:srgbClr val="284C6A"/>
                </a:solidFill>
              </a:rPr>
              <a:t> (1540 − 1610) pomocí této metody spočítal </a:t>
            </a:r>
            <a:r>
              <a:rPr lang="cs-CZ" altLang="cs-CZ" sz="2400" b="1" dirty="0">
                <a:solidFill>
                  <a:srgbClr val="284C6A"/>
                </a:solidFill>
                <a:sym typeface="Symbol" pitchFamily="18" charset="2"/>
              </a:rPr>
              <a:t></a:t>
            </a:r>
            <a:r>
              <a:rPr lang="cs-CZ" altLang="cs-CZ" sz="2400" b="1" dirty="0">
                <a:solidFill>
                  <a:srgbClr val="284C6A"/>
                </a:solidFill>
              </a:rPr>
              <a:t> na 35 desetinných míst.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74319" y="5286692"/>
            <a:ext cx="8414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solidFill>
                  <a:srgbClr val="FF0000"/>
                </a:solidFill>
              </a:rPr>
              <a:t>Egypťané</a:t>
            </a:r>
            <a:r>
              <a:rPr lang="cs-CZ" altLang="cs-CZ" sz="2400" b="1" dirty="0">
                <a:solidFill>
                  <a:srgbClr val="284C6A"/>
                </a:solidFill>
              </a:rPr>
              <a:t> udávali hodnotu </a:t>
            </a:r>
            <a:r>
              <a:rPr lang="cs-CZ" altLang="cs-CZ" sz="2400" b="1" dirty="0">
                <a:solidFill>
                  <a:srgbClr val="284C6A"/>
                </a:solidFill>
                <a:sym typeface="Symbol" pitchFamily="18" charset="2"/>
              </a:rPr>
              <a:t> </a:t>
            </a:r>
            <a:r>
              <a:rPr lang="cs-CZ" altLang="cs-CZ" sz="2400" b="1" dirty="0">
                <a:solidFill>
                  <a:srgbClr val="284C6A"/>
                </a:solidFill>
              </a:rPr>
              <a:t>(čti „pí“) 3,1605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95536" y="587727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solidFill>
                  <a:srgbClr val="FF0000"/>
                </a:solidFill>
              </a:rPr>
              <a:t>Archimédes</a:t>
            </a:r>
            <a:r>
              <a:rPr lang="cs-CZ" altLang="cs-CZ" sz="2400" b="1" dirty="0">
                <a:solidFill>
                  <a:srgbClr val="284C6A"/>
                </a:solidFill>
              </a:rPr>
              <a:t> vypočítal tuto hodnotu pomocí mnohoúhelníků vepsaných a opsaných kružnici.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2411760" y="311334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66639" y="2237963"/>
            <a:ext cx="82378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π</a:t>
            </a:r>
            <a:r>
              <a:rPr lang="cs-CZ" sz="2400" b="1" dirty="0" smtClean="0">
                <a:solidFill>
                  <a:srgbClr val="FF0000"/>
                </a:solidFill>
              </a:rPr>
              <a:t> – matematická konstanta udávající poměr obvodu kruhu k jeho průměru.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95536" y="1811725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284C6A"/>
                </a:solidFill>
              </a:rPr>
              <a:t>Délka kružnice a její průměr jsou přímo úměrné veličiny.</a:t>
            </a:r>
            <a:endParaRPr lang="cs-CZ" sz="2400" b="1" dirty="0">
              <a:solidFill>
                <a:srgbClr val="284C6A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98072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>
                <a:solidFill>
                  <a:srgbClr val="284C6A"/>
                </a:solidFill>
              </a:rPr>
              <a:t>podíl </a:t>
            </a:r>
            <a:r>
              <a:rPr lang="cs-CZ" altLang="cs-CZ" sz="2400" b="1" dirty="0" smtClean="0">
                <a:solidFill>
                  <a:srgbClr val="284C6A"/>
                </a:solidFill>
              </a:rPr>
              <a:t>o : d </a:t>
            </a:r>
            <a:r>
              <a:rPr lang="cs-CZ" altLang="cs-CZ" sz="2400" b="1" dirty="0">
                <a:solidFill>
                  <a:srgbClr val="284C6A"/>
                </a:solidFill>
              </a:rPr>
              <a:t>je pro všechny předměty stálý a jeho hodnota </a:t>
            </a:r>
            <a:r>
              <a:rPr lang="cs-CZ" altLang="cs-CZ" sz="2400" b="1" dirty="0" smtClean="0">
                <a:solidFill>
                  <a:srgbClr val="284C6A"/>
                </a:solidFill>
              </a:rPr>
              <a:t>se pohybuje okolo čísel 3,1 až 3,2</a:t>
            </a:r>
            <a:endParaRPr lang="cs-CZ" altLang="cs-CZ" sz="2400" b="1" dirty="0">
              <a:solidFill>
                <a:srgbClr val="284C6A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441142" y="620688"/>
            <a:ext cx="2687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altLang="cs-CZ" sz="2400" b="1" dirty="0" smtClean="0">
                <a:solidFill>
                  <a:srgbClr val="FF0000"/>
                </a:solidFill>
              </a:rPr>
              <a:t>Co jsme zjistily?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42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 animBg="1"/>
      <p:bldP spid="15" grpId="0"/>
      <p:bldP spid="16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ál 41"/>
          <p:cNvSpPr/>
          <p:nvPr/>
        </p:nvSpPr>
        <p:spPr>
          <a:xfrm>
            <a:off x="35496" y="4077072"/>
            <a:ext cx="1800200" cy="180020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4041068"/>
            <a:ext cx="8676456" cy="58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971600" y="2060848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ál 7"/>
          <p:cNvSpPr/>
          <p:nvPr/>
        </p:nvSpPr>
        <p:spPr>
          <a:xfrm>
            <a:off x="971600" y="2240868"/>
            <a:ext cx="1800200" cy="1800200"/>
          </a:xfrm>
          <a:prstGeom prst="ellipse">
            <a:avLst/>
          </a:prstGeom>
          <a:solidFill>
            <a:srgbClr val="29C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783986" y="2050874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ál 9"/>
          <p:cNvSpPr/>
          <p:nvPr/>
        </p:nvSpPr>
        <p:spPr>
          <a:xfrm>
            <a:off x="2805351" y="2246749"/>
            <a:ext cx="1800200" cy="1800200"/>
          </a:xfrm>
          <a:prstGeom prst="ellipse">
            <a:avLst/>
          </a:prstGeom>
          <a:solidFill>
            <a:srgbClr val="29C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>
            <a:off x="4614730" y="2057992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ál 11"/>
          <p:cNvSpPr/>
          <p:nvPr/>
        </p:nvSpPr>
        <p:spPr>
          <a:xfrm>
            <a:off x="4618370" y="2272196"/>
            <a:ext cx="1800200" cy="1800200"/>
          </a:xfrm>
          <a:prstGeom prst="ellipse">
            <a:avLst/>
          </a:prstGeom>
          <a:solidFill>
            <a:srgbClr val="29C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3" name="Přímá spojnice 12"/>
          <p:cNvCxnSpPr/>
          <p:nvPr/>
        </p:nvCxnSpPr>
        <p:spPr>
          <a:xfrm>
            <a:off x="6427116" y="2075084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6444208" y="2296406"/>
            <a:ext cx="1800200" cy="1800200"/>
          </a:xfrm>
          <a:prstGeom prst="ellipse">
            <a:avLst/>
          </a:prstGeom>
          <a:solidFill>
            <a:srgbClr val="29C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nice 16"/>
          <p:cNvCxnSpPr/>
          <p:nvPr/>
        </p:nvCxnSpPr>
        <p:spPr>
          <a:xfrm>
            <a:off x="974785" y="4064009"/>
            <a:ext cx="5613116" cy="142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V="1">
            <a:off x="971600" y="2050874"/>
            <a:ext cx="1800200" cy="997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2792532" y="2075084"/>
            <a:ext cx="182583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>
            <a:off x="4618370" y="2075084"/>
            <a:ext cx="182583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>
            <a:off x="6444208" y="2075084"/>
            <a:ext cx="1800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8244408" y="2083791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>
            <a:off x="6579516" y="1412776"/>
            <a:ext cx="8708" cy="27003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755576" y="147607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0</a:t>
            </a:r>
            <a:endParaRPr lang="cs-CZ" sz="32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2620957" y="14847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1</a:t>
            </a:r>
            <a:endParaRPr lang="cs-CZ" sz="32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4441889" y="14847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2</a:t>
            </a:r>
            <a:endParaRPr lang="cs-CZ" sz="32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195168" y="14847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3</a:t>
            </a:r>
            <a:endParaRPr lang="cs-CZ" sz="32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8028384" y="14847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4</a:t>
            </a:r>
            <a:endParaRPr lang="cs-CZ" sz="32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148632" y="1677319"/>
            <a:ext cx="90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 = 2r</a:t>
            </a:r>
            <a:endParaRPr lang="cs-CZ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539385" y="16915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5365223" y="167731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7191061" y="167731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15" name="Ovál 14"/>
          <p:cNvSpPr/>
          <p:nvPr/>
        </p:nvSpPr>
        <p:spPr>
          <a:xfrm>
            <a:off x="35496" y="4077072"/>
            <a:ext cx="1800200" cy="1800200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Šipka doprava 55"/>
          <p:cNvSpPr/>
          <p:nvPr/>
        </p:nvSpPr>
        <p:spPr>
          <a:xfrm rot="16042874">
            <a:off x="6475858" y="3969059"/>
            <a:ext cx="21602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Šipka doprava 56"/>
          <p:cNvSpPr/>
          <p:nvPr/>
        </p:nvSpPr>
        <p:spPr>
          <a:xfrm rot="16200000">
            <a:off x="863588" y="3981629"/>
            <a:ext cx="21602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Obdélník 60"/>
              <p:cNvSpPr/>
              <p:nvPr/>
            </p:nvSpPr>
            <p:spPr>
              <a:xfrm>
                <a:off x="6573992" y="1494881"/>
                <a:ext cx="791582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54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cs-CZ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Obdélník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992" y="1494881"/>
                <a:ext cx="791582" cy="9233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Obdélník 61"/>
              <p:cNvSpPr/>
              <p:nvPr/>
            </p:nvSpPr>
            <p:spPr>
              <a:xfrm>
                <a:off x="2757619" y="4057919"/>
                <a:ext cx="2914098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54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sz="54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cs-CZ" sz="54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54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</m:oMath>
                  </m:oMathPara>
                </a14:m>
                <a:endParaRPr lang="cs-CZ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2" name="Obdélník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7619" y="4057919"/>
                <a:ext cx="2914098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Nadpis 1"/>
          <p:cNvSpPr txBox="1">
            <a:spLocks/>
          </p:cNvSpPr>
          <p:nvPr/>
        </p:nvSpPr>
        <p:spPr>
          <a:xfrm>
            <a:off x="365870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i="1" smtClean="0">
                <a:solidFill>
                  <a:srgbClr val="7030A0"/>
                </a:solidFill>
              </a:rPr>
              <a:t>Číslo </a:t>
            </a:r>
            <a:r>
              <a:rPr lang="el-GR" i="1" smtClean="0">
                <a:solidFill>
                  <a:srgbClr val="7030A0"/>
                </a:solidFill>
              </a:rPr>
              <a:t>π</a:t>
            </a:r>
            <a:endParaRPr lang="cs-CZ" i="1" dirty="0">
              <a:solidFill>
                <a:srgbClr val="7030A0"/>
              </a:solidFill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2409053" y="6289414"/>
            <a:ext cx="4392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 = 3,141592653589…..</a:t>
            </a:r>
            <a:endParaRPr lang="cs-CZ" sz="3200" dirty="0">
              <a:solidFill>
                <a:srgbClr val="FF0000"/>
              </a:solidFill>
            </a:endParaRPr>
          </a:p>
        </p:txBody>
      </p:sp>
      <p:cxnSp>
        <p:nvCxnSpPr>
          <p:cNvPr id="3" name="Přímá spojnice 2"/>
          <p:cNvCxnSpPr>
            <a:stCxn id="8" idx="2"/>
            <a:endCxn id="8" idx="6"/>
          </p:cNvCxnSpPr>
          <p:nvPr/>
        </p:nvCxnSpPr>
        <p:spPr>
          <a:xfrm>
            <a:off x="971600" y="3140968"/>
            <a:ext cx="18002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1420156" y="2710517"/>
            <a:ext cx="90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d = 2r</a:t>
            </a:r>
            <a:endParaRPr lang="cs-CZ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délník 46"/>
              <p:cNvSpPr/>
              <p:nvPr/>
            </p:nvSpPr>
            <p:spPr>
              <a:xfrm>
                <a:off x="2882038" y="5085184"/>
                <a:ext cx="2914098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5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𝑜</m:t>
                    </m:r>
                    <m:r>
                      <a:rPr lang="cs-CZ" sz="5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54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cs-CZ" sz="5400" dirty="0" smtClean="0">
                    <a:solidFill>
                      <a:srgbClr val="FF0000"/>
                    </a:solidFill>
                  </a:rPr>
                  <a:t>d</a:t>
                </a:r>
                <a:endParaRPr lang="cs-CZ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038" y="5085184"/>
                <a:ext cx="2914098" cy="923330"/>
              </a:xfrm>
              <a:prstGeom prst="rect">
                <a:avLst/>
              </a:prstGeom>
              <a:blipFill rotWithShape="1">
                <a:blip r:embed="rId4"/>
                <a:stretch>
                  <a:fillRect t="-17763" b="-394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572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11111E-6 L 0.61424 0.00741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12" y="37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11111E-6 L 0.61424 0.00741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12" y="37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0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10" grpId="0" animBg="1"/>
      <p:bldP spid="12" grpId="0" animBg="1"/>
      <p:bldP spid="14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15" grpId="0" animBg="1"/>
      <p:bldP spid="15" grpId="1" animBg="1"/>
      <p:bldP spid="15" grpId="2" animBg="1"/>
      <p:bldP spid="56" grpId="0" animBg="1"/>
      <p:bldP spid="57" grpId="0" animBg="1"/>
      <p:bldP spid="61" grpId="0"/>
      <p:bldP spid="62" grpId="0"/>
      <p:bldP spid="64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Délka kružnice a obvod kruhu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511098" y="2564904"/>
            <a:ext cx="2232248" cy="22322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1635769" y="2708920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>
            <a:stCxn id="5" idx="2"/>
            <a:endCxn id="5" idx="6"/>
          </p:cNvCxnSpPr>
          <p:nvPr/>
        </p:nvCxnSpPr>
        <p:spPr>
          <a:xfrm>
            <a:off x="511098" y="3681028"/>
            <a:ext cx="223224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2033386" y="36187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d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699792" y="32849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 rot="20000751">
            <a:off x="1550744" y="3557336"/>
            <a:ext cx="216024" cy="256674"/>
            <a:chOff x="4614730" y="2348880"/>
            <a:chExt cx="216024" cy="256674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ovéPole 12"/>
          <p:cNvSpPr txBox="1"/>
          <p:nvPr/>
        </p:nvSpPr>
        <p:spPr>
          <a:xfrm>
            <a:off x="1436714" y="380339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771238" y="275407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522176" y="437412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195736" y="236315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95536" y="367920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2666192" y="3671537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 flipV="1">
            <a:off x="2137146" y="2594916"/>
            <a:ext cx="117179" cy="22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215516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770966" y="2782669"/>
            <a:ext cx="1688283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o = </a:t>
            </a:r>
            <a:r>
              <a:rPr lang="el-GR" sz="3600" dirty="0" smtClean="0">
                <a:solidFill>
                  <a:srgbClr val="FF0000"/>
                </a:solidFill>
              </a:rPr>
              <a:t>π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el-GR" sz="3600" dirty="0" smtClean="0">
                <a:solidFill>
                  <a:srgbClr val="FF0000"/>
                </a:solidFill>
              </a:rPr>
              <a:t>·</a:t>
            </a:r>
            <a:r>
              <a:rPr lang="cs-CZ" sz="3600" dirty="0" smtClean="0">
                <a:solidFill>
                  <a:srgbClr val="FF0000"/>
                </a:solidFill>
              </a:rPr>
              <a:t> d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780653" y="3574757"/>
            <a:ext cx="2247731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o = 2</a:t>
            </a:r>
            <a:r>
              <a:rPr lang="el-GR" sz="3600" dirty="0">
                <a:solidFill>
                  <a:srgbClr val="FF0000"/>
                </a:solidFill>
              </a:rPr>
              <a:t> · </a:t>
            </a:r>
            <a:r>
              <a:rPr lang="el-GR" sz="3600" dirty="0" smtClean="0">
                <a:solidFill>
                  <a:srgbClr val="FF0000"/>
                </a:solidFill>
              </a:rPr>
              <a:t>π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el-GR" sz="3600" dirty="0" smtClean="0">
                <a:solidFill>
                  <a:srgbClr val="FF0000"/>
                </a:solidFill>
              </a:rPr>
              <a:t>·</a:t>
            </a:r>
            <a:r>
              <a:rPr lang="cs-CZ" sz="3600" dirty="0" smtClean="0">
                <a:solidFill>
                  <a:srgbClr val="FF0000"/>
                </a:solidFill>
              </a:rPr>
              <a:t> r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2742270" y="4420293"/>
            <a:ext cx="6150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K výpočtům používáme </a:t>
            </a:r>
            <a:r>
              <a:rPr lang="el-GR" sz="3600" dirty="0" smtClean="0">
                <a:solidFill>
                  <a:srgbClr val="FF0000"/>
                </a:solidFill>
              </a:rPr>
              <a:t>π</a:t>
            </a:r>
            <a:r>
              <a:rPr lang="cs-CZ" sz="3600" dirty="0" smtClean="0">
                <a:solidFill>
                  <a:srgbClr val="FF0000"/>
                </a:solidFill>
              </a:rPr>
              <a:t> = 3,14</a:t>
            </a:r>
            <a:endParaRPr lang="cs-CZ" sz="36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51520" y="5208609"/>
            <a:ext cx="8809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Příklad: Vypočítej délku kružnice, jestliže poloměr r = 6 cm. </a:t>
            </a:r>
            <a:endParaRPr lang="cs-CZ" sz="28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251520" y="5693631"/>
            <a:ext cx="1455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Co znáš?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51520" y="6218148"/>
            <a:ext cx="4172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Do kterého vzorce dosadíš?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5770966" y="1899701"/>
            <a:ext cx="15455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B050"/>
                </a:solidFill>
              </a:rPr>
              <a:t>Vzorce:</a:t>
            </a:r>
            <a:endParaRPr lang="cs-CZ" sz="3600" dirty="0">
              <a:solidFill>
                <a:srgbClr val="00B05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175216" y="1268760"/>
            <a:ext cx="84969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Poměr délky kružnice a jejího průměru je pro všechny kružnice stejný.</a:t>
            </a:r>
            <a:endParaRPr lang="cs-CZ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275856" y="1915965"/>
                <a:ext cx="1399550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360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𝑜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3600" dirty="0" smtClean="0"/>
                  <a:t> 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915965"/>
                <a:ext cx="1399550" cy="83362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275856" y="2834280"/>
                <a:ext cx="203081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𝑜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𝑑</m:t>
                    </m:r>
                  </m:oMath>
                </a14:m>
                <a:r>
                  <a:rPr lang="cs-CZ" sz="3600" dirty="0" smtClean="0"/>
                  <a:t> </a:t>
                </a:r>
                <a:endParaRPr lang="cs-CZ" sz="36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834280"/>
                <a:ext cx="203081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82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26" grpId="0"/>
      <p:bldP spid="27" grpId="0"/>
      <p:bldP spid="28" grpId="0"/>
      <p:bldP spid="29" grpId="0"/>
      <p:bldP spid="30" grpId="0"/>
      <p:bldP spid="2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39305" y="1193028"/>
            <a:ext cx="88093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Příklad: Vypočítej délku kružnice, jestliže poloměr r = 6 cm. </a:t>
            </a:r>
          </a:p>
          <a:p>
            <a:r>
              <a:rPr lang="cs-CZ" sz="2800" dirty="0" smtClean="0"/>
              <a:t>Výsledek </a:t>
            </a:r>
            <a:r>
              <a:rPr lang="cs-CZ" sz="2800" dirty="0"/>
              <a:t>zaokrouhli na dvě desetinná místa.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FF0000"/>
                </a:solidFill>
              </a:rPr>
              <a:t>Délka kružnice 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11098" y="2348880"/>
            <a:ext cx="2232248" cy="2232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635769" y="2492896"/>
            <a:ext cx="541633" cy="976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341312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35873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839281" y="2959006"/>
            <a:ext cx="1038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>
                <a:solidFill>
                  <a:srgbClr val="FF0000"/>
                </a:solidFill>
              </a:rPr>
              <a:t>r </a:t>
            </a:r>
            <a:r>
              <a:rPr lang="cs-CZ" dirty="0" smtClean="0">
                <a:solidFill>
                  <a:srgbClr val="FF0000"/>
                </a:solidFill>
              </a:rPr>
              <a:t>= 6 cm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1581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147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2137146" y="2378892"/>
            <a:ext cx="117179" cy="2280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644008" y="2606899"/>
            <a:ext cx="1356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r = 6 cm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644007" y="304210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 flipV="1">
            <a:off x="4644006" y="3901698"/>
            <a:ext cx="3816425" cy="5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4761532" y="3949579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2</a:t>
            </a:r>
            <a:r>
              <a:rPr lang="el-GR" sz="3200" dirty="0"/>
              <a:t>π</a:t>
            </a:r>
            <a:r>
              <a:rPr lang="cs-CZ" sz="3200" dirty="0"/>
              <a:t>r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732240" y="2773192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4728058" y="4428401"/>
            <a:ext cx="21451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2·3,14·6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4736458" y="5013176"/>
            <a:ext cx="2323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37,68 cm</a:t>
            </a:r>
            <a:endParaRPr lang="cs-CZ" sz="32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239308" y="5733256"/>
            <a:ext cx="423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Délka kružnice je 37,68 cm. </a:t>
            </a:r>
            <a:endParaRPr lang="cs-CZ" sz="2800" dirty="0"/>
          </a:p>
        </p:txBody>
      </p:sp>
      <p:sp>
        <p:nvSpPr>
          <p:cNvPr id="24" name="Obdélník 23"/>
          <p:cNvSpPr/>
          <p:nvPr/>
        </p:nvSpPr>
        <p:spPr>
          <a:xfrm>
            <a:off x="4696533" y="3413693"/>
            <a:ext cx="982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9756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24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1056</Words>
  <Application>Microsoft Office PowerPoint</Application>
  <PresentationFormat>Předvádění na obrazovce (4:3)</PresentationFormat>
  <Paragraphs>249</Paragraphs>
  <Slides>15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Prezentace aplikace PowerPoint</vt:lpstr>
      <vt:lpstr>Prezentace aplikace PowerPoint</vt:lpstr>
      <vt:lpstr>Délka kružnice a obvod kruhu</vt:lpstr>
      <vt:lpstr>Prezentace aplikace PowerPoint</vt:lpstr>
      <vt:lpstr>Číslo π</vt:lpstr>
      <vt:lpstr>Číslo π</vt:lpstr>
      <vt:lpstr>Prezentace aplikace PowerPoint</vt:lpstr>
      <vt:lpstr>Délka kružnice a obvod kruhu</vt:lpstr>
      <vt:lpstr>Délka kružnice </vt:lpstr>
      <vt:lpstr>Délka kružnice </vt:lpstr>
      <vt:lpstr>Obvod kruhu</vt:lpstr>
      <vt:lpstr>Obvod kruhu</vt:lpstr>
      <vt:lpstr>Výpočet průměru kružnice </vt:lpstr>
      <vt:lpstr>Výpočet poloměru kruhu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Ehlerova</dc:creator>
  <cp:lastModifiedBy>Ehlerova</cp:lastModifiedBy>
  <cp:revision>89</cp:revision>
  <dcterms:created xsi:type="dcterms:W3CDTF">2014-03-30T11:14:20Z</dcterms:created>
  <dcterms:modified xsi:type="dcterms:W3CDTF">2014-04-27T19:32:45Z</dcterms:modified>
</cp:coreProperties>
</file>