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9" r:id="rId2"/>
    <p:sldId id="280" r:id="rId3"/>
    <p:sldId id="290" r:id="rId4"/>
    <p:sldId id="304" r:id="rId5"/>
    <p:sldId id="299" r:id="rId6"/>
    <p:sldId id="306" r:id="rId7"/>
    <p:sldId id="307" r:id="rId8"/>
    <p:sldId id="308" r:id="rId9"/>
    <p:sldId id="309" r:id="rId10"/>
    <p:sldId id="289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E412FA"/>
    <a:srgbClr val="E428C9"/>
    <a:srgbClr val="44F913"/>
    <a:srgbClr val="E1522B"/>
    <a:srgbClr val="FFFFFF"/>
    <a:srgbClr val="16F6D1"/>
    <a:srgbClr val="EB45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4" autoAdjust="0"/>
    <p:restoredTop sz="94660"/>
  </p:normalViewPr>
  <p:slideViewPr>
    <p:cSldViewPr>
      <p:cViewPr varScale="1">
        <p:scale>
          <a:sx n="83" d="100"/>
          <a:sy n="83" d="100"/>
        </p:scale>
        <p:origin x="-89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57ACC-53E5-4498-B492-D934E7A3C3BA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D3C2E-8E94-4079-B5A5-8F099737BA0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8182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4E1F5-5992-469D-A3D9-FA5F4B259893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image" Target="../media/image16.png"/><Relationship Id="rId3" Type="http://schemas.openxmlformats.org/officeDocument/2006/relationships/image" Target="../media/image4.png"/><Relationship Id="rId12" Type="http://schemas.openxmlformats.org/officeDocument/2006/relationships/image" Target="../media/image8.png"/><Relationship Id="rId17" Type="http://schemas.openxmlformats.org/officeDocument/2006/relationships/image" Target="../media/image15.png"/><Relationship Id="rId2" Type="http://schemas.openxmlformats.org/officeDocument/2006/relationships/image" Target="../media/image3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18" Type="http://schemas.openxmlformats.org/officeDocument/2006/relationships/image" Target="../media/image29.png"/><Relationship Id="rId26" Type="http://schemas.openxmlformats.org/officeDocument/2006/relationships/image" Target="../media/image37.png"/><Relationship Id="rId3" Type="http://schemas.openxmlformats.org/officeDocument/2006/relationships/image" Target="../media/image141.png"/><Relationship Id="rId21" Type="http://schemas.openxmlformats.org/officeDocument/2006/relationships/image" Target="../media/image32.png"/><Relationship Id="rId7" Type="http://schemas.openxmlformats.org/officeDocument/2006/relationships/image" Target="../media/image180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5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png"/><Relationship Id="rId20" Type="http://schemas.openxmlformats.org/officeDocument/2006/relationships/image" Target="../media/image31.png"/><Relationship Id="rId29" Type="http://schemas.openxmlformats.org/officeDocument/2006/relationships/image" Target="../media/image40.png"/><Relationship Id="rId1" Type="http://schemas.openxmlformats.org/officeDocument/2006/relationships/themeOverride" Target="../theme/themeOverride1.xml"/><Relationship Id="rId11" Type="http://schemas.openxmlformats.org/officeDocument/2006/relationships/image" Target="../media/image22.png"/><Relationship Id="rId24" Type="http://schemas.openxmlformats.org/officeDocument/2006/relationships/image" Target="../media/image35.png"/><Relationship Id="rId5" Type="http://schemas.openxmlformats.org/officeDocument/2006/relationships/image" Target="../media/image18.png"/><Relationship Id="rId15" Type="http://schemas.openxmlformats.org/officeDocument/2006/relationships/image" Target="../media/image26.png"/><Relationship Id="rId23" Type="http://schemas.openxmlformats.org/officeDocument/2006/relationships/image" Target="../media/image34.png"/><Relationship Id="rId10" Type="http://schemas.openxmlformats.org/officeDocument/2006/relationships/image" Target="../media/image21.png"/><Relationship Id="rId19" Type="http://schemas.openxmlformats.org/officeDocument/2006/relationships/image" Target="../media/image30.png"/><Relationship Id="rId4" Type="http://schemas.openxmlformats.org/officeDocument/2006/relationships/image" Target="../media/image17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Relationship Id="rId22" Type="http://schemas.openxmlformats.org/officeDocument/2006/relationships/image" Target="../media/image33.png"/><Relationship Id="rId27" Type="http://schemas.openxmlformats.org/officeDocument/2006/relationships/image" Target="../media/image38.png"/><Relationship Id="rId30" Type="http://schemas.openxmlformats.org/officeDocument/2006/relationships/image" Target="../media/image3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png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3.png"/><Relationship Id="rId18" Type="http://schemas.openxmlformats.org/officeDocument/2006/relationships/image" Target="../media/image68.png"/><Relationship Id="rId3" Type="http://schemas.openxmlformats.org/officeDocument/2006/relationships/image" Target="../media/image55.png"/><Relationship Id="rId21" Type="http://schemas.openxmlformats.org/officeDocument/2006/relationships/image" Target="../media/image71.png"/><Relationship Id="rId7" Type="http://schemas.openxmlformats.org/officeDocument/2006/relationships/image" Target="../media/image59.png"/><Relationship Id="rId12" Type="http://schemas.openxmlformats.org/officeDocument/2006/relationships/image" Target="../media/image62.png"/><Relationship Id="rId17" Type="http://schemas.openxmlformats.org/officeDocument/2006/relationships/image" Target="../media/image6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png"/><Relationship Id="rId20" Type="http://schemas.openxmlformats.org/officeDocument/2006/relationships/image" Target="../media/image70.png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58.png"/><Relationship Id="rId11" Type="http://schemas.openxmlformats.org/officeDocument/2006/relationships/image" Target="../media/image61.png"/><Relationship Id="rId5" Type="http://schemas.openxmlformats.org/officeDocument/2006/relationships/image" Target="../media/image57.png"/><Relationship Id="rId15" Type="http://schemas.openxmlformats.org/officeDocument/2006/relationships/image" Target="../media/image65.png"/><Relationship Id="rId10" Type="http://schemas.openxmlformats.org/officeDocument/2006/relationships/image" Target="../media/image76.png"/><Relationship Id="rId19" Type="http://schemas.openxmlformats.org/officeDocument/2006/relationships/image" Target="../media/image69.png"/><Relationship Id="rId4" Type="http://schemas.openxmlformats.org/officeDocument/2006/relationships/image" Target="../media/image56.png"/><Relationship Id="rId9" Type="http://schemas.openxmlformats.org/officeDocument/2006/relationships/image" Target="../media/image75.png"/><Relationship Id="rId14" Type="http://schemas.openxmlformats.org/officeDocument/2006/relationships/image" Target="../media/image64.png"/><Relationship Id="rId22" Type="http://schemas.openxmlformats.org/officeDocument/2006/relationships/image" Target="../media/image7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13" Type="http://schemas.openxmlformats.org/officeDocument/2006/relationships/image" Target="../media/image85.png"/><Relationship Id="rId18" Type="http://schemas.openxmlformats.org/officeDocument/2006/relationships/image" Target="../media/image90.png"/><Relationship Id="rId3" Type="http://schemas.openxmlformats.org/officeDocument/2006/relationships/image" Target="../media/image73.png"/><Relationship Id="rId7" Type="http://schemas.openxmlformats.org/officeDocument/2006/relationships/image" Target="../media/image79.png"/><Relationship Id="rId12" Type="http://schemas.openxmlformats.org/officeDocument/2006/relationships/image" Target="../media/image84.png"/><Relationship Id="rId17" Type="http://schemas.openxmlformats.org/officeDocument/2006/relationships/image" Target="../media/image8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8.png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78.png"/><Relationship Id="rId11" Type="http://schemas.openxmlformats.org/officeDocument/2006/relationships/image" Target="../media/image83.png"/><Relationship Id="rId5" Type="http://schemas.openxmlformats.org/officeDocument/2006/relationships/image" Target="../media/image77.png"/><Relationship Id="rId15" Type="http://schemas.openxmlformats.org/officeDocument/2006/relationships/image" Target="../media/image87.png"/><Relationship Id="rId10" Type="http://schemas.openxmlformats.org/officeDocument/2006/relationships/image" Target="../media/image82.png"/><Relationship Id="rId19" Type="http://schemas.openxmlformats.org/officeDocument/2006/relationships/image" Target="../media/image91.png"/><Relationship Id="rId4" Type="http://schemas.openxmlformats.org/officeDocument/2006/relationships/image" Target="../media/image74.png"/><Relationship Id="rId9" Type="http://schemas.openxmlformats.org/officeDocument/2006/relationships/image" Target="../media/image81.png"/><Relationship Id="rId14" Type="http://schemas.openxmlformats.org/officeDocument/2006/relationships/image" Target="../media/image8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png"/><Relationship Id="rId13" Type="http://schemas.openxmlformats.org/officeDocument/2006/relationships/image" Target="../media/image102.png"/><Relationship Id="rId18" Type="http://schemas.openxmlformats.org/officeDocument/2006/relationships/image" Target="../media/image107.png"/><Relationship Id="rId3" Type="http://schemas.openxmlformats.org/officeDocument/2006/relationships/image" Target="../media/image92.png"/><Relationship Id="rId21" Type="http://schemas.openxmlformats.org/officeDocument/2006/relationships/image" Target="../media/image110.png"/><Relationship Id="rId7" Type="http://schemas.openxmlformats.org/officeDocument/2006/relationships/image" Target="../media/image96.png"/><Relationship Id="rId12" Type="http://schemas.openxmlformats.org/officeDocument/2006/relationships/image" Target="../media/image101.png"/><Relationship Id="rId17" Type="http://schemas.openxmlformats.org/officeDocument/2006/relationships/image" Target="../media/image10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5.png"/><Relationship Id="rId20" Type="http://schemas.openxmlformats.org/officeDocument/2006/relationships/image" Target="../media/image109.png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95.png"/><Relationship Id="rId11" Type="http://schemas.openxmlformats.org/officeDocument/2006/relationships/image" Target="../media/image100.png"/><Relationship Id="rId5" Type="http://schemas.openxmlformats.org/officeDocument/2006/relationships/image" Target="../media/image94.png"/><Relationship Id="rId15" Type="http://schemas.openxmlformats.org/officeDocument/2006/relationships/image" Target="../media/image104.png"/><Relationship Id="rId10" Type="http://schemas.openxmlformats.org/officeDocument/2006/relationships/image" Target="../media/image99.png"/><Relationship Id="rId19" Type="http://schemas.openxmlformats.org/officeDocument/2006/relationships/image" Target="../media/image108.png"/><Relationship Id="rId4" Type="http://schemas.openxmlformats.org/officeDocument/2006/relationships/image" Target="../media/image93.png"/><Relationship Id="rId9" Type="http://schemas.openxmlformats.org/officeDocument/2006/relationships/image" Target="../media/image98.png"/><Relationship Id="rId14" Type="http://schemas.openxmlformats.org/officeDocument/2006/relationships/image" Target="../media/image103.png"/><Relationship Id="rId22" Type="http://schemas.openxmlformats.org/officeDocument/2006/relationships/image" Target="../media/image1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png"/><Relationship Id="rId13" Type="http://schemas.openxmlformats.org/officeDocument/2006/relationships/image" Target="../media/image122.png"/><Relationship Id="rId18" Type="http://schemas.openxmlformats.org/officeDocument/2006/relationships/image" Target="../media/image127.png"/><Relationship Id="rId3" Type="http://schemas.openxmlformats.org/officeDocument/2006/relationships/image" Target="../media/image112.png"/><Relationship Id="rId21" Type="http://schemas.openxmlformats.org/officeDocument/2006/relationships/image" Target="../media/image130.png"/><Relationship Id="rId7" Type="http://schemas.openxmlformats.org/officeDocument/2006/relationships/image" Target="../media/image116.png"/><Relationship Id="rId12" Type="http://schemas.openxmlformats.org/officeDocument/2006/relationships/image" Target="../media/image121.png"/><Relationship Id="rId17" Type="http://schemas.openxmlformats.org/officeDocument/2006/relationships/image" Target="../media/image126.png"/><Relationship Id="rId25" Type="http://schemas.openxmlformats.org/officeDocument/2006/relationships/image" Target="../media/image13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5.png"/><Relationship Id="rId20" Type="http://schemas.openxmlformats.org/officeDocument/2006/relationships/image" Target="../media/image129.png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115.png"/><Relationship Id="rId11" Type="http://schemas.openxmlformats.org/officeDocument/2006/relationships/image" Target="../media/image120.png"/><Relationship Id="rId24" Type="http://schemas.openxmlformats.org/officeDocument/2006/relationships/image" Target="../media/image133.png"/><Relationship Id="rId5" Type="http://schemas.openxmlformats.org/officeDocument/2006/relationships/image" Target="../media/image114.png"/><Relationship Id="rId15" Type="http://schemas.openxmlformats.org/officeDocument/2006/relationships/image" Target="../media/image124.png"/><Relationship Id="rId23" Type="http://schemas.openxmlformats.org/officeDocument/2006/relationships/image" Target="../media/image132.png"/><Relationship Id="rId10" Type="http://schemas.openxmlformats.org/officeDocument/2006/relationships/image" Target="../media/image119.png"/><Relationship Id="rId19" Type="http://schemas.openxmlformats.org/officeDocument/2006/relationships/image" Target="../media/image128.png"/><Relationship Id="rId4" Type="http://schemas.openxmlformats.org/officeDocument/2006/relationships/image" Target="../media/image113.png"/><Relationship Id="rId9" Type="http://schemas.openxmlformats.org/officeDocument/2006/relationships/image" Target="../media/image118.png"/><Relationship Id="rId14" Type="http://schemas.openxmlformats.org/officeDocument/2006/relationships/image" Target="../media/image123.png"/><Relationship Id="rId22" Type="http://schemas.openxmlformats.org/officeDocument/2006/relationships/image" Target="../media/image1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1560" y="2318683"/>
            <a:ext cx="81369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KINDL, K. Sbírka úloh z algebry. Praha: SPN, 1974. Publikace č. 45-12-47. s. 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93 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96 </a:t>
            </a:r>
            <a:endParaRPr lang="cs-CZ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861310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Číslo a proměnná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i="1" kern="1200" dirty="0" smtClean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Rozklad mnohočlenu na součin 1</a:t>
                      </a:r>
                      <a:endParaRPr lang="cs-CZ" sz="1600" i="1" kern="1200" dirty="0">
                        <a:solidFill>
                          <a:schemeClr val="dk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VY_32_INOVACE_22.17.EHL.MA.8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12. 02. 2014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dirty="0" smtClean="0"/>
              <a:t>Rozklad mnohočlenu na součin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69208" y="980727"/>
            <a:ext cx="8229600" cy="17576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dirty="0" smtClean="0"/>
              <a:t>Při rozkladu mnohočlenu na součin budeme vytýkat před závorku </a:t>
            </a:r>
            <a:r>
              <a:rPr lang="cs-CZ" sz="2800" dirty="0" smtClean="0">
                <a:solidFill>
                  <a:srgbClr val="FF0000"/>
                </a:solidFill>
              </a:rPr>
              <a:t>všechny činitele</a:t>
            </a:r>
            <a:r>
              <a:rPr lang="cs-CZ" sz="2800" dirty="0" smtClean="0"/>
              <a:t>, které se </a:t>
            </a:r>
            <a:r>
              <a:rPr lang="cs-CZ" sz="2800" dirty="0" smtClean="0">
                <a:solidFill>
                  <a:srgbClr val="FF0000"/>
                </a:solidFill>
              </a:rPr>
              <a:t>vyskytují ve všech členech mnohočlenu – největší společný dělitel. </a:t>
            </a:r>
            <a:r>
              <a:rPr lang="cs-CZ" sz="2800" dirty="0">
                <a:solidFill>
                  <a:srgbClr val="FF0000"/>
                </a:solidFill>
              </a:rPr>
              <a:t>Vydělíme jím všechny členy mnohočlenu.</a:t>
            </a:r>
            <a:endParaRPr lang="cs-CZ" sz="2800" dirty="0" smtClean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délník 8"/>
              <p:cNvSpPr/>
              <p:nvPr/>
            </p:nvSpPr>
            <p:spPr>
              <a:xfrm>
                <a:off x="107504" y="3794155"/>
                <a:ext cx="223224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cs-CZ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+3</m:t>
                      </m:r>
                      <m:sSup>
                        <m:sSupPr>
                          <m:ctrlPr>
                            <a:rPr lang="cs-CZ" sz="28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794155"/>
                <a:ext cx="2232247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délník 16"/>
              <p:cNvSpPr/>
              <p:nvPr/>
            </p:nvSpPr>
            <p:spPr>
              <a:xfrm>
                <a:off x="133832" y="4994012"/>
                <a:ext cx="240526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8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𝑥𝑦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−8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𝑦𝑧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7" name="Obdélní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32" y="4994012"/>
                <a:ext cx="2405261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2196611" y="3794155"/>
                <a:ext cx="352839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</a:rPr>
                      <m:t>3</m:t>
                    </m:r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sz="28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3∙</m:t>
                    </m:r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8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r>
                  <a:rPr lang="cs-CZ" sz="2800" dirty="0" smtClean="0"/>
                  <a:t> =</a:t>
                </a:r>
                <a:endParaRPr lang="cs-CZ" sz="2800" dirty="0"/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611" y="3794155"/>
                <a:ext cx="3528392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0465" r="-2245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délník 11"/>
              <p:cNvSpPr/>
              <p:nvPr/>
            </p:nvSpPr>
            <p:spPr>
              <a:xfrm>
                <a:off x="5597493" y="3838793"/>
                <a:ext cx="226949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</a:rPr>
                      <m:t>3</m:t>
                    </m:r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</a:rPr>
                      <m:t>𝑥𝑥</m:t>
                    </m:r>
                    <m:r>
                      <a:rPr lang="cs-CZ" sz="28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(1</m:t>
                    </m:r>
                    <m:r>
                      <a:rPr lang="cs-CZ" sz="28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cs-CZ" sz="28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sz="28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cs-CZ" sz="2800" dirty="0" smtClean="0"/>
                  <a:t> =</a:t>
                </a:r>
                <a:endParaRPr lang="cs-CZ" sz="2800" dirty="0"/>
              </a:p>
            </p:txBody>
          </p:sp>
        </mc:Choice>
        <mc:Fallback xmlns="">
          <p:sp>
            <p:nvSpPr>
              <p:cNvPr id="12" name="Obdélník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7493" y="3838793"/>
                <a:ext cx="2269493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bdélník 12"/>
              <p:cNvSpPr/>
              <p:nvPr/>
            </p:nvSpPr>
            <p:spPr>
              <a:xfrm>
                <a:off x="2123728" y="4363323"/>
                <a:ext cx="195916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(1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3" name="Obdélník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363323"/>
                <a:ext cx="195916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Obdélník 15"/>
              <p:cNvSpPr/>
              <p:nvPr/>
            </p:nvSpPr>
            <p:spPr>
              <a:xfrm>
                <a:off x="107504" y="2738373"/>
                <a:ext cx="173111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4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+4=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6" name="Obdélník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738373"/>
                <a:ext cx="1731113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Obdélník 20"/>
              <p:cNvSpPr/>
              <p:nvPr/>
            </p:nvSpPr>
            <p:spPr>
              <a:xfrm>
                <a:off x="169208" y="3275252"/>
                <a:ext cx="202652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5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𝑏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−4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𝑎𝑏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1" name="Obdélník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08" y="3275252"/>
                <a:ext cx="2026528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délník 21"/>
              <p:cNvSpPr/>
              <p:nvPr/>
            </p:nvSpPr>
            <p:spPr>
              <a:xfrm>
                <a:off x="4048616" y="3261593"/>
                <a:ext cx="202652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(5−4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2" name="Obdélník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8616" y="3261593"/>
                <a:ext cx="2026528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Obdélník 17"/>
              <p:cNvSpPr/>
              <p:nvPr/>
            </p:nvSpPr>
            <p:spPr>
              <a:xfrm>
                <a:off x="2123728" y="3265820"/>
                <a:ext cx="202652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5</m:t>
                      </m:r>
                      <m:r>
                        <a:rPr lang="cs-CZ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−4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𝑎𝑏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>
          <p:sp>
            <p:nvSpPr>
              <p:cNvPr id="18" name="Obdélník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3265820"/>
                <a:ext cx="2026528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bdélník 18"/>
              <p:cNvSpPr/>
              <p:nvPr/>
            </p:nvSpPr>
            <p:spPr>
              <a:xfrm>
                <a:off x="3154199" y="2738373"/>
                <a:ext cx="161321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4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+1)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9" name="Obdélník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4199" y="2738373"/>
                <a:ext cx="1613215" cy="52322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bdélník 22"/>
              <p:cNvSpPr/>
              <p:nvPr/>
            </p:nvSpPr>
            <p:spPr>
              <a:xfrm>
                <a:off x="1616751" y="2738373"/>
                <a:ext cx="173111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4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cs-CZ" sz="28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3" name="Obdélník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6751" y="2738373"/>
                <a:ext cx="1731113" cy="52322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délník 23"/>
              <p:cNvSpPr/>
              <p:nvPr/>
            </p:nvSpPr>
            <p:spPr>
              <a:xfrm>
                <a:off x="2368043" y="4994012"/>
                <a:ext cx="178221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8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𝑦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𝑧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4" name="Obdélník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043" y="4994012"/>
                <a:ext cx="1782213" cy="52322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bdélník 24"/>
              <p:cNvSpPr/>
              <p:nvPr/>
            </p:nvSpPr>
            <p:spPr>
              <a:xfrm>
                <a:off x="133832" y="5805264"/>
                <a:ext cx="240526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6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cs-CZ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cs-CZ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+6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5" name="Obdélník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32" y="5805264"/>
                <a:ext cx="2405261" cy="52322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bdélník 25"/>
              <p:cNvSpPr/>
              <p:nvPr/>
            </p:nvSpPr>
            <p:spPr>
              <a:xfrm>
                <a:off x="2482307" y="5805264"/>
                <a:ext cx="187366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6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cs-CZ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cs-CZ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cs-CZ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6" name="Obdélník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2307" y="5805264"/>
                <a:ext cx="1873669" cy="52322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664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22" grpId="0"/>
      <p:bldP spid="18" grpId="0"/>
      <p:bldP spid="19" grpId="0"/>
      <p:bldP spid="23" grpId="0"/>
      <p:bldP spid="24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i="1" dirty="0" smtClean="0">
                <a:solidFill>
                  <a:srgbClr val="FF0000"/>
                </a:solidFill>
              </a:rPr>
              <a:t>Rozklad mnohočlenu na součin vytýkáním před závorku</a:t>
            </a:r>
            <a:endParaRPr lang="cs-CZ" sz="3600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9532" y="1818221"/>
            <a:ext cx="1800200" cy="64807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Postup: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2120860" y="1484784"/>
                <a:ext cx="288032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cs-CZ" sz="28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8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8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𝑦𝑧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−15</m:t>
                      </m:r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0860" y="1484784"/>
                <a:ext cx="288032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ástupný symbol pro obsah 2"/>
          <p:cNvSpPr txBox="1">
            <a:spLocks/>
          </p:cNvSpPr>
          <p:nvPr/>
        </p:nvSpPr>
        <p:spPr>
          <a:xfrm>
            <a:off x="467544" y="2348880"/>
            <a:ext cx="7912496" cy="1042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Koeficienty </a:t>
            </a:r>
            <a:r>
              <a:rPr lang="cs-CZ" dirty="0" smtClean="0">
                <a:solidFill>
                  <a:srgbClr val="FF0000"/>
                </a:solidFill>
              </a:rPr>
              <a:t>rozložíme na součiny prvočísel</a:t>
            </a:r>
            <a:r>
              <a:rPr lang="cs-CZ" dirty="0" smtClean="0"/>
              <a:t>, mocniny rozepíšeme jako </a:t>
            </a:r>
            <a:r>
              <a:rPr lang="cs-CZ" dirty="0" smtClean="0">
                <a:solidFill>
                  <a:srgbClr val="FF0000"/>
                </a:solidFill>
              </a:rPr>
              <a:t>součiny základů 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/>
              <p:cNvSpPr/>
              <p:nvPr/>
            </p:nvSpPr>
            <p:spPr>
              <a:xfrm>
                <a:off x="4031940" y="3400692"/>
                <a:ext cx="36004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6" name="Obdélní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940" y="3400692"/>
                <a:ext cx="36004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ástupný symbol pro obsah 2"/>
          <p:cNvSpPr txBox="1">
            <a:spLocks/>
          </p:cNvSpPr>
          <p:nvPr/>
        </p:nvSpPr>
        <p:spPr>
          <a:xfrm>
            <a:off x="476656" y="3947458"/>
            <a:ext cx="7912496" cy="633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Najdeme </a:t>
            </a:r>
            <a:r>
              <a:rPr lang="cs-CZ" dirty="0" smtClean="0">
                <a:solidFill>
                  <a:srgbClr val="FF0000"/>
                </a:solidFill>
              </a:rPr>
              <a:t>společné činitele</a:t>
            </a:r>
            <a:r>
              <a:rPr lang="cs-CZ" dirty="0" smtClean="0"/>
              <a:t> všech členů</a:t>
            </a:r>
            <a:endParaRPr lang="cs-CZ" dirty="0"/>
          </a:p>
        </p:txBody>
      </p:sp>
      <p:sp>
        <p:nvSpPr>
          <p:cNvPr id="15" name="Zástupný symbol pro obsah 2"/>
          <p:cNvSpPr txBox="1">
            <a:spLocks/>
          </p:cNvSpPr>
          <p:nvPr/>
        </p:nvSpPr>
        <p:spPr>
          <a:xfrm>
            <a:off x="464144" y="4437112"/>
            <a:ext cx="7632848" cy="1224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rgbClr val="FF0000"/>
                </a:solidFill>
              </a:rPr>
              <a:t>Vytkneme všechny společné činitele </a:t>
            </a:r>
            <a:r>
              <a:rPr lang="cs-CZ" dirty="0" smtClean="0"/>
              <a:t>před závorku - společný dělitel mnohočlenu. 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délník 16"/>
              <p:cNvSpPr/>
              <p:nvPr/>
            </p:nvSpPr>
            <p:spPr>
              <a:xfrm>
                <a:off x="3739010" y="5723236"/>
                <a:ext cx="223224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𝑥𝑦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𝑥𝑧</m:t>
                      </m:r>
                      <m:r>
                        <a:rPr lang="cs-CZ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−5)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7" name="Obdélní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9010" y="5723236"/>
                <a:ext cx="223224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délník 17"/>
              <p:cNvSpPr/>
              <p:nvPr/>
            </p:nvSpPr>
            <p:spPr>
              <a:xfrm>
                <a:off x="683568" y="3339200"/>
                <a:ext cx="43204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8" name="Obdélník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339200"/>
                <a:ext cx="432048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bdélník 18"/>
              <p:cNvSpPr/>
              <p:nvPr/>
            </p:nvSpPr>
            <p:spPr>
              <a:xfrm>
                <a:off x="1036305" y="3338714"/>
                <a:ext cx="36734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9" name="Obdélník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305" y="3338714"/>
                <a:ext cx="367344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bdélník 19"/>
              <p:cNvSpPr/>
              <p:nvPr/>
            </p:nvSpPr>
            <p:spPr>
              <a:xfrm>
                <a:off x="2063354" y="3373260"/>
                <a:ext cx="34840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</a:rPr>
                        <m:t>𝑧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0" name="Obdélník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354" y="3373260"/>
                <a:ext cx="348406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Obdélník 20"/>
              <p:cNvSpPr/>
              <p:nvPr/>
            </p:nvSpPr>
            <p:spPr>
              <a:xfrm>
                <a:off x="2722640" y="3409836"/>
                <a:ext cx="46519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3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1" name="Obdélník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2640" y="3409836"/>
                <a:ext cx="465192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délník 21"/>
              <p:cNvSpPr/>
              <p:nvPr/>
            </p:nvSpPr>
            <p:spPr>
              <a:xfrm>
                <a:off x="1403648" y="3347891"/>
                <a:ext cx="36004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2" name="Obdélník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3347891"/>
                <a:ext cx="360040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bdélník 22"/>
              <p:cNvSpPr/>
              <p:nvPr/>
            </p:nvSpPr>
            <p:spPr>
              <a:xfrm>
                <a:off x="1714536" y="3356846"/>
                <a:ext cx="28803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3" name="Obdélník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36" y="3356846"/>
                <a:ext cx="28803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délník 23"/>
              <p:cNvSpPr/>
              <p:nvPr/>
            </p:nvSpPr>
            <p:spPr>
              <a:xfrm>
                <a:off x="1259632" y="3360941"/>
                <a:ext cx="28201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4" name="Obdélník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360941"/>
                <a:ext cx="282019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bdélník 24"/>
              <p:cNvSpPr/>
              <p:nvPr/>
            </p:nvSpPr>
            <p:spPr>
              <a:xfrm>
                <a:off x="1946436" y="3391548"/>
                <a:ext cx="17729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5" name="Obdélník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6436" y="3391548"/>
                <a:ext cx="177292" cy="52322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bdélník 25"/>
              <p:cNvSpPr/>
              <p:nvPr/>
            </p:nvSpPr>
            <p:spPr>
              <a:xfrm>
                <a:off x="3419872" y="3384424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6" name="Obdélník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3384424"/>
                <a:ext cx="468077" cy="52322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1619672" y="3391548"/>
                <a:ext cx="24930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391548"/>
                <a:ext cx="249300" cy="52322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Obdélník 27"/>
              <p:cNvSpPr/>
              <p:nvPr/>
            </p:nvSpPr>
            <p:spPr>
              <a:xfrm>
                <a:off x="3739010" y="3391548"/>
                <a:ext cx="47295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8" name="Obdélník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9010" y="3391548"/>
                <a:ext cx="472950" cy="52322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bdélník 28"/>
              <p:cNvSpPr/>
              <p:nvPr/>
            </p:nvSpPr>
            <p:spPr>
              <a:xfrm>
                <a:off x="3281312" y="3409836"/>
                <a:ext cx="35458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9" name="Obdélník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1312" y="3409836"/>
                <a:ext cx="354584" cy="52322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2303120" y="3429000"/>
                <a:ext cx="5341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3120" y="3429000"/>
                <a:ext cx="534121" cy="52322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Obdélník 30"/>
              <p:cNvSpPr/>
              <p:nvPr/>
            </p:nvSpPr>
            <p:spPr>
              <a:xfrm>
                <a:off x="2843808" y="3409836"/>
                <a:ext cx="43313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1" name="Obdélník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3409836"/>
                <a:ext cx="433132" cy="52322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Obdélník 31"/>
              <p:cNvSpPr/>
              <p:nvPr/>
            </p:nvSpPr>
            <p:spPr>
              <a:xfrm>
                <a:off x="3011972" y="3409836"/>
                <a:ext cx="54904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5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2" name="Obdélník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972" y="3409836"/>
                <a:ext cx="549048" cy="52322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3641352" y="3409836"/>
                <a:ext cx="35458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1352" y="3409836"/>
                <a:ext cx="354584" cy="523220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Obdélník 33"/>
              <p:cNvSpPr/>
              <p:nvPr/>
            </p:nvSpPr>
            <p:spPr>
              <a:xfrm>
                <a:off x="905048" y="3338714"/>
                <a:ext cx="35458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4" name="Obdélník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048" y="3338714"/>
                <a:ext cx="354584" cy="523220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869592" y="5805264"/>
                <a:ext cx="2952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592" y="5805264"/>
                <a:ext cx="295273" cy="36933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1348172" y="5814720"/>
                <a:ext cx="2952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172" y="5814720"/>
                <a:ext cx="295273" cy="369332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3430551" y="5825754"/>
                <a:ext cx="410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0551" y="5825754"/>
                <a:ext cx="410689" cy="369332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2123728" y="5820182"/>
                <a:ext cx="2952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5820182"/>
                <a:ext cx="295273" cy="369332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ovéPole 38"/>
              <p:cNvSpPr txBox="1"/>
              <p:nvPr/>
            </p:nvSpPr>
            <p:spPr>
              <a:xfrm>
                <a:off x="1691680" y="5733256"/>
                <a:ext cx="415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(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39" name="TextovéPole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5733256"/>
                <a:ext cx="415498" cy="523220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3158670" y="5748810"/>
                <a:ext cx="415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8670" y="5748810"/>
                <a:ext cx="415498" cy="523220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4611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1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18" presetID="1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9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22222E-6 2.96296E-6 L -0.01233 0.34305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17153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5.55556E-7 -3.7037E-6 L -0.23698 0.33264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58" y="1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11111E-6 -4.81481E-6 L 0.00434 0.3426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17130"/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0 L -0.25816 0.33634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17" y="1680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0"/>
                                            </p:cond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0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5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8.33333E-7 0.00417 L -0.02014 0.34445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7" y="17014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2.5E-6 -0.0007 L -0.24618 0.33472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09" y="1675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8"/>
                                            </p:cond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6500"/>
                            </p:stCondLst>
                            <p:childTnLst>
                              <p:par>
                                <p:cTn id="161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6500"/>
                            </p:stCondLst>
                            <p:childTnLst>
                              <p:par>
                                <p:cTn id="1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04723 0.34653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17315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0.02187 0.34583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4" y="17292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000"/>
                            </p:stCondLst>
                            <p:childTnLst>
                              <p:par>
                                <p:cTn id="1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48148E-6 L 0.02535 0.34028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7" y="17014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7037E-6 L -0.01337 0.34306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" y="17153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000"/>
                            </p:stCondLst>
                            <p:childTnLst>
                              <p:par>
                                <p:cTn id="1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500"/>
                            </p:stCondLst>
                            <p:childTnLst>
                              <p:par>
                                <p:cTn id="1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6" grpId="0" build="p"/>
      <p:bldP spid="6" grpId="1" build="allAtOnce"/>
      <p:bldP spid="7" grpId="0" build="p"/>
      <p:bldP spid="15" grpId="0" build="p"/>
      <p:bldP spid="17" grpId="0"/>
      <p:bldP spid="18" grpId="0" build="p"/>
      <p:bldP spid="18" grpId="1" build="allAtOnce"/>
      <p:bldP spid="18" grpId="2" build="allAtOnce"/>
      <p:bldP spid="19" grpId="0"/>
      <p:bldP spid="19" grpId="1"/>
      <p:bldP spid="19" grpId="2"/>
      <p:bldP spid="20" grpId="0" build="p"/>
      <p:bldP spid="20" grpId="1" build="allAtOnce"/>
      <p:bldP spid="21" grpId="0" build="p"/>
      <p:bldP spid="21" grpId="1" build="allAtOnce"/>
      <p:bldP spid="21" grpId="2" build="allAtOnce"/>
      <p:bldP spid="22" grpId="0" build="p"/>
      <p:bldP spid="22" grpId="1" build="allAtOnce"/>
      <p:bldP spid="23" grpId="0" build="p"/>
      <p:bldP spid="23" grpId="1" build="allAtOnce"/>
      <p:bldP spid="23" grpId="2" build="allAtOnce"/>
      <p:bldP spid="24" grpId="0" build="p"/>
      <p:bldP spid="24" grpId="1" build="allAtOnce"/>
      <p:bldP spid="25" grpId="0" build="p"/>
      <p:bldP spid="25" grpId="1" build="allAtOnce"/>
      <p:bldP spid="26" grpId="0" build="p"/>
      <p:bldP spid="26" grpId="1" build="allAtOnce"/>
      <p:bldP spid="26" grpId="2" build="allAtOnce"/>
      <p:bldP spid="26" grpId="3" build="allAtOnce"/>
      <p:bldP spid="27" grpId="0" build="p"/>
      <p:bldP spid="27" grpId="1" build="allAtOnce"/>
      <p:bldP spid="28" grpId="0" build="p"/>
      <p:bldP spid="28" grpId="1" build="allAtOnce"/>
      <p:bldP spid="28" grpId="2" build="allAtOnce"/>
      <p:bldP spid="28" grpId="3" build="allAtOnce"/>
      <p:bldP spid="29" grpId="0" build="p"/>
      <p:bldP spid="29" grpId="1" build="allAtOnce"/>
      <p:bldP spid="30" grpId="0" build="p"/>
      <p:bldP spid="30" grpId="1" build="allAtOnce"/>
      <p:bldP spid="31" grpId="0" build="p"/>
      <p:bldP spid="31" grpId="2" build="allAtOnce"/>
      <p:bldP spid="32" grpId="0" build="p"/>
      <p:bldP spid="32" grpId="1" build="allAtOnce"/>
      <p:bldP spid="33" grpId="0" build="p"/>
      <p:bldP spid="33" grpId="1" build="allAtOnce"/>
      <p:bldP spid="34" grpId="0" build="p"/>
      <p:bldP spid="34" grpId="1" build="allAtOnce"/>
      <p:bldP spid="8" grpId="0"/>
      <p:bldP spid="35" grpId="0"/>
      <p:bldP spid="36" grpId="0"/>
      <p:bldP spid="37" grpId="0"/>
      <p:bldP spid="39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83278" y="188640"/>
            <a:ext cx="5361501" cy="864096"/>
          </a:xfrm>
        </p:spPr>
        <p:txBody>
          <a:bodyPr>
            <a:normAutofit/>
          </a:bodyPr>
          <a:lstStyle/>
          <a:p>
            <a:r>
              <a:rPr lang="cs-CZ" sz="3200" dirty="0" smtClean="0"/>
              <a:t>Rozlož mnohočlen </a:t>
            </a:r>
            <a:r>
              <a:rPr lang="cs-CZ" sz="3200" dirty="0"/>
              <a:t>na </a:t>
            </a:r>
            <a:r>
              <a:rPr lang="cs-CZ" sz="3200" dirty="0" smtClean="0"/>
              <a:t>součin: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815119" y="1403484"/>
                <a:ext cx="17089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𝑥𝑦</m:t>
                      </m:r>
                      <m:r>
                        <a:rPr lang="cs-CZ" sz="2400" i="1" dirty="0" smtClean="0">
                          <a:latin typeface="Cambria Math"/>
                        </a:rPr>
                        <m:t> – </m:t>
                      </m:r>
                      <m:r>
                        <a:rPr lang="cs-CZ" sz="2400" i="1" dirty="0" err="1" smtClean="0">
                          <a:latin typeface="Cambria Math"/>
                        </a:rPr>
                        <m:t>𝑦𝑧</m:t>
                      </m:r>
                      <m:r>
                        <a:rPr lang="cs-CZ" sz="2400" i="1" dirty="0" smtClean="0">
                          <a:latin typeface="Cambria Math"/>
                        </a:rPr>
                        <m:t> =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119" y="1403484"/>
                <a:ext cx="1708929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785439" y="2060848"/>
                <a:ext cx="24898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3</m:t>
                      </m:r>
                      <m:r>
                        <a:rPr lang="cs-CZ" sz="2400" i="1" dirty="0" smtClean="0">
                          <a:latin typeface="Cambria Math"/>
                        </a:rPr>
                        <m:t>𝑥</m:t>
                      </m:r>
                      <m:r>
                        <a:rPr lang="cs-CZ" sz="2400" i="1" dirty="0" smtClean="0">
                          <a:latin typeface="Cambria Math"/>
                        </a:rPr>
                        <m:t> + 6</m:t>
                      </m:r>
                      <m:r>
                        <a:rPr lang="cs-CZ" sz="2400" i="1" dirty="0" smtClean="0">
                          <a:latin typeface="Cambria Math"/>
                        </a:rPr>
                        <m:t>𝑦</m:t>
                      </m:r>
                      <m:r>
                        <a:rPr lang="cs-CZ" sz="2400" i="1" dirty="0" smtClean="0">
                          <a:latin typeface="Cambria Math"/>
                        </a:rPr>
                        <m:t> – 6</m:t>
                      </m:r>
                      <m:r>
                        <a:rPr lang="cs-CZ" sz="2400" i="1" dirty="0" smtClean="0">
                          <a:latin typeface="Cambria Math"/>
                        </a:rPr>
                        <m:t>𝑧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439" y="2060848"/>
                <a:ext cx="2489849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délník 13"/>
              <p:cNvSpPr/>
              <p:nvPr/>
            </p:nvSpPr>
            <p:spPr>
              <a:xfrm>
                <a:off x="827584" y="2708920"/>
                <a:ext cx="262341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400" dirty="0"/>
                  <a:t>  </a:t>
                </a:r>
                <a14:m>
                  <m:oMath xmlns:m="http://schemas.openxmlformats.org/officeDocument/2006/math">
                    <m:r>
                      <a:rPr lang="cs-CZ" sz="2400" i="1" dirty="0" smtClean="0">
                        <a:latin typeface="Cambria Math"/>
                      </a:rPr>
                      <m:t>𝑚</m:t>
                    </m:r>
                    <m:r>
                      <a:rPr lang="cs-CZ" sz="2400" i="1" baseline="30000" dirty="0">
                        <a:latin typeface="Cambria Math"/>
                      </a:rPr>
                      <m:t>5 </m:t>
                    </m:r>
                    <m:r>
                      <a:rPr lang="cs-CZ" sz="2400" i="1" dirty="0">
                        <a:latin typeface="Cambria Math"/>
                      </a:rPr>
                      <m:t>− </m:t>
                    </m:r>
                    <m:r>
                      <a:rPr lang="cs-CZ" sz="2400" i="1" dirty="0">
                        <a:latin typeface="Cambria Math"/>
                      </a:rPr>
                      <m:t>𝑚</m:t>
                    </m:r>
                    <m:r>
                      <a:rPr lang="cs-CZ" sz="2400" i="1" baseline="30000" dirty="0">
                        <a:latin typeface="Cambria Math"/>
                      </a:rPr>
                      <m:t>2 </m:t>
                    </m:r>
                    <m:r>
                      <a:rPr lang="cs-CZ" sz="2400" i="1" dirty="0" smtClean="0">
                        <a:latin typeface="Cambria Math"/>
                      </a:rPr>
                      <m:t>=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14" name="Obdélník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2708920"/>
                <a:ext cx="262341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bdélník 14"/>
              <p:cNvSpPr/>
              <p:nvPr/>
            </p:nvSpPr>
            <p:spPr>
              <a:xfrm>
                <a:off x="817175" y="4067780"/>
                <a:ext cx="240912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sz="2400" dirty="0" smtClean="0"/>
                  <a:t> </a:t>
                </a:r>
                <a14:m>
                  <m:oMath xmlns:m="http://schemas.openxmlformats.org/officeDocument/2006/math">
                    <m:r>
                      <a:rPr lang="cs-CZ" sz="2400" i="1" dirty="0" smtClean="0">
                        <a:latin typeface="Cambria Math"/>
                      </a:rPr>
                      <m:t>𝑥</m:t>
                    </m:r>
                    <m:r>
                      <a:rPr lang="cs-CZ" sz="2400" i="1" baseline="30000" dirty="0">
                        <a:latin typeface="Cambria Math"/>
                      </a:rPr>
                      <m:t>3</m:t>
                    </m:r>
                    <m:r>
                      <a:rPr lang="cs-CZ" sz="2400" i="1" dirty="0">
                        <a:latin typeface="Cambria Math"/>
                      </a:rPr>
                      <m:t>𝑦</m:t>
                    </m:r>
                    <m:r>
                      <a:rPr lang="cs-CZ" sz="2400" i="1" baseline="30000" dirty="0">
                        <a:latin typeface="Cambria Math"/>
                      </a:rPr>
                      <m:t>2</m:t>
                    </m:r>
                    <m:r>
                      <a:rPr lang="cs-CZ" sz="2400" i="1" dirty="0">
                        <a:latin typeface="Cambria Math"/>
                      </a:rPr>
                      <m:t> + 8</m:t>
                    </m:r>
                    <m:r>
                      <a:rPr lang="cs-CZ" sz="2400" i="1" dirty="0">
                        <a:latin typeface="Cambria Math"/>
                      </a:rPr>
                      <m:t>𝑥</m:t>
                    </m:r>
                    <m:r>
                      <a:rPr lang="cs-CZ" sz="2400" i="1" baseline="30000" dirty="0">
                        <a:latin typeface="Cambria Math"/>
                      </a:rPr>
                      <m:t>3</m:t>
                    </m:r>
                    <m:r>
                      <a:rPr lang="cs-CZ" sz="2400" i="1" dirty="0">
                        <a:latin typeface="Cambria Math"/>
                      </a:rPr>
                      <m:t>𝑦</m:t>
                    </m:r>
                    <m:r>
                      <a:rPr lang="cs-CZ" sz="2400" i="1" baseline="30000" dirty="0">
                        <a:latin typeface="Cambria Math"/>
                      </a:rPr>
                      <m:t>3 </m:t>
                    </m:r>
                    <m:r>
                      <a:rPr lang="cs-CZ" sz="2400" i="1" dirty="0">
                        <a:latin typeface="Cambria Math"/>
                      </a:rPr>
                      <m:t>=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15" name="Obdélník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175" y="4067780"/>
                <a:ext cx="2409121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délník 17"/>
              <p:cNvSpPr/>
              <p:nvPr/>
            </p:nvSpPr>
            <p:spPr>
              <a:xfrm>
                <a:off x="843632" y="3356992"/>
                <a:ext cx="278903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18</m:t>
                      </m:r>
                      <m:r>
                        <a:rPr lang="cs-CZ" sz="2400" i="1" dirty="0" smtClean="0">
                          <a:latin typeface="Cambria Math"/>
                        </a:rPr>
                        <m:t>𝑎𝑏</m:t>
                      </m:r>
                      <m:r>
                        <a:rPr lang="cs-CZ" sz="2400" i="1" baseline="30000" dirty="0" smtClean="0">
                          <a:latin typeface="Cambria Math"/>
                        </a:rPr>
                        <m:t>2 </m:t>
                      </m:r>
                      <m:r>
                        <a:rPr lang="cs-CZ" sz="2400" i="1" dirty="0">
                          <a:latin typeface="Cambria Math"/>
                        </a:rPr>
                        <m:t>+ 21</m:t>
                      </m:r>
                      <m:r>
                        <a:rPr lang="cs-CZ" sz="2400" i="1" dirty="0">
                          <a:latin typeface="Cambria Math"/>
                        </a:rPr>
                        <m:t>𝑎</m:t>
                      </m:r>
                      <m:r>
                        <a:rPr lang="cs-CZ" sz="2400" i="1" baseline="30000" dirty="0">
                          <a:latin typeface="Cambria Math"/>
                        </a:rPr>
                        <m:t>2</m:t>
                      </m:r>
                      <m:r>
                        <a:rPr lang="cs-CZ" sz="2400" i="1" dirty="0">
                          <a:latin typeface="Cambria Math"/>
                        </a:rPr>
                        <m:t>𝑏</m:t>
                      </m:r>
                      <m:r>
                        <a:rPr lang="cs-CZ" sz="2400" i="1" baseline="30000" dirty="0">
                          <a:latin typeface="Cambria Math"/>
                        </a:rPr>
                        <m:t>2 </m:t>
                      </m:r>
                      <m:r>
                        <a:rPr lang="cs-CZ" sz="2400" i="1" dirty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8" name="Obdélník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632" y="3356992"/>
                <a:ext cx="2789033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bdélník 18"/>
              <p:cNvSpPr/>
              <p:nvPr/>
            </p:nvSpPr>
            <p:spPr>
              <a:xfrm>
                <a:off x="827584" y="4859868"/>
                <a:ext cx="250382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20</m:t>
                      </m:r>
                      <m:r>
                        <a:rPr lang="cs-CZ" sz="2400" i="1" dirty="0" smtClean="0">
                          <a:latin typeface="Cambria Math"/>
                        </a:rPr>
                        <m:t>𝑎𝑥</m:t>
                      </m:r>
                      <m:r>
                        <a:rPr lang="cs-CZ" sz="2400" i="1" dirty="0" smtClean="0">
                          <a:latin typeface="Cambria Math"/>
                        </a:rPr>
                        <m:t> − 42</m:t>
                      </m:r>
                      <m:r>
                        <a:rPr lang="cs-CZ" sz="2400" i="1" dirty="0">
                          <a:latin typeface="Cambria Math"/>
                        </a:rPr>
                        <m:t>𝑏𝑦</m:t>
                      </m:r>
                      <m:r>
                        <a:rPr lang="cs-CZ" sz="2400" i="1" dirty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9" name="Obdélník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4859868"/>
                <a:ext cx="2503827" cy="461665"/>
              </a:xfrm>
              <a:prstGeom prst="rect">
                <a:avLst/>
              </a:prstGeom>
              <a:blipFill rotWithShape="1">
                <a:blip r:embed="rId8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Obdélník 50"/>
              <p:cNvSpPr/>
              <p:nvPr/>
            </p:nvSpPr>
            <p:spPr>
              <a:xfrm>
                <a:off x="952417" y="5634632"/>
                <a:ext cx="289656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5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</m:t>
                      </m:r>
                      <m:r>
                        <a:rPr lang="cs-CZ" sz="240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latin typeface="Cambria Math"/>
                        </a:rPr>
                        <m:t> </m:t>
                      </m:r>
                      <m:r>
                        <a:rPr lang="cs-CZ" sz="2400" b="0" i="1" dirty="0" smtClean="0">
                          <a:latin typeface="Cambria Math"/>
                        </a:rPr>
                        <m:t>−10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</m:t>
                      </m:r>
                      <m:r>
                        <a:rPr lang="cs-CZ" sz="240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latin typeface="Cambria Math"/>
                        </a:rPr>
                        <m:t> –</m:t>
                      </m:r>
                      <m:r>
                        <a:rPr lang="cs-CZ" sz="2400" b="0" i="1" dirty="0" smtClean="0">
                          <a:latin typeface="Cambria Math"/>
                        </a:rPr>
                        <m:t>15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</m:t>
                      </m:r>
                      <m:r>
                        <a:rPr lang="cs-CZ" sz="2400" i="1" dirty="0" smtClean="0">
                          <a:latin typeface="Cambria Math"/>
                        </a:rPr>
                        <m:t>= </m:t>
                      </m:r>
                      <m:r>
                        <a:rPr lang="cs-CZ" sz="2400" i="1" baseline="30000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1" name="Obdélník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417" y="5634632"/>
                <a:ext cx="2896562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ovéPole 52"/>
              <p:cNvSpPr txBox="1"/>
              <p:nvPr/>
            </p:nvSpPr>
            <p:spPr>
              <a:xfrm>
                <a:off x="2286746" y="1403484"/>
                <a:ext cx="1421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𝑦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– </m:t>
                      </m:r>
                      <m:r>
                        <a:rPr lang="cs-CZ" sz="2400" i="1" dirty="0" err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𝑧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3" name="TextovéPole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746" y="1403484"/>
                <a:ext cx="1421158" cy="461665"/>
              </a:xfrm>
              <a:prstGeom prst="rect">
                <a:avLst/>
              </a:prstGeom>
              <a:blipFill rotWithShape="1">
                <a:blip r:embed="rId10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ovéPole 53"/>
              <p:cNvSpPr txBox="1"/>
              <p:nvPr/>
            </p:nvSpPr>
            <p:spPr>
              <a:xfrm>
                <a:off x="3062431" y="2051556"/>
                <a:ext cx="2229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3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+2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𝑦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–2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𝑧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4" name="TextovéPole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2431" y="2051556"/>
                <a:ext cx="2229649" cy="461665"/>
              </a:xfrm>
              <a:prstGeom prst="rect">
                <a:avLst/>
              </a:prstGeom>
              <a:blipFill rotWithShape="1">
                <a:blip r:embed="rId11"/>
                <a:stretch>
                  <a:fillRect r="-546" b="-18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Obdélník 54"/>
              <p:cNvSpPr/>
              <p:nvPr/>
            </p:nvSpPr>
            <p:spPr>
              <a:xfrm>
                <a:off x="2551948" y="2699776"/>
                <a:ext cx="252410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400" dirty="0" smtClean="0">
                    <a:solidFill>
                      <a:srgbClr val="FF0000"/>
                    </a:solidFill>
                  </a:rPr>
                  <a:t>  </a:t>
                </a:r>
                <a14:m>
                  <m:oMath xmlns:m="http://schemas.openxmlformats.org/officeDocument/2006/math">
                    <m:r>
                      <a:rPr lang="cs-CZ" sz="24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𝑚</m:t>
                    </m:r>
                    <m:r>
                      <a:rPr lang="cs-CZ" sz="2400" b="0" i="1" baseline="30000" dirty="0" smtClean="0">
                        <a:solidFill>
                          <a:srgbClr val="FF0000"/>
                        </a:solidFill>
                        <a:latin typeface="Cambria Math"/>
                      </a:rPr>
                      <m:t>2</m:t>
                    </m:r>
                    <m:r>
                      <a:rPr lang="cs-CZ" sz="2400" i="1" baseline="30000" dirty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(</m:t>
                    </m:r>
                    <m:r>
                      <a:rPr lang="cs-CZ" sz="2400" i="1" dirty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cs-CZ" sz="2400" i="1" dirty="0">
                        <a:solidFill>
                          <a:srgbClr val="FF0000"/>
                        </a:solidFill>
                        <a:latin typeface="Cambria Math"/>
                      </a:rPr>
                      <m:t>𝑚</m:t>
                    </m:r>
                    <m:r>
                      <a:rPr lang="cs-CZ" sz="2400" b="0" i="1" baseline="30000" dirty="0" smtClean="0">
                        <a:solidFill>
                          <a:srgbClr val="FF0000"/>
                        </a:solidFill>
                        <a:latin typeface="Cambria Math"/>
                      </a:rPr>
                      <m:t>3</m:t>
                    </m:r>
                    <m:r>
                      <a:rPr lang="cs-CZ" sz="2400" i="1" baseline="30000" dirty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−1)</m:t>
                    </m:r>
                  </m:oMath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Obdélník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1948" y="2699776"/>
                <a:ext cx="2524108" cy="461665"/>
              </a:xfrm>
              <a:prstGeom prst="rect">
                <a:avLst/>
              </a:prstGeom>
              <a:blipFill rotWithShape="1">
                <a:blip r:embed="rId12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Obdélník 55"/>
              <p:cNvSpPr/>
              <p:nvPr/>
            </p:nvSpPr>
            <p:spPr>
              <a:xfrm>
                <a:off x="3523328" y="3347700"/>
                <a:ext cx="19127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3</m:t>
                    </m:r>
                    <m:r>
                      <a:rPr lang="cs-CZ" sz="24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𝑎𝑏</m:t>
                    </m:r>
                    <m:r>
                      <a:rPr lang="cs-CZ" sz="2400" i="1" baseline="30000" dirty="0" smtClean="0">
                        <a:solidFill>
                          <a:srgbClr val="FF0000"/>
                        </a:solidFill>
                        <a:latin typeface="Cambria Math"/>
                      </a:rPr>
                      <m:t>2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(6</m:t>
                    </m:r>
                    <m:r>
                      <a:rPr lang="cs-CZ" sz="2400" i="1" dirty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7</m:t>
                    </m:r>
                    <m:r>
                      <a:rPr lang="cs-CZ" sz="2400" i="1" dirty="0">
                        <a:solidFill>
                          <a:srgbClr val="FF000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cs-CZ" sz="2400" dirty="0" smtClean="0">
                    <a:solidFill>
                      <a:srgbClr val="FF0000"/>
                    </a:solidFill>
                  </a:rPr>
                  <a:t>)</a:t>
                </a:r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6" name="Obdélník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3328" y="3347700"/>
                <a:ext cx="1912768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955" t="-10526" r="-3822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Obdélník 56"/>
              <p:cNvSpPr/>
              <p:nvPr/>
            </p:nvSpPr>
            <p:spPr>
              <a:xfrm>
                <a:off x="3093271" y="4066628"/>
                <a:ext cx="205479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sz="24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cs-CZ" sz="24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cs-CZ" sz="2400" i="1" baseline="30000" dirty="0">
                        <a:solidFill>
                          <a:srgbClr val="FF0000"/>
                        </a:solidFill>
                        <a:latin typeface="Cambria Math"/>
                      </a:rPr>
                      <m:t>3</m:t>
                    </m:r>
                    <m:r>
                      <a:rPr lang="cs-CZ" sz="2400" i="1" dirty="0">
                        <a:solidFill>
                          <a:srgbClr val="FF0000"/>
                        </a:solidFill>
                        <a:latin typeface="Cambria Math"/>
                      </a:rPr>
                      <m:t>𝑦</m:t>
                    </m:r>
                    <m:r>
                      <a:rPr lang="cs-CZ" sz="2400" i="1" baseline="30000" dirty="0">
                        <a:solidFill>
                          <a:srgbClr val="FF0000"/>
                        </a:solidFill>
                        <a:latin typeface="Cambria Math"/>
                      </a:rPr>
                      <m:t>2</m:t>
                    </m:r>
                    <m:r>
                      <a:rPr lang="cs-CZ" sz="2400" i="1" dirty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(1</m:t>
                    </m:r>
                    <m:r>
                      <a:rPr lang="cs-CZ" sz="2400" i="1" dirty="0">
                        <a:solidFill>
                          <a:srgbClr val="FF0000"/>
                        </a:solidFill>
                        <a:latin typeface="Cambria Math"/>
                      </a:rPr>
                      <m:t>+ 8</m:t>
                    </m:r>
                    <m:r>
                      <a:rPr lang="cs-CZ" sz="2400" i="1" dirty="0">
                        <a:solidFill>
                          <a:srgbClr val="FF0000"/>
                        </a:solidFill>
                        <a:latin typeface="Cambria Math"/>
                      </a:rPr>
                      <m:t>𝑦</m:t>
                    </m:r>
                  </m:oMath>
                </a14:m>
                <a:r>
                  <a:rPr lang="cs-CZ" sz="2400" dirty="0" smtClean="0">
                    <a:solidFill>
                      <a:srgbClr val="FF0000"/>
                    </a:solidFill>
                  </a:rPr>
                  <a:t>)</a:t>
                </a:r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Obdélník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3271" y="4066628"/>
                <a:ext cx="2054793" cy="461665"/>
              </a:xfrm>
              <a:prstGeom prst="rect">
                <a:avLst/>
              </a:prstGeom>
              <a:blipFill rotWithShape="1">
                <a:blip r:embed="rId14"/>
                <a:stretch>
                  <a:fillRect t="-10526" r="-3858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Obdélník 57"/>
              <p:cNvSpPr/>
              <p:nvPr/>
            </p:nvSpPr>
            <p:spPr>
              <a:xfrm>
                <a:off x="3094558" y="4859868"/>
                <a:ext cx="241354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(1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0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𝑎𝑥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−2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1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𝑏𝑦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8" name="Obdélník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558" y="4859868"/>
                <a:ext cx="2413546" cy="461665"/>
              </a:xfrm>
              <a:prstGeom prst="rect">
                <a:avLst/>
              </a:prstGeom>
              <a:blipFill rotWithShape="1">
                <a:blip r:embed="rId15"/>
                <a:stretch>
                  <a:fillRect r="-253"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Obdélník 65"/>
              <p:cNvSpPr/>
              <p:nvPr/>
            </p:nvSpPr>
            <p:spPr>
              <a:xfrm>
                <a:off x="3521915" y="5651956"/>
                <a:ext cx="1698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5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𝑐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(−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𝑐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–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3)</m:t>
                      </m:r>
                      <m:r>
                        <a:rPr lang="cs-CZ" sz="2400" i="1" baseline="30000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6" name="Obdélník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1915" y="5651956"/>
                <a:ext cx="1698157" cy="461665"/>
              </a:xfrm>
              <a:prstGeom prst="rect">
                <a:avLst/>
              </a:prstGeom>
              <a:blipFill rotWithShape="1">
                <a:blip r:embed="rId1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92930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5" grpId="0"/>
      <p:bldP spid="56" grpId="0"/>
      <p:bldP spid="57" grpId="0"/>
      <p:bldP spid="58" grpId="0"/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66928" cy="778098"/>
          </a:xfrm>
        </p:spPr>
        <p:txBody>
          <a:bodyPr>
            <a:normAutofit fontScale="90000"/>
          </a:bodyPr>
          <a:lstStyle/>
          <a:p>
            <a:r>
              <a:rPr lang="cs-CZ" sz="3200" dirty="0" smtClean="0"/>
              <a:t>Vytkněte dvojčlen před závorku: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3418684" y="4118302"/>
                <a:ext cx="201741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𝑚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𝑛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)(1+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𝑎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684" y="4118302"/>
                <a:ext cx="2017412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/>
              <p:cNvSpPr/>
              <p:nvPr/>
            </p:nvSpPr>
            <p:spPr>
              <a:xfrm>
                <a:off x="752173" y="1331476"/>
                <a:ext cx="10483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0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0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0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6" name="Obdélní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173" y="1331476"/>
                <a:ext cx="1048300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349808" y="4149080"/>
                <a:ext cx="43205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cs-CZ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808" y="4149080"/>
                <a:ext cx="432056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384129" y="1340768"/>
                <a:ext cx="39132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29" y="1340768"/>
                <a:ext cx="391325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délník 8"/>
              <p:cNvSpPr/>
              <p:nvPr/>
            </p:nvSpPr>
            <p:spPr>
              <a:xfrm>
                <a:off x="1752281" y="1346512"/>
                <a:ext cx="38587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solidFill>
                            <a:prstClr val="black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281" y="1346512"/>
                <a:ext cx="385875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délník 9"/>
              <p:cNvSpPr/>
              <p:nvPr/>
            </p:nvSpPr>
            <p:spPr>
              <a:xfrm>
                <a:off x="1972471" y="1352256"/>
                <a:ext cx="22326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0" name="Obdélní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2471" y="1352256"/>
                <a:ext cx="223265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délník 10"/>
              <p:cNvSpPr/>
              <p:nvPr/>
            </p:nvSpPr>
            <p:spPr>
              <a:xfrm>
                <a:off x="2987824" y="134076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1" name="Obdélní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1340768"/>
                <a:ext cx="41069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délník 13"/>
              <p:cNvSpPr/>
              <p:nvPr/>
            </p:nvSpPr>
            <p:spPr>
              <a:xfrm>
                <a:off x="607939" y="1331476"/>
                <a:ext cx="2952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4" name="Obdélník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939" y="1331476"/>
                <a:ext cx="29527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bdélník 14"/>
              <p:cNvSpPr/>
              <p:nvPr/>
            </p:nvSpPr>
            <p:spPr>
              <a:xfrm>
                <a:off x="1533590" y="1352272"/>
                <a:ext cx="4347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5" name="Obdélník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3590" y="1352272"/>
                <a:ext cx="434734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Zástupný symbol pro obsah 2"/>
          <p:cNvSpPr txBox="1">
            <a:spLocks/>
          </p:cNvSpPr>
          <p:nvPr/>
        </p:nvSpPr>
        <p:spPr>
          <a:xfrm>
            <a:off x="307246" y="1764721"/>
            <a:ext cx="8729249" cy="92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/>
              <a:t>Označíme </a:t>
            </a:r>
            <a:r>
              <a:rPr lang="cs-CZ" sz="2400" dirty="0" smtClean="0">
                <a:solidFill>
                  <a:srgbClr val="FF0000"/>
                </a:solidFill>
              </a:rPr>
              <a:t>společné činitele </a:t>
            </a:r>
            <a:r>
              <a:rPr lang="cs-CZ" sz="2400" dirty="0" smtClean="0"/>
              <a:t>z obou sčítanců a </a:t>
            </a:r>
            <a:r>
              <a:rPr lang="cs-CZ" sz="2400" dirty="0" smtClean="0">
                <a:solidFill>
                  <a:srgbClr val="FF0000"/>
                </a:solidFill>
              </a:rPr>
              <a:t>vytkneme</a:t>
            </a:r>
            <a:r>
              <a:rPr lang="cs-CZ" sz="2400" dirty="0" smtClean="0"/>
              <a:t> je před závorku.</a:t>
            </a:r>
            <a:endParaRPr lang="cs-CZ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bdélník 18"/>
              <p:cNvSpPr/>
              <p:nvPr/>
            </p:nvSpPr>
            <p:spPr>
              <a:xfrm>
                <a:off x="2102056" y="1314480"/>
                <a:ext cx="10483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0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0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0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9" name="Obdélník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2056" y="1314480"/>
                <a:ext cx="1048300" cy="40011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Obdélník 20"/>
              <p:cNvSpPr/>
              <p:nvPr/>
            </p:nvSpPr>
            <p:spPr>
              <a:xfrm>
                <a:off x="1604644" y="2714304"/>
                <a:ext cx="2952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1" name="Obdélník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4644" y="2714304"/>
                <a:ext cx="29527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délník 21"/>
              <p:cNvSpPr/>
              <p:nvPr/>
            </p:nvSpPr>
            <p:spPr>
              <a:xfrm>
                <a:off x="1771131" y="2699628"/>
                <a:ext cx="34817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(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2" name="Obdélník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131" y="2699628"/>
                <a:ext cx="348172" cy="400110"/>
              </a:xfrm>
              <a:prstGeom prst="rect">
                <a:avLst/>
              </a:prstGeom>
              <a:blipFill rotWithShape="1">
                <a:blip r:embed="rId14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bdélník 22"/>
              <p:cNvSpPr/>
              <p:nvPr/>
            </p:nvSpPr>
            <p:spPr>
              <a:xfrm>
                <a:off x="2583822" y="2701915"/>
                <a:ext cx="34817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3" name="Obdélník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3822" y="2701915"/>
                <a:ext cx="348172" cy="400110"/>
              </a:xfrm>
              <a:prstGeom prst="rect">
                <a:avLst/>
              </a:prstGeom>
              <a:blipFill rotWithShape="1">
                <a:blip r:embed="rId15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délník 1"/>
              <p:cNvSpPr/>
              <p:nvPr/>
            </p:nvSpPr>
            <p:spPr>
              <a:xfrm>
                <a:off x="522104" y="4149080"/>
                <a:ext cx="301973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𝑚</m:t>
                      </m:r>
                      <m:r>
                        <a:rPr lang="cs-CZ" sz="2000" i="1" dirty="0">
                          <a:latin typeface="Cambria Math"/>
                        </a:rPr>
                        <m:t> +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𝑛</m:t>
                      </m:r>
                      <m:r>
                        <a:rPr lang="cs-CZ" sz="2000" i="1" dirty="0">
                          <a:latin typeface="Cambria Math"/>
                        </a:rPr>
                        <m:t>) +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𝑎</m:t>
                      </m:r>
                      <m:r>
                        <a:rPr lang="cs-CZ" sz="2000" i="1" dirty="0">
                          <a:latin typeface="Cambria Math"/>
                        </a:rPr>
                        <m:t> (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𝑚</m:t>
                      </m:r>
                      <m:r>
                        <a:rPr lang="cs-CZ" sz="2000" i="1" dirty="0">
                          <a:latin typeface="Cambria Math"/>
                        </a:rPr>
                        <m:t> +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𝑛</m:t>
                      </m:r>
                      <m:r>
                        <a:rPr lang="cs-CZ" sz="2000" i="1" dirty="0">
                          <a:latin typeface="Cambria Math"/>
                        </a:rPr>
                        <m:t>)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" name="Obdélní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04" y="4149080"/>
                <a:ext cx="3019737" cy="400110"/>
              </a:xfrm>
              <a:prstGeom prst="rect">
                <a:avLst/>
              </a:prstGeom>
              <a:blipFill rotWithShape="1">
                <a:blip r:embed="rId16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bdélník 2"/>
          <p:cNvSpPr/>
          <p:nvPr/>
        </p:nvSpPr>
        <p:spPr>
          <a:xfrm>
            <a:off x="384129" y="3738040"/>
            <a:ext cx="26697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Uprav součet na součin:</a:t>
            </a:r>
            <a:endParaRPr lang="cs-CZ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délník 11"/>
              <p:cNvSpPr/>
              <p:nvPr/>
            </p:nvSpPr>
            <p:spPr>
              <a:xfrm>
                <a:off x="503702" y="4653136"/>
                <a:ext cx="311758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 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𝑥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(4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𝑦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+2) – (4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𝑦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+2)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2" name="Obdélník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702" y="4653136"/>
                <a:ext cx="3117585" cy="400110"/>
              </a:xfrm>
              <a:prstGeom prst="rect">
                <a:avLst/>
              </a:prstGeom>
              <a:blipFill rotWithShape="1">
                <a:blip r:embed="rId17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délník 17"/>
              <p:cNvSpPr/>
              <p:nvPr/>
            </p:nvSpPr>
            <p:spPr>
              <a:xfrm>
                <a:off x="597884" y="5157192"/>
                <a:ext cx="348627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3</m:t>
                      </m:r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𝑑</m:t>
                      </m:r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 (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𝑐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+ 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𝑎𝑏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) – 8 (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𝑎𝑏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+ 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𝑐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)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8" name="Obdélník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884" y="5157192"/>
                <a:ext cx="3486275" cy="400110"/>
              </a:xfrm>
              <a:prstGeom prst="rect">
                <a:avLst/>
              </a:prstGeom>
              <a:blipFill rotWithShape="1">
                <a:blip r:embed="rId18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bdélník 24"/>
              <p:cNvSpPr/>
              <p:nvPr/>
            </p:nvSpPr>
            <p:spPr>
              <a:xfrm>
                <a:off x="569852" y="5733256"/>
                <a:ext cx="348185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2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𝑎</m:t>
                      </m:r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 </m:t>
                      </m:r>
                      <m:d>
                        <m:dPr>
                          <m:ctrlPr>
                            <a:rPr lang="cs-CZ" sz="2000" i="1" dirty="0"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r>
                            <a:rPr lang="cs-CZ" sz="2000" b="0" i="1" dirty="0" smtClean="0">
                              <a:latin typeface="Cambria Math"/>
                              <a:ea typeface="Times New Roman"/>
                            </a:rPr>
                            <m:t>𝑥</m:t>
                          </m:r>
                          <m:r>
                            <a:rPr lang="cs-CZ" sz="2000" i="1" dirty="0">
                              <a:latin typeface="Cambria Math"/>
                              <a:ea typeface="Times New Roman"/>
                            </a:rPr>
                            <m:t> + </m:t>
                          </m:r>
                          <m:r>
                            <a:rPr lang="cs-CZ" sz="2000" i="1" dirty="0">
                              <a:latin typeface="Cambria Math"/>
                              <a:ea typeface="Times New Roman"/>
                            </a:rPr>
                            <m:t>𝑎𝑥</m:t>
                          </m:r>
                        </m:e>
                      </m:d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+3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(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𝑥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+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𝑎𝑥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)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5" name="Obdélník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852" y="5733256"/>
                <a:ext cx="3481851" cy="400110"/>
              </a:xfrm>
              <a:prstGeom prst="rect">
                <a:avLst/>
              </a:prstGeom>
              <a:blipFill rotWithShape="1">
                <a:blip r:embed="rId19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bdélník 25"/>
              <p:cNvSpPr/>
              <p:nvPr/>
            </p:nvSpPr>
            <p:spPr>
              <a:xfrm>
                <a:off x="3412992" y="4651976"/>
                <a:ext cx="20880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 </m:t>
                      </m:r>
                      <m:r>
                        <a:rPr lang="cs-CZ" sz="2000" i="1" dirty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(4</m:t>
                      </m:r>
                      <m:r>
                        <a:rPr lang="cs-CZ" sz="2000" i="1" dirty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𝑦</m:t>
                      </m:r>
                      <m:r>
                        <a:rPr lang="cs-CZ" sz="2000" i="1" dirty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 +2)(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𝑥</m:t>
                      </m:r>
                      <m:r>
                        <a:rPr lang="cs-CZ" sz="2000" i="1" dirty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 –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1)</m:t>
                      </m:r>
                      <m:r>
                        <a:rPr lang="cs-CZ" sz="2000" i="1" dirty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 </m:t>
                      </m:r>
                    </m:oMath>
                  </m:oMathPara>
                </a14:m>
                <a:endParaRPr lang="cs-CZ" sz="2000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26" name="Obdélník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2992" y="4651976"/>
                <a:ext cx="2088007" cy="400110"/>
              </a:xfrm>
              <a:prstGeom prst="rect">
                <a:avLst/>
              </a:prstGeom>
              <a:blipFill rotWithShape="1">
                <a:blip r:embed="rId20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3957885" y="5166312"/>
                <a:ext cx="24143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(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𝑐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 + 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𝑎𝑏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) (3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𝑑</m:t>
                      </m:r>
                      <m:r>
                        <a:rPr lang="cs-CZ" sz="2000" i="1" dirty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 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−8</m:t>
                      </m:r>
                      <m:r>
                        <a:rPr lang="cs-CZ" sz="2000" i="1" dirty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) </m:t>
                      </m:r>
                    </m:oMath>
                  </m:oMathPara>
                </a14:m>
                <a:endParaRPr lang="cs-CZ" sz="2000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885" y="5166312"/>
                <a:ext cx="2414315" cy="400110"/>
              </a:xfrm>
              <a:prstGeom prst="rect">
                <a:avLst/>
              </a:prstGeom>
              <a:blipFill rotWithShape="1">
                <a:blip r:embed="rId21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Obdélník 27"/>
              <p:cNvSpPr/>
              <p:nvPr/>
            </p:nvSpPr>
            <p:spPr>
              <a:xfrm>
                <a:off x="3843299" y="5733192"/>
                <a:ext cx="231287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000" i="1" dirty="0" smtClean="0">
                              <a:solidFill>
                                <a:srgbClr val="008000"/>
                              </a:solidFill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r>
                            <a:rPr lang="cs-CZ" sz="2000" b="0" i="1" dirty="0" smtClean="0">
                              <a:solidFill>
                                <a:srgbClr val="008000"/>
                              </a:solidFill>
                              <a:latin typeface="Cambria Math"/>
                              <a:ea typeface="Times New Roman"/>
                            </a:rPr>
                            <m:t>𝑥</m:t>
                          </m:r>
                          <m:r>
                            <a:rPr lang="cs-CZ" sz="2000" i="1" dirty="0">
                              <a:solidFill>
                                <a:srgbClr val="008000"/>
                              </a:solidFill>
                              <a:latin typeface="Cambria Math"/>
                              <a:ea typeface="Times New Roman"/>
                            </a:rPr>
                            <m:t> + </m:t>
                          </m:r>
                          <m:r>
                            <a:rPr lang="cs-CZ" sz="2000" i="1" dirty="0">
                              <a:solidFill>
                                <a:srgbClr val="008000"/>
                              </a:solidFill>
                              <a:latin typeface="Cambria Math"/>
                              <a:ea typeface="Times New Roman"/>
                            </a:rPr>
                            <m:t>𝑎𝑥</m:t>
                          </m:r>
                        </m:e>
                      </m:d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(2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𝑎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+3) </m:t>
                      </m:r>
                    </m:oMath>
                  </m:oMathPara>
                </a14:m>
                <a:endParaRPr lang="cs-CZ" sz="2000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28" name="Obdélník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3299" y="5733192"/>
                <a:ext cx="2312877" cy="400110"/>
              </a:xfrm>
              <a:prstGeom prst="rect">
                <a:avLst/>
              </a:prstGeom>
              <a:blipFill rotWithShape="1">
                <a:blip r:embed="rId22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14773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0.00277 L -0.00296 0.2025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025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278 L -0.15157 0.2064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39" y="1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6 L 0.16996 0.2039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90" y="1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0.06649 0.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96296E-6 L 0.07466 0.2009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33" y="10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4" grpId="0"/>
      <p:bldP spid="15" grpId="0"/>
      <p:bldP spid="16" grpId="0" build="p"/>
      <p:bldP spid="19" grpId="0"/>
      <p:bldP spid="19" grpId="1"/>
      <p:bldP spid="21" grpId="0"/>
      <p:bldP spid="22" grpId="0"/>
      <p:bldP spid="23" grpId="0"/>
      <p:bldP spid="2" grpId="0"/>
      <p:bldP spid="12" grpId="0"/>
      <p:bldP spid="18" grpId="0"/>
      <p:bldP spid="25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398015" y="4437112"/>
                <a:ext cx="302480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5</m:t>
                      </m:r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 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(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𝑥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– 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𝑦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) +4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𝑧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(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𝑦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– 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𝑥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)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015" y="4437112"/>
                <a:ext cx="3024802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/>
              <p:cNvSpPr/>
              <p:nvPr/>
            </p:nvSpPr>
            <p:spPr>
              <a:xfrm>
                <a:off x="251520" y="1052736"/>
                <a:ext cx="264348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𝑦</m:t>
                      </m:r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 (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𝑥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–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2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) –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3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(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2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–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𝑥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) = 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6" name="Obdélní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052736"/>
                <a:ext cx="2643481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Nadpis 3"/>
          <p:cNvSpPr txBox="1">
            <a:spLocks/>
          </p:cNvSpPr>
          <p:nvPr/>
        </p:nvSpPr>
        <p:spPr>
          <a:xfrm>
            <a:off x="323528" y="274638"/>
            <a:ext cx="3178696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dirty="0" smtClean="0"/>
              <a:t>Uprav na součin:</a:t>
            </a:r>
            <a:endParaRPr lang="cs-CZ" sz="3200" dirty="0"/>
          </a:p>
        </p:txBody>
      </p:sp>
      <p:sp>
        <p:nvSpPr>
          <p:cNvPr id="8" name="Obdélník 7"/>
          <p:cNvSpPr/>
          <p:nvPr/>
        </p:nvSpPr>
        <p:spPr>
          <a:xfrm>
            <a:off x="395536" y="3530625"/>
            <a:ext cx="80032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Společné </a:t>
            </a:r>
            <a:r>
              <a:rPr lang="cs-CZ" sz="2400" dirty="0">
                <a:solidFill>
                  <a:srgbClr val="FF0000"/>
                </a:solidFill>
              </a:rPr>
              <a:t>činitele </a:t>
            </a:r>
            <a:r>
              <a:rPr lang="cs-CZ" sz="2400" dirty="0"/>
              <a:t>z obou </a:t>
            </a:r>
            <a:r>
              <a:rPr lang="cs-CZ" sz="2400" dirty="0" smtClean="0"/>
              <a:t>sčítanců </a:t>
            </a:r>
            <a:r>
              <a:rPr lang="cs-CZ" sz="2400" dirty="0" smtClean="0">
                <a:solidFill>
                  <a:srgbClr val="FF0000"/>
                </a:solidFill>
              </a:rPr>
              <a:t>vytkneme</a:t>
            </a:r>
            <a:r>
              <a:rPr lang="cs-CZ" sz="2400" dirty="0" smtClean="0"/>
              <a:t> </a:t>
            </a:r>
            <a:r>
              <a:rPr lang="cs-CZ" sz="2400" dirty="0"/>
              <a:t>před závorku.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74346" y="2276872"/>
            <a:ext cx="8003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Upravíme dvojčlen </a:t>
            </a:r>
            <a:r>
              <a:rPr lang="cs-CZ" sz="2400" dirty="0" smtClean="0">
                <a:solidFill>
                  <a:srgbClr val="FF0000"/>
                </a:solidFill>
              </a:rPr>
              <a:t>vytknutím znaménka mínus (-1)  </a:t>
            </a:r>
            <a:r>
              <a:rPr lang="cs-CZ" sz="2400" dirty="0" smtClean="0"/>
              <a:t>z jednoho dvojčlenu.</a:t>
            </a:r>
            <a:endParaRPr lang="cs-CZ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délník 9"/>
              <p:cNvSpPr/>
              <p:nvPr/>
            </p:nvSpPr>
            <p:spPr>
              <a:xfrm>
                <a:off x="2627784" y="1052736"/>
                <a:ext cx="136815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𝑦</m:t>
                      </m:r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 (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𝑥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–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2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) –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3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0" name="Obdélní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1052736"/>
                <a:ext cx="1368152" cy="400110"/>
              </a:xfrm>
              <a:prstGeom prst="rect">
                <a:avLst/>
              </a:prstGeom>
              <a:blipFill rotWithShape="1">
                <a:blip r:embed="rId5"/>
                <a:stretch>
                  <a:fillRect r="-7111"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délník 10"/>
              <p:cNvSpPr/>
              <p:nvPr/>
            </p:nvSpPr>
            <p:spPr>
              <a:xfrm>
                <a:off x="3923928" y="1063056"/>
                <a:ext cx="230425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sz="200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2000" i="1" dirty="0">
                              <a:solidFill>
                                <a:srgbClr val="FF0000"/>
                              </a:solidFill>
                              <a:latin typeface="Cambria Math"/>
                              <a:ea typeface="Times New Roman"/>
                            </a:rPr>
                            <m:t>–</m:t>
                          </m:r>
                          <m:r>
                            <a:rPr lang="cs-CZ" sz="20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Times New Roman"/>
                            </a:rPr>
                            <m:t>1</m:t>
                          </m:r>
                        </m:e>
                      </m:d>
                      <m:r>
                        <a:rPr lang="cs-CZ" sz="20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sz="2000" b="0" i="1" dirty="0" smtClean="0">
                              <a:solidFill>
                                <a:srgbClr val="00B050"/>
                              </a:solidFill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r>
                            <a:rPr lang="cs-CZ" sz="2000" i="1" dirty="0">
                              <a:solidFill>
                                <a:srgbClr val="00B050"/>
                              </a:solidFill>
                              <a:latin typeface="Cambria Math"/>
                              <a:ea typeface="Times New Roman"/>
                            </a:rPr>
                            <m:t>–</m:t>
                          </m:r>
                          <m:r>
                            <a:rPr lang="cs-CZ" sz="2000" b="0" i="1" dirty="0" smtClean="0">
                              <a:solidFill>
                                <a:srgbClr val="00B050"/>
                              </a:solidFill>
                              <a:latin typeface="Cambria Math"/>
                              <a:ea typeface="Times New Roman"/>
                            </a:rPr>
                            <m:t>2+</m:t>
                          </m:r>
                          <m:r>
                            <a:rPr lang="cs-CZ" sz="2000" b="0" i="1" dirty="0" smtClean="0">
                              <a:solidFill>
                                <a:srgbClr val="00B050"/>
                              </a:solidFill>
                              <a:latin typeface="Cambria Math"/>
                              <a:ea typeface="Times New Roman"/>
                            </a:rPr>
                            <m:t>𝑥</m:t>
                          </m:r>
                        </m:e>
                      </m:d>
                      <m:r>
                        <a:rPr lang="cs-CZ" sz="2000" b="0" i="1" dirty="0" smtClean="0">
                          <a:solidFill>
                            <a:schemeClr val="tx1"/>
                          </a:solidFill>
                          <a:latin typeface="Cambria Math"/>
                          <a:ea typeface="Times New Roman"/>
                        </a:rPr>
                        <m:t>=</m:t>
                      </m:r>
                    </m:oMath>
                  </m:oMathPara>
                </a14:m>
                <a:endParaRPr lang="cs-CZ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Obdélní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1063056"/>
                <a:ext cx="2304256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délník 11"/>
              <p:cNvSpPr/>
              <p:nvPr/>
            </p:nvSpPr>
            <p:spPr>
              <a:xfrm>
                <a:off x="5984728" y="1064232"/>
                <a:ext cx="100811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𝑦</m:t>
                      </m:r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 (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𝑥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–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2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) 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2" name="Obdélník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728" y="1064232"/>
                <a:ext cx="1008112" cy="400110"/>
              </a:xfrm>
              <a:prstGeom prst="rect">
                <a:avLst/>
              </a:prstGeom>
              <a:blipFill rotWithShape="1">
                <a:blip r:embed="rId7"/>
                <a:stretch>
                  <a:fillRect r="-12727"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Levá složená závorka 13"/>
          <p:cNvSpPr/>
          <p:nvPr/>
        </p:nvSpPr>
        <p:spPr>
          <a:xfrm rot="16200000">
            <a:off x="5196488" y="1085752"/>
            <a:ext cx="259443" cy="932354"/>
          </a:xfrm>
          <a:prstGeom prst="leftBrace">
            <a:avLst>
              <a:gd name="adj1" fmla="val 2488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Levá složená závorka 14"/>
          <p:cNvSpPr/>
          <p:nvPr/>
        </p:nvSpPr>
        <p:spPr>
          <a:xfrm rot="16200000">
            <a:off x="4154247" y="1119742"/>
            <a:ext cx="259443" cy="864094"/>
          </a:xfrm>
          <a:prstGeom prst="leftBrace">
            <a:avLst>
              <a:gd name="adj1" fmla="val 2488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Obdélník 15"/>
              <p:cNvSpPr/>
              <p:nvPr/>
            </p:nvSpPr>
            <p:spPr>
              <a:xfrm>
                <a:off x="4184528" y="1709413"/>
                <a:ext cx="6335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+ 3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6" name="Obdélník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4528" y="1709413"/>
                <a:ext cx="633507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délník 16"/>
              <p:cNvSpPr/>
              <p:nvPr/>
            </p:nvSpPr>
            <p:spPr>
              <a:xfrm>
                <a:off x="4822320" y="1681981"/>
                <a:ext cx="7938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  <a:ea typeface="Times New Roman"/>
                        </a:rPr>
                        <m:t>(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𝑥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 –</m:t>
                      </m:r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2</m:t>
                      </m:r>
                      <m:r>
                        <a:rPr lang="cs-CZ" sz="2000" i="1" dirty="0">
                          <a:latin typeface="Cambria Math"/>
                          <a:ea typeface="Times New Roman"/>
                        </a:rPr>
                        <m:t>)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7" name="Obdélní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2320" y="1681981"/>
                <a:ext cx="793800" cy="400110"/>
              </a:xfrm>
              <a:prstGeom prst="rect">
                <a:avLst/>
              </a:prstGeom>
              <a:blipFill rotWithShape="1">
                <a:blip r:embed="rId9"/>
                <a:stretch>
                  <a:fillRect l="-3077" r="-18462"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Obdélník 17"/>
          <p:cNvSpPr/>
          <p:nvPr/>
        </p:nvSpPr>
        <p:spPr>
          <a:xfrm>
            <a:off x="374346" y="3068960"/>
            <a:ext cx="85901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Vynásobíme člen před závorkou (- 1) a upravíme členy v závorce.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21" name="Levá složená závorka 20"/>
          <p:cNvSpPr/>
          <p:nvPr/>
        </p:nvSpPr>
        <p:spPr>
          <a:xfrm rot="16200000">
            <a:off x="1869658" y="1223716"/>
            <a:ext cx="227106" cy="583061"/>
          </a:xfrm>
          <a:prstGeom prst="leftBrace">
            <a:avLst>
              <a:gd name="adj1" fmla="val 2488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Levá složená závorka 21"/>
          <p:cNvSpPr/>
          <p:nvPr/>
        </p:nvSpPr>
        <p:spPr>
          <a:xfrm rot="16200000">
            <a:off x="789538" y="1223716"/>
            <a:ext cx="227106" cy="583061"/>
          </a:xfrm>
          <a:prstGeom prst="leftBrace">
            <a:avLst>
              <a:gd name="adj1" fmla="val 2488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539552" y="1556792"/>
            <a:ext cx="2397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Pozor!!!! Není stejné.</a:t>
            </a:r>
            <a:endParaRPr lang="cs-CZ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délník 23"/>
              <p:cNvSpPr/>
              <p:nvPr/>
            </p:nvSpPr>
            <p:spPr>
              <a:xfrm>
                <a:off x="8097706" y="1063056"/>
                <a:ext cx="4347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  <a:ea typeface="Times New Roman"/>
                        </a:rPr>
                        <m:t>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4" name="Obdélník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7706" y="1063056"/>
                <a:ext cx="434734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bdélník 24"/>
              <p:cNvSpPr/>
              <p:nvPr/>
            </p:nvSpPr>
            <p:spPr>
              <a:xfrm>
                <a:off x="5792385" y="1700808"/>
                <a:ext cx="229800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  <a:ea typeface="Cambria Math"/>
                        </a:rPr>
                        <m:t>=(</m:t>
                      </m:r>
                      <m:r>
                        <a:rPr lang="cs-CZ" sz="2000" b="0" i="1" dirty="0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sz="2000" b="0" i="1" dirty="0" smtClean="0">
                          <a:latin typeface="Cambria Math"/>
                          <a:ea typeface="Cambria Math"/>
                        </a:rPr>
                        <m:t>−2)∙(</m:t>
                      </m:r>
                      <m:r>
                        <a:rPr lang="cs-CZ" sz="2000" b="0" i="1" dirty="0" smtClean="0"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cs-CZ" sz="2000" b="0" i="1" dirty="0" smtClean="0">
                          <a:latin typeface="Cambria Math"/>
                          <a:ea typeface="Cambria Math"/>
                        </a:rPr>
                        <m:t>+3)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5" name="Obdélník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2385" y="1700808"/>
                <a:ext cx="2298001" cy="400110"/>
              </a:xfrm>
              <a:prstGeom prst="rect">
                <a:avLst/>
              </a:prstGeom>
              <a:blipFill rotWithShape="1">
                <a:blip r:embed="rId11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bdélník 25"/>
              <p:cNvSpPr/>
              <p:nvPr/>
            </p:nvSpPr>
            <p:spPr>
              <a:xfrm>
                <a:off x="7263728" y="1089203"/>
                <a:ext cx="2952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6" name="Obdélník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3728" y="1089203"/>
                <a:ext cx="295274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3881444" y="4437112"/>
                <a:ext cx="201702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(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𝑥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 – 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𝑦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)(5 −4</m:t>
                      </m:r>
                      <m:r>
                        <a:rPr lang="cs-CZ" sz="2000" i="1" dirty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𝑧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  <a:ea typeface="Times New Roman"/>
                        </a:rPr>
                        <m:t>)</m:t>
                      </m:r>
                    </m:oMath>
                  </m:oMathPara>
                </a14:m>
                <a:endParaRPr lang="cs-CZ" sz="2000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1444" y="4437112"/>
                <a:ext cx="2017027" cy="400110"/>
              </a:xfrm>
              <a:prstGeom prst="rect">
                <a:avLst/>
              </a:prstGeom>
              <a:blipFill rotWithShape="1">
                <a:blip r:embed="rId1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Obdélník 27"/>
              <p:cNvSpPr/>
              <p:nvPr/>
            </p:nvSpPr>
            <p:spPr>
              <a:xfrm>
                <a:off x="446582" y="4941168"/>
                <a:ext cx="31793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</a:rPr>
                        <m:t>𝑚</m:t>
                      </m:r>
                      <m:r>
                        <a:rPr lang="cs-CZ" sz="2000" i="1" dirty="0" smtClean="0">
                          <a:latin typeface="Cambria Math"/>
                        </a:rPr>
                        <m:t> (</m:t>
                      </m:r>
                      <m:r>
                        <a:rPr lang="cs-CZ" sz="2000" i="1" dirty="0" smtClean="0">
                          <a:latin typeface="Cambria Math"/>
                        </a:rPr>
                        <m:t>𝑎</m:t>
                      </m:r>
                      <m:r>
                        <a:rPr lang="cs-CZ" sz="2000" i="1" dirty="0" smtClean="0">
                          <a:latin typeface="Cambria Math"/>
                        </a:rPr>
                        <m:t> – 1) + 2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𝑛</m:t>
                      </m:r>
                      <m:r>
                        <a:rPr lang="cs-CZ" sz="2000" i="1" dirty="0" smtClean="0">
                          <a:latin typeface="Cambria Math"/>
                        </a:rPr>
                        <m:t> (1 – </m:t>
                      </m:r>
                      <m:r>
                        <a:rPr lang="cs-CZ" sz="2000" i="1" dirty="0" smtClean="0">
                          <a:latin typeface="Cambria Math"/>
                        </a:rPr>
                        <m:t>𝑎</m:t>
                      </m:r>
                      <m:r>
                        <a:rPr lang="cs-CZ" sz="2000" i="1" dirty="0" smtClean="0">
                          <a:latin typeface="Cambria Math"/>
                        </a:rPr>
                        <m:t>)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8" name="Obdélník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82" y="4941168"/>
                <a:ext cx="3179397" cy="400110"/>
              </a:xfrm>
              <a:prstGeom prst="rect">
                <a:avLst/>
              </a:prstGeom>
              <a:blipFill rotWithShape="1">
                <a:blip r:embed="rId14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bdélník 28"/>
              <p:cNvSpPr/>
              <p:nvPr/>
            </p:nvSpPr>
            <p:spPr>
              <a:xfrm>
                <a:off x="405824" y="5517232"/>
                <a:ext cx="3045962" cy="437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sz="2000" dirty="0" smtClean="0"/>
                  <a:t> </a:t>
                </a:r>
                <a14:m>
                  <m:oMath xmlns:m="http://schemas.openxmlformats.org/officeDocument/2006/math">
                    <m:r>
                      <a:rPr lang="cs-CZ" sz="2000" b="0" i="0" dirty="0" smtClean="0">
                        <a:latin typeface="Cambria Math"/>
                      </a:rPr>
                      <m:t>3</m:t>
                    </m:r>
                    <m:r>
                      <a:rPr lang="cs-CZ" sz="2000" b="0" i="1" dirty="0" smtClean="0">
                        <a:latin typeface="Cambria Math"/>
                      </a:rPr>
                      <m:t>𝑥</m:t>
                    </m:r>
                    <m:r>
                      <a:rPr lang="cs-CZ" sz="2000" i="1" dirty="0" smtClean="0">
                        <a:latin typeface="Cambria Math"/>
                      </a:rPr>
                      <m:t> (</m:t>
                    </m:r>
                    <m:r>
                      <a:rPr lang="cs-CZ" sz="2000" i="1" dirty="0" smtClean="0">
                        <a:latin typeface="Cambria Math"/>
                      </a:rPr>
                      <m:t>𝑝</m:t>
                    </m:r>
                    <m:r>
                      <a:rPr lang="cs-CZ" sz="2000" i="1" dirty="0" smtClean="0">
                        <a:latin typeface="Cambria Math"/>
                      </a:rPr>
                      <m:t> – 4) –8</m:t>
                    </m:r>
                    <m:r>
                      <a:rPr lang="cs-CZ" sz="2000" b="0" i="1" dirty="0" smtClean="0">
                        <a:latin typeface="Cambria Math"/>
                      </a:rPr>
                      <m:t>𝑦</m:t>
                    </m:r>
                    <m:r>
                      <a:rPr lang="cs-CZ" sz="2000" i="1" dirty="0" smtClean="0">
                        <a:latin typeface="Cambria Math"/>
                      </a:rPr>
                      <m:t> (4 – </m:t>
                    </m:r>
                    <m:r>
                      <a:rPr lang="cs-CZ" sz="2000" i="1" dirty="0" smtClean="0">
                        <a:latin typeface="Cambria Math"/>
                      </a:rPr>
                      <m:t>𝑝</m:t>
                    </m:r>
                    <m:r>
                      <a:rPr lang="cs-CZ" sz="2000" i="1" dirty="0" smtClean="0">
                        <a:latin typeface="Cambria Math"/>
                      </a:rPr>
                      <m:t>) =</m:t>
                    </m:r>
                  </m:oMath>
                </a14:m>
                <a:endParaRPr lang="cs-CZ" sz="2000" dirty="0"/>
              </a:p>
            </p:txBody>
          </p:sp>
        </mc:Choice>
        <mc:Fallback xmlns="">
          <p:sp>
            <p:nvSpPr>
              <p:cNvPr id="29" name="Obdélník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824" y="5517232"/>
                <a:ext cx="3045962" cy="437684"/>
              </a:xfrm>
              <a:prstGeom prst="rect">
                <a:avLst/>
              </a:prstGeom>
              <a:blipFill rotWithShape="1">
                <a:blip r:embed="rId15"/>
                <a:stretch>
                  <a:fillRect t="-1389" b="-208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421273" y="6165304"/>
                <a:ext cx="32662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latin typeface="Cambria Math"/>
                        </a:rPr>
                        <m:t>𝑎</m:t>
                      </m:r>
                      <m:r>
                        <a:rPr lang="cs-CZ" sz="2000" i="1" dirty="0" smtClean="0">
                          <a:latin typeface="Cambria Math"/>
                        </a:rPr>
                        <m:t> (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𝑎</m:t>
                      </m:r>
                      <m:r>
                        <a:rPr lang="cs-CZ" sz="2000" b="0" i="1" dirty="0" smtClean="0">
                          <a:latin typeface="Cambria Math"/>
                        </a:rPr>
                        <m:t>+ </m:t>
                      </m:r>
                      <m:r>
                        <a:rPr lang="cs-CZ" sz="2000" i="1" dirty="0">
                          <a:latin typeface="Cambria Math"/>
                        </a:rPr>
                        <m:t>𝑑</m:t>
                      </m:r>
                      <m:r>
                        <a:rPr lang="cs-CZ" sz="2000" i="1" dirty="0">
                          <a:latin typeface="Cambria Math"/>
                        </a:rPr>
                        <m:t>) – </m:t>
                      </m:r>
                      <m:r>
                        <a:rPr lang="cs-CZ" sz="2000" i="1" dirty="0">
                          <a:latin typeface="Cambria Math"/>
                        </a:rPr>
                        <m:t>𝑏</m:t>
                      </m:r>
                      <m:r>
                        <a:rPr lang="cs-CZ" sz="2000" i="1" dirty="0">
                          <a:latin typeface="Cambria Math"/>
                        </a:rPr>
                        <m:t> (− 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000" i="1" dirty="0">
                          <a:latin typeface="Cambria Math"/>
                        </a:rPr>
                        <m:t> –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𝑎</m:t>
                      </m:r>
                      <m:r>
                        <a:rPr lang="cs-CZ" sz="2000" i="1" dirty="0">
                          <a:latin typeface="Cambria Math"/>
                        </a:rPr>
                        <m:t>)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273" y="6165304"/>
                <a:ext cx="3266215" cy="400110"/>
              </a:xfrm>
              <a:prstGeom prst="rect">
                <a:avLst/>
              </a:prstGeom>
              <a:blipFill rotWithShape="1">
                <a:blip r:embed="rId16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Obdélník 30"/>
              <p:cNvSpPr/>
              <p:nvPr/>
            </p:nvSpPr>
            <p:spPr>
              <a:xfrm>
                <a:off x="3861131" y="4935432"/>
                <a:ext cx="198118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𝑎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 – 1)(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𝑚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–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2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𝑛</m:t>
                      </m:r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sz="2000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31" name="Obdélník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1131" y="4935432"/>
                <a:ext cx="1981183" cy="400110"/>
              </a:xfrm>
              <a:prstGeom prst="rect">
                <a:avLst/>
              </a:prstGeom>
              <a:blipFill rotWithShape="1">
                <a:blip r:embed="rId17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Obdélník 31"/>
              <p:cNvSpPr/>
              <p:nvPr/>
            </p:nvSpPr>
            <p:spPr>
              <a:xfrm>
                <a:off x="3861632" y="5511488"/>
                <a:ext cx="2121606" cy="437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sz="2000" dirty="0" smtClean="0">
                    <a:solidFill>
                      <a:srgbClr val="008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cs-CZ" sz="2000" i="1" dirty="0" smtClean="0">
                        <a:solidFill>
                          <a:srgbClr val="008000"/>
                        </a:solidFill>
                        <a:latin typeface="Cambria Math"/>
                      </a:rPr>
                      <m:t>(</m:t>
                    </m:r>
                    <m:r>
                      <a:rPr lang="cs-CZ" sz="2000" i="1" dirty="0" smtClean="0">
                        <a:solidFill>
                          <a:srgbClr val="008000"/>
                        </a:solidFill>
                        <a:latin typeface="Cambria Math"/>
                      </a:rPr>
                      <m:t>𝑝</m:t>
                    </m:r>
                    <m:r>
                      <a:rPr lang="cs-CZ" sz="2000" i="1" dirty="0" smtClean="0">
                        <a:solidFill>
                          <a:srgbClr val="008000"/>
                        </a:solidFill>
                        <a:latin typeface="Cambria Math"/>
                      </a:rPr>
                      <m:t> – 4)(3</m:t>
                    </m:r>
                    <m:r>
                      <a:rPr lang="cs-CZ" sz="2000" b="0" i="1" dirty="0" smtClean="0">
                        <a:solidFill>
                          <a:srgbClr val="008000"/>
                        </a:solidFill>
                        <a:latin typeface="Cambria Math"/>
                      </a:rPr>
                      <m:t>𝑥</m:t>
                    </m:r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sz="2000" b="0" i="1" dirty="0" smtClean="0">
                        <a:solidFill>
                          <a:srgbClr val="008000"/>
                        </a:solidFill>
                        <a:latin typeface="Cambria Math"/>
                      </a:rPr>
                      <m:t>8</m:t>
                    </m:r>
                    <m:r>
                      <a:rPr lang="cs-CZ" sz="2000" b="0" i="1" dirty="0" smtClean="0">
                        <a:solidFill>
                          <a:srgbClr val="008000"/>
                        </a:solidFill>
                        <a:latin typeface="Cambria Math"/>
                      </a:rPr>
                      <m:t>𝑦</m:t>
                    </m:r>
                    <m:r>
                      <a:rPr lang="cs-CZ" sz="2000" i="1" dirty="0" smtClean="0">
                        <a:solidFill>
                          <a:srgbClr val="00800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cs-CZ" sz="2000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32" name="Obdélník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1632" y="5511488"/>
                <a:ext cx="2121606" cy="437684"/>
              </a:xfrm>
              <a:prstGeom prst="rect">
                <a:avLst/>
              </a:prstGeom>
              <a:blipFill rotWithShape="1">
                <a:blip r:embed="rId18"/>
                <a:stretch>
                  <a:fillRect t="-1389" r="-287" b="-208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3869117" y="6165304"/>
                <a:ext cx="207569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𝑎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+ </m:t>
                      </m:r>
                      <m:r>
                        <a:rPr lang="cs-CZ" sz="2000" i="1" dirty="0">
                          <a:solidFill>
                            <a:srgbClr val="008000"/>
                          </a:solidFill>
                          <a:latin typeface="Cambria Math"/>
                        </a:rPr>
                        <m:t>𝑑</m:t>
                      </m:r>
                      <m:r>
                        <a:rPr lang="cs-CZ" sz="2000" i="1" dirty="0">
                          <a:solidFill>
                            <a:srgbClr val="008000"/>
                          </a:solidFill>
                          <a:latin typeface="Cambria Math"/>
                        </a:rPr>
                        <m:t>)(2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𝑎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000" b="0" i="1" dirty="0" smtClean="0">
                          <a:solidFill>
                            <a:srgbClr val="008000"/>
                          </a:solidFill>
                          <a:latin typeface="Cambria Math"/>
                        </a:rPr>
                        <m:t>𝑏</m:t>
                      </m:r>
                      <m:r>
                        <a:rPr lang="cs-CZ" sz="2000" i="1" dirty="0">
                          <a:solidFill>
                            <a:srgbClr val="008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sz="2000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9117" y="6165304"/>
                <a:ext cx="2075696" cy="400110"/>
              </a:xfrm>
              <a:prstGeom prst="rect">
                <a:avLst/>
              </a:prstGeom>
              <a:blipFill rotWithShape="1">
                <a:blip r:embed="rId19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Obdélník 35"/>
          <p:cNvSpPr/>
          <p:nvPr/>
        </p:nvSpPr>
        <p:spPr>
          <a:xfrm>
            <a:off x="391538" y="4005064"/>
            <a:ext cx="26697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Uprav součet na součin:</a:t>
            </a:r>
            <a:endParaRPr lang="cs-CZ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478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0.29358 -0.0912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70" y="-4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2757 -0.08727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85" y="-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4" grpId="0" animBg="1"/>
      <p:bldP spid="15" grpId="0" animBg="1"/>
      <p:bldP spid="16" grpId="0"/>
      <p:bldP spid="16" grpId="1"/>
      <p:bldP spid="17" grpId="0"/>
      <p:bldP spid="17" grpId="1"/>
      <p:bldP spid="18" grpId="0"/>
      <p:bldP spid="21" grpId="0" animBg="1"/>
      <p:bldP spid="22" grpId="0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83278" y="188640"/>
            <a:ext cx="5361501" cy="864096"/>
          </a:xfrm>
        </p:spPr>
        <p:txBody>
          <a:bodyPr>
            <a:normAutofit/>
          </a:bodyPr>
          <a:lstStyle/>
          <a:p>
            <a:r>
              <a:rPr lang="cs-CZ" sz="3200" dirty="0" smtClean="0"/>
              <a:t>Rozlož mnohočlen </a:t>
            </a:r>
            <a:r>
              <a:rPr lang="cs-CZ" sz="3200" dirty="0"/>
              <a:t>na </a:t>
            </a:r>
            <a:r>
              <a:rPr lang="cs-CZ" sz="3200" dirty="0" smtClean="0"/>
              <a:t>součin: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délník 23"/>
              <p:cNvSpPr/>
              <p:nvPr/>
            </p:nvSpPr>
            <p:spPr>
              <a:xfrm>
                <a:off x="422566" y="1024768"/>
                <a:ext cx="19648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</a:rPr>
                        <m:t>15</m:t>
                      </m:r>
                      <m:r>
                        <a:rPr lang="cs-CZ" sz="2000" i="1" dirty="0" smtClean="0">
                          <a:latin typeface="Cambria Math"/>
                        </a:rPr>
                        <m:t>𝑥𝑦</m:t>
                      </m:r>
                      <m:r>
                        <a:rPr lang="cs-CZ" sz="2000" i="1" dirty="0" smtClean="0">
                          <a:latin typeface="Cambria Math"/>
                        </a:rPr>
                        <m:t> – 10</m:t>
                      </m:r>
                      <m:r>
                        <a:rPr lang="cs-CZ" sz="2000" i="1" dirty="0" smtClean="0">
                          <a:latin typeface="Cambria Math"/>
                        </a:rPr>
                        <m:t>𝑥𝑧</m:t>
                      </m:r>
                      <m:r>
                        <a:rPr lang="cs-CZ" sz="2000" i="1" dirty="0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4" name="Obdélník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66" y="1024768"/>
                <a:ext cx="1964897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bdélník 25"/>
              <p:cNvSpPr/>
              <p:nvPr/>
            </p:nvSpPr>
            <p:spPr>
              <a:xfrm>
                <a:off x="422566" y="2152288"/>
                <a:ext cx="186070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</a:rPr>
                        <m:t>𝑝</m:t>
                      </m:r>
                      <m:r>
                        <a:rPr lang="cs-CZ" sz="2000" i="1" baseline="30000" dirty="0">
                          <a:latin typeface="Cambria Math"/>
                        </a:rPr>
                        <m:t>2</m:t>
                      </m:r>
                      <m:r>
                        <a:rPr lang="cs-CZ" sz="2000" i="1" dirty="0">
                          <a:latin typeface="Cambria Math"/>
                        </a:rPr>
                        <m:t>𝑞</m:t>
                      </m:r>
                      <m:r>
                        <a:rPr lang="cs-CZ" sz="2000" i="1" baseline="30000" dirty="0">
                          <a:latin typeface="Cambria Math"/>
                        </a:rPr>
                        <m:t>4 </m:t>
                      </m:r>
                      <m:r>
                        <a:rPr lang="cs-CZ" sz="2000" i="1" dirty="0">
                          <a:latin typeface="Cambria Math"/>
                        </a:rPr>
                        <m:t>+ </m:t>
                      </m:r>
                      <m:r>
                        <a:rPr lang="cs-CZ" sz="2000" i="1" dirty="0">
                          <a:latin typeface="Cambria Math"/>
                        </a:rPr>
                        <m:t>𝑞</m:t>
                      </m:r>
                      <m:r>
                        <a:rPr lang="cs-CZ" sz="2000" i="1" baseline="30000" dirty="0">
                          <a:latin typeface="Cambria Math"/>
                        </a:rPr>
                        <m:t>3</m:t>
                      </m:r>
                      <m:r>
                        <a:rPr lang="cs-CZ" sz="2000" i="1" dirty="0">
                          <a:latin typeface="Cambria Math"/>
                        </a:rPr>
                        <m:t>𝑟</m:t>
                      </m:r>
                      <m:r>
                        <a:rPr lang="cs-CZ" sz="2000" i="1" baseline="30000" dirty="0">
                          <a:latin typeface="Cambria Math"/>
                        </a:rPr>
                        <m:t>2 </m:t>
                      </m:r>
                      <m:r>
                        <a:rPr lang="cs-CZ" sz="2000" i="1" dirty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6" name="Obdélník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66" y="2152288"/>
                <a:ext cx="1860702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Obdélník 35"/>
              <p:cNvSpPr/>
              <p:nvPr/>
            </p:nvSpPr>
            <p:spPr>
              <a:xfrm>
                <a:off x="392584" y="5117122"/>
                <a:ext cx="229466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</a:rPr>
                        <m:t>18</m:t>
                      </m:r>
                      <m:r>
                        <a:rPr lang="cs-CZ" sz="2000" i="1" dirty="0" smtClean="0">
                          <a:latin typeface="Cambria Math"/>
                        </a:rPr>
                        <m:t>𝑥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latin typeface="Cambria Math"/>
                        </a:rPr>
                        <m:t>𝑦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4 </m:t>
                      </m:r>
                      <m:r>
                        <a:rPr lang="cs-CZ" sz="2000" i="1" dirty="0">
                          <a:latin typeface="Cambria Math"/>
                        </a:rPr>
                        <m:t>+ </m:t>
                      </m:r>
                      <m:r>
                        <a:rPr lang="cs-CZ" sz="2000" i="1" dirty="0" smtClean="0">
                          <a:latin typeface="Cambria Math"/>
                        </a:rPr>
                        <m:t>𝑥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3</m:t>
                      </m:r>
                      <m:r>
                        <a:rPr lang="cs-CZ" sz="2000" i="1" dirty="0" smtClean="0">
                          <a:latin typeface="Cambria Math"/>
                        </a:rPr>
                        <m:t>𝑦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latin typeface="Cambria Math"/>
                        </a:rPr>
                        <m:t>𝑧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 </m:t>
                      </m:r>
                      <m:r>
                        <a:rPr lang="cs-CZ" sz="2000" i="1" dirty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6" name="Obdélník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84" y="5117122"/>
                <a:ext cx="2294667" cy="400110"/>
              </a:xfrm>
              <a:prstGeom prst="rect">
                <a:avLst/>
              </a:prstGeom>
              <a:blipFill rotWithShape="1">
                <a:blip r:embed="rId5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Obdélník 36"/>
              <p:cNvSpPr/>
              <p:nvPr/>
            </p:nvSpPr>
            <p:spPr>
              <a:xfrm>
                <a:off x="409480" y="2780928"/>
                <a:ext cx="252626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</a:rPr>
                        <m:t>𝑎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latin typeface="Cambria Math"/>
                        </a:rPr>
                        <m:t>𝑏</m:t>
                      </m:r>
                      <m:r>
                        <a:rPr lang="cs-CZ" sz="2000" i="1" dirty="0" smtClean="0">
                          <a:latin typeface="Cambria Math"/>
                        </a:rPr>
                        <m:t> + </m:t>
                      </m:r>
                      <m:r>
                        <a:rPr lang="cs-CZ" sz="2000" i="1" dirty="0" smtClean="0">
                          <a:latin typeface="Cambria Math"/>
                        </a:rPr>
                        <m:t>𝑎𝑏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latin typeface="Cambria Math"/>
                        </a:rPr>
                        <m:t> – </m:t>
                      </m:r>
                      <m:r>
                        <a:rPr lang="cs-CZ" sz="2000" i="1" dirty="0" smtClean="0">
                          <a:latin typeface="Cambria Math"/>
                        </a:rPr>
                        <m:t>𝑎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latin typeface="Cambria Math"/>
                        </a:rPr>
                        <m:t>𝑏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latin typeface="Cambria Math"/>
                        </a:rPr>
                        <m:t>= 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7" name="Obdélník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480" y="2780928"/>
                <a:ext cx="2526269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Obdélník 37"/>
              <p:cNvSpPr/>
              <p:nvPr/>
            </p:nvSpPr>
            <p:spPr>
              <a:xfrm>
                <a:off x="422566" y="6309320"/>
                <a:ext cx="26547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</a:rPr>
                        <m:t>4</m:t>
                      </m:r>
                      <m:r>
                        <a:rPr lang="cs-CZ" sz="2000" i="1" dirty="0" smtClean="0">
                          <a:latin typeface="Cambria Math"/>
                        </a:rPr>
                        <m:t>𝑎𝑏</m:t>
                      </m:r>
                      <m:r>
                        <a:rPr lang="cs-CZ" sz="2000" i="1" dirty="0" smtClean="0">
                          <a:latin typeface="Cambria Math"/>
                        </a:rPr>
                        <m:t> + 2</m:t>
                      </m:r>
                      <m:r>
                        <a:rPr lang="cs-CZ" sz="2000" i="1" dirty="0" smtClean="0">
                          <a:latin typeface="Cambria Math"/>
                        </a:rPr>
                        <m:t>𝑏𝑐</m:t>
                      </m:r>
                      <m:r>
                        <a:rPr lang="cs-CZ" sz="2000" i="1" dirty="0" smtClean="0">
                          <a:latin typeface="Cambria Math"/>
                        </a:rPr>
                        <m:t> – 8</m:t>
                      </m:r>
                      <m:r>
                        <a:rPr lang="cs-CZ" sz="2000" i="1" dirty="0" smtClean="0">
                          <a:latin typeface="Cambria Math"/>
                        </a:rPr>
                        <m:t>𝑎𝑑</m:t>
                      </m:r>
                      <m:r>
                        <a:rPr lang="cs-CZ" sz="2000" i="1" dirty="0" smtClean="0">
                          <a:latin typeface="Cambria Math"/>
                        </a:rPr>
                        <m:t> =  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8" name="Obdélník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66" y="6309320"/>
                <a:ext cx="2654766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Obdélník 51"/>
              <p:cNvSpPr/>
              <p:nvPr/>
            </p:nvSpPr>
            <p:spPr>
              <a:xfrm>
                <a:off x="395536" y="3920418"/>
                <a:ext cx="335463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</a:rPr>
                        <m:t>12</m:t>
                      </m:r>
                      <m:r>
                        <a:rPr lang="cs-CZ" sz="2000" i="1" dirty="0" smtClean="0">
                          <a:latin typeface="Cambria Math"/>
                        </a:rPr>
                        <m:t>𝑥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latin typeface="Cambria Math"/>
                        </a:rPr>
                        <m:t>𝑦</m:t>
                      </m:r>
                      <m:r>
                        <a:rPr lang="cs-CZ" sz="2000" b="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 </m:t>
                      </m:r>
                      <m:r>
                        <a:rPr lang="cs-CZ" sz="2000" i="1" dirty="0">
                          <a:latin typeface="Cambria Math"/>
                        </a:rPr>
                        <m:t>+</m:t>
                      </m:r>
                      <m:r>
                        <a:rPr lang="cs-CZ" sz="2000" b="0" i="1" dirty="0" smtClean="0">
                          <a:latin typeface="Cambria Math"/>
                        </a:rPr>
                        <m:t>36</m:t>
                      </m:r>
                      <m:r>
                        <a:rPr lang="cs-CZ" sz="2000" i="1" dirty="0" smtClean="0">
                          <a:latin typeface="Cambria Math"/>
                        </a:rPr>
                        <m:t>𝑥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3</m:t>
                      </m:r>
                      <m:r>
                        <a:rPr lang="cs-CZ" sz="2000" i="1" dirty="0" smtClean="0">
                          <a:latin typeface="Cambria Math"/>
                        </a:rPr>
                        <m:t>𝑦</m:t>
                      </m:r>
                      <m:r>
                        <a:rPr lang="cs-CZ" sz="200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latin typeface="Cambria Math"/>
                        </a:rPr>
                        <m:t>𝑧</m:t>
                      </m:r>
                      <m:r>
                        <a:rPr lang="cs-CZ" sz="2000" b="0" i="1" dirty="0" smtClean="0">
                          <a:latin typeface="Cambria Math"/>
                        </a:rPr>
                        <m:t>−6</m:t>
                      </m:r>
                      <m:sSup>
                        <m:sSupPr>
                          <m:ctrlPr>
                            <a:rPr lang="cs-CZ" sz="20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000" b="0" i="1" dirty="0" smtClean="0">
                          <a:latin typeface="Cambria Math"/>
                        </a:rPr>
                        <m:t>𝑦</m:t>
                      </m:r>
                      <m:r>
                        <a:rPr lang="cs-CZ" sz="2000" i="1" dirty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52" name="Obdélník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920418"/>
                <a:ext cx="3354636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Obdélník 58"/>
              <p:cNvSpPr/>
              <p:nvPr/>
            </p:nvSpPr>
            <p:spPr>
              <a:xfrm>
                <a:off x="4067944" y="3911274"/>
                <a:ext cx="262988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6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cs-CZ" sz="2000" i="1" baseline="30000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𝑦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(2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𝑦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+6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𝑥𝑦𝑧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Obdélník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3911274"/>
                <a:ext cx="2629887" cy="400110"/>
              </a:xfrm>
              <a:prstGeom prst="rect">
                <a:avLst/>
              </a:prstGeom>
              <a:blipFill rotWithShape="1">
                <a:blip r:embed="rId9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Obdélník 59"/>
              <p:cNvSpPr/>
              <p:nvPr/>
            </p:nvSpPr>
            <p:spPr>
              <a:xfrm>
                <a:off x="4067944" y="1017304"/>
                <a:ext cx="15295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5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(3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𝑦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–2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𝑧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0" name="Obdélník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1017304"/>
                <a:ext cx="1529521" cy="400110"/>
              </a:xfrm>
              <a:prstGeom prst="rect">
                <a:avLst/>
              </a:prstGeom>
              <a:blipFill rotWithShape="1">
                <a:blip r:embed="rId10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Obdélník 61"/>
              <p:cNvSpPr/>
              <p:nvPr/>
            </p:nvSpPr>
            <p:spPr>
              <a:xfrm>
                <a:off x="4067944" y="2168140"/>
                <a:ext cx="169649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𝑞</m:t>
                      </m:r>
                      <m:r>
                        <a:rPr lang="cs-CZ" sz="2000" b="0" i="1" baseline="30000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3</m:t>
                      </m:r>
                      <m:r>
                        <a:rPr lang="cs-CZ" sz="2000" i="1" baseline="30000" dirty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cs-CZ" sz="20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cs-CZ" sz="20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𝑞</m:t>
                      </m:r>
                      <m:r>
                        <a:rPr lang="cs-CZ" sz="2000" i="1" dirty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0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𝑟</m:t>
                      </m:r>
                      <m:r>
                        <a:rPr lang="cs-CZ" sz="2000" i="1" baseline="30000" dirty="0">
                          <a:solidFill>
                            <a:srgbClr val="FF0000"/>
                          </a:solidFill>
                          <a:latin typeface="Cambria Math"/>
                        </a:rPr>
                        <m:t>2 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2" name="Obdélník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2168140"/>
                <a:ext cx="1696490" cy="400110"/>
              </a:xfrm>
              <a:prstGeom prst="rect">
                <a:avLst/>
              </a:prstGeom>
              <a:blipFill rotWithShape="1">
                <a:blip r:embed="rId11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Obdélník 62"/>
              <p:cNvSpPr/>
              <p:nvPr/>
            </p:nvSpPr>
            <p:spPr>
              <a:xfrm>
                <a:off x="4067944" y="5130580"/>
                <a:ext cx="2036583" cy="3992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cs-CZ" sz="2000" i="1" baseline="30000" dirty="0" smtClean="0">
                        <a:solidFill>
                          <a:srgbClr val="FF0000"/>
                        </a:solidFill>
                        <a:latin typeface="Cambria Math"/>
                      </a:rPr>
                      <m:t>2</m:t>
                    </m:r>
                    <m:r>
                      <a:rPr lang="cs-CZ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𝑦</m:t>
                    </m:r>
                    <m:r>
                      <a:rPr lang="cs-CZ" sz="2000" b="0" i="1" baseline="30000" dirty="0" smtClean="0">
                        <a:solidFill>
                          <a:srgbClr val="FF0000"/>
                        </a:solidFill>
                        <a:latin typeface="Cambria Math"/>
                      </a:rPr>
                      <m:t>2</m:t>
                    </m:r>
                    <m:r>
                      <a:rPr lang="cs-CZ" sz="2000" i="1" baseline="30000" dirty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(18</m:t>
                    </m:r>
                    <m:sSup>
                      <m:sSupPr>
                        <m:ctrlPr>
                          <a:rPr lang="cs-CZ" sz="20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0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sz="20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𝑥𝑧</m:t>
                    </m:r>
                    <m:r>
                      <a:rPr lang="cs-CZ" sz="2000" i="1" baseline="30000" dirty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solidFill>
                      <a:srgbClr val="FF0000"/>
                    </a:solidFill>
                  </a:rPr>
                  <a:t>)</a:t>
                </a:r>
                <a:endParaRPr lang="cs-CZ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3" name="Obdélník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5130580"/>
                <a:ext cx="2036583" cy="399212"/>
              </a:xfrm>
              <a:prstGeom prst="rect">
                <a:avLst/>
              </a:prstGeom>
              <a:blipFill rotWithShape="1">
                <a:blip r:embed="rId12"/>
                <a:stretch>
                  <a:fillRect r="-1796" b="-246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Obdélník 63"/>
              <p:cNvSpPr/>
              <p:nvPr/>
            </p:nvSpPr>
            <p:spPr>
              <a:xfrm>
                <a:off x="4085088" y="2740858"/>
                <a:ext cx="20205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𝑎𝑏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𝑎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– 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𝑎𝑏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)  </m:t>
                      </m:r>
                    </m:oMath>
                  </m:oMathPara>
                </a14:m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4" name="Obdélník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5088" y="2740858"/>
                <a:ext cx="2020553" cy="400110"/>
              </a:xfrm>
              <a:prstGeom prst="rect">
                <a:avLst/>
              </a:prstGeom>
              <a:blipFill rotWithShape="1">
                <a:blip r:embed="rId13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Obdélník 64"/>
              <p:cNvSpPr/>
              <p:nvPr/>
            </p:nvSpPr>
            <p:spPr>
              <a:xfrm>
                <a:off x="4090163" y="6309725"/>
                <a:ext cx="221002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2(2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𝑎𝑏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𝑏𝑐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–4</m:t>
                      </m:r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𝑎𝑑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5" name="Obdélník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0163" y="6309725"/>
                <a:ext cx="2210029" cy="400110"/>
              </a:xfrm>
              <a:prstGeom prst="rect">
                <a:avLst/>
              </a:prstGeom>
              <a:blipFill rotWithShape="1">
                <a:blip r:embed="rId1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Obdélník 30"/>
              <p:cNvSpPr/>
              <p:nvPr/>
            </p:nvSpPr>
            <p:spPr>
              <a:xfrm>
                <a:off x="395536" y="1601368"/>
                <a:ext cx="29264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</a:rPr>
                        <m:t>4</m:t>
                      </m:r>
                      <m:r>
                        <a:rPr lang="cs-CZ" sz="2000" i="1" dirty="0" smtClean="0">
                          <a:latin typeface="Cambria Math"/>
                        </a:rPr>
                        <m:t> (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𝑥</m:t>
                      </m:r>
                      <m:r>
                        <a:rPr lang="cs-CZ" sz="2000" i="1" dirty="0" smtClean="0">
                          <a:latin typeface="Cambria Math"/>
                        </a:rPr>
                        <m:t> –</m:t>
                      </m:r>
                      <m:r>
                        <a:rPr lang="cs-CZ" sz="2000" b="0" i="1" dirty="0" smtClean="0">
                          <a:latin typeface="Cambria Math"/>
                        </a:rPr>
                        <m:t>5</m:t>
                      </m:r>
                      <m:r>
                        <a:rPr lang="cs-CZ" sz="2000" i="1" dirty="0" smtClean="0">
                          <a:latin typeface="Cambria Math"/>
                        </a:rPr>
                        <m:t>) +3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𝑦</m:t>
                      </m:r>
                      <m:r>
                        <a:rPr lang="cs-CZ" sz="2000" i="1" dirty="0" smtClean="0"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latin typeface="Cambria Math"/>
                        </a:rPr>
                        <m:t>5</m:t>
                      </m:r>
                      <m:r>
                        <a:rPr lang="cs-CZ" sz="2000" i="1" dirty="0" smtClean="0">
                          <a:latin typeface="Cambria Math"/>
                        </a:rPr>
                        <m:t> –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𝑥</m:t>
                      </m:r>
                      <m:r>
                        <a:rPr lang="cs-CZ" sz="2000" i="1" dirty="0" smtClean="0">
                          <a:latin typeface="Cambria Math"/>
                        </a:rPr>
                        <m:t>)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1" name="Obdélník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601368"/>
                <a:ext cx="2926442" cy="400110"/>
              </a:xfrm>
              <a:prstGeom prst="rect">
                <a:avLst/>
              </a:prstGeom>
              <a:blipFill rotWithShape="1">
                <a:blip r:embed="rId15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Obdélník 46"/>
              <p:cNvSpPr/>
              <p:nvPr/>
            </p:nvSpPr>
            <p:spPr>
              <a:xfrm>
                <a:off x="422566" y="3288754"/>
                <a:ext cx="301396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</a:rPr>
                        <m:t>7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𝑘</m:t>
                      </m:r>
                      <m:r>
                        <a:rPr lang="cs-CZ" sz="2000" i="1" dirty="0" smtClean="0">
                          <a:latin typeface="Cambria Math"/>
                        </a:rPr>
                        <m:t> (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𝑎</m:t>
                      </m:r>
                      <m:r>
                        <a:rPr lang="cs-CZ" sz="2000" i="1" dirty="0" smtClean="0">
                          <a:latin typeface="Cambria Math"/>
                        </a:rPr>
                        <m:t> –</m:t>
                      </m:r>
                      <m:r>
                        <a:rPr lang="cs-CZ" sz="2000" b="0" i="1" dirty="0" smtClean="0">
                          <a:latin typeface="Cambria Math"/>
                        </a:rPr>
                        <m:t>3</m:t>
                      </m:r>
                      <m:r>
                        <a:rPr lang="cs-CZ" sz="2000" i="1" dirty="0" smtClean="0">
                          <a:latin typeface="Cambria Math"/>
                        </a:rPr>
                        <m:t>) +</m:t>
                      </m:r>
                      <m:r>
                        <a:rPr lang="cs-CZ" sz="2000" b="0" i="1" dirty="0" smtClean="0">
                          <a:latin typeface="Cambria Math"/>
                        </a:rPr>
                        <m:t>2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𝑙</m:t>
                      </m:r>
                      <m:r>
                        <a:rPr lang="cs-CZ" sz="2000" i="1" dirty="0" smtClean="0"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𝑎</m:t>
                      </m:r>
                      <m:r>
                        <a:rPr lang="cs-CZ" sz="2000" i="1" dirty="0" smtClean="0">
                          <a:latin typeface="Cambria Math"/>
                        </a:rPr>
                        <m:t> –</m:t>
                      </m:r>
                      <m:r>
                        <a:rPr lang="cs-CZ" sz="2000" b="0" i="1" dirty="0" smtClean="0">
                          <a:latin typeface="Cambria Math"/>
                        </a:rPr>
                        <m:t>3</m:t>
                      </m:r>
                      <m:r>
                        <a:rPr lang="cs-CZ" sz="2000" i="1" dirty="0" smtClean="0">
                          <a:latin typeface="Cambria Math"/>
                        </a:rPr>
                        <m:t>)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47" name="Obdélník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66" y="3288754"/>
                <a:ext cx="3013967" cy="400110"/>
              </a:xfrm>
              <a:prstGeom prst="rect">
                <a:avLst/>
              </a:prstGeom>
              <a:blipFill rotWithShape="1">
                <a:blip r:embed="rId16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Obdélník 47"/>
              <p:cNvSpPr/>
              <p:nvPr/>
            </p:nvSpPr>
            <p:spPr>
              <a:xfrm>
                <a:off x="395536" y="4493396"/>
                <a:ext cx="277082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𝑥</m:t>
                      </m:r>
                      <m:r>
                        <a:rPr lang="cs-CZ" sz="2000" b="0" i="1" dirty="0" smtClean="0">
                          <a:latin typeface="Cambria Math"/>
                        </a:rPr>
                        <m:t>+4) +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𝑠</m:t>
                      </m:r>
                      <m:r>
                        <a:rPr lang="cs-CZ" sz="2000" i="1" dirty="0" smtClean="0"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latin typeface="Cambria Math"/>
                        </a:rPr>
                        <m:t>−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𝑥</m:t>
                      </m:r>
                      <m:r>
                        <a:rPr lang="cs-CZ" sz="2000" i="1" dirty="0" smtClean="0">
                          <a:latin typeface="Cambria Math"/>
                        </a:rPr>
                        <m:t> –</m:t>
                      </m:r>
                      <m:r>
                        <a:rPr lang="cs-CZ" sz="2000" b="0" i="1" dirty="0" smtClean="0">
                          <a:latin typeface="Cambria Math"/>
                        </a:rPr>
                        <m:t>4</m:t>
                      </m:r>
                      <m:r>
                        <a:rPr lang="cs-CZ" sz="2000" i="1" dirty="0" smtClean="0">
                          <a:latin typeface="Cambria Math"/>
                        </a:rPr>
                        <m:t>)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48" name="Obdélník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493396"/>
                <a:ext cx="2770823" cy="400110"/>
              </a:xfrm>
              <a:prstGeom prst="rect">
                <a:avLst/>
              </a:prstGeom>
              <a:blipFill rotWithShape="1">
                <a:blip r:embed="rId17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Obdélník 48"/>
              <p:cNvSpPr/>
              <p:nvPr/>
            </p:nvSpPr>
            <p:spPr>
              <a:xfrm>
                <a:off x="409480" y="5765194"/>
                <a:ext cx="302755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</a:rPr>
                        <m:t>6</m:t>
                      </m:r>
                      <m:r>
                        <a:rPr lang="cs-CZ" sz="2000" i="1" dirty="0" smtClean="0"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latin typeface="Cambria Math"/>
                        </a:rPr>
                        <m:t>−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000" b="0" i="1" dirty="0" smtClean="0">
                          <a:latin typeface="Cambria Math"/>
                        </a:rPr>
                        <m:t>+1) +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𝑒</m:t>
                      </m:r>
                      <m:r>
                        <a:rPr lang="cs-CZ" sz="2000" i="1" dirty="0" smtClean="0"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000" b="0" i="1" dirty="0" smtClean="0">
                          <a:latin typeface="Cambria Math"/>
                        </a:rPr>
                        <m:t>−1) =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49" name="Obdélník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480" y="5765194"/>
                <a:ext cx="3027559" cy="400110"/>
              </a:xfrm>
              <a:prstGeom prst="rect">
                <a:avLst/>
              </a:prstGeom>
              <a:blipFill rotWithShape="1">
                <a:blip r:embed="rId18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Obdélník 49"/>
              <p:cNvSpPr/>
              <p:nvPr/>
            </p:nvSpPr>
            <p:spPr>
              <a:xfrm>
                <a:off x="4069088" y="1535774"/>
                <a:ext cx="1890839" cy="437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(</m:t>
                    </m:r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cs-CZ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 –</m:t>
                    </m:r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5</m:t>
                    </m:r>
                    <m:r>
                      <a:rPr lang="cs-CZ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(4−</m:t>
                    </m:r>
                    <m:r>
                      <a:rPr lang="cs-CZ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3</m:t>
                    </m:r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𝑦</m:t>
                    </m:r>
                  </m:oMath>
                </a14:m>
                <a:r>
                  <a:rPr lang="cs-CZ" sz="2000" dirty="0" smtClean="0">
                    <a:solidFill>
                      <a:srgbClr val="FF0000"/>
                    </a:solidFill>
                  </a:rPr>
                  <a:t>)</a:t>
                </a:r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Obdélník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9088" y="1535774"/>
                <a:ext cx="1890839" cy="437684"/>
              </a:xfrm>
              <a:prstGeom prst="rect">
                <a:avLst/>
              </a:prstGeom>
              <a:blipFill rotWithShape="1">
                <a:blip r:embed="rId19"/>
                <a:stretch>
                  <a:fillRect l="-1613" t="-1389" b="-236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Obdélník 66"/>
              <p:cNvSpPr/>
              <p:nvPr/>
            </p:nvSpPr>
            <p:spPr>
              <a:xfrm>
                <a:off x="4067944" y="3241828"/>
                <a:ext cx="2004459" cy="460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sz="20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0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sz="20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–</m:t>
                        </m:r>
                        <m:r>
                          <a:rPr lang="cs-CZ" sz="20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(7</m:t>
                    </m:r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𝑘</m:t>
                    </m:r>
                    <m:r>
                      <a:rPr lang="cs-CZ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2</m:t>
                    </m:r>
                    <m:r>
                      <a:rPr lang="cs-CZ" sz="20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𝑙</m:t>
                    </m:r>
                  </m:oMath>
                </a14:m>
                <a:r>
                  <a:rPr lang="cs-CZ" sz="2000" dirty="0" smtClean="0">
                    <a:solidFill>
                      <a:srgbClr val="FF0000"/>
                    </a:solidFill>
                  </a:rPr>
                  <a:t>)</a:t>
                </a:r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7" name="Obdélník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3241828"/>
                <a:ext cx="2004459" cy="460960"/>
              </a:xfrm>
              <a:prstGeom prst="rect">
                <a:avLst/>
              </a:prstGeom>
              <a:blipFill rotWithShape="1">
                <a:blip r:embed="rId20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Obdélník 67"/>
              <p:cNvSpPr/>
              <p:nvPr/>
            </p:nvSpPr>
            <p:spPr>
              <a:xfrm>
                <a:off x="4067944" y="4514770"/>
                <a:ext cx="183152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+4)(1−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𝑠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8" name="Obdélník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514770"/>
                <a:ext cx="1831527" cy="400110"/>
              </a:xfrm>
              <a:prstGeom prst="rect">
                <a:avLst/>
              </a:prstGeom>
              <a:blipFill rotWithShape="1">
                <a:blip r:embed="rId21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Obdélník 68"/>
              <p:cNvSpPr/>
              <p:nvPr/>
            </p:nvSpPr>
            <p:spPr>
              <a:xfrm>
                <a:off x="4067944" y="5733256"/>
                <a:ext cx="185313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𝑑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−1)(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𝑒</m:t>
                      </m:r>
                      <m:r>
                        <a:rPr lang="cs-CZ" sz="2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−6)</m:t>
                      </m:r>
                    </m:oMath>
                  </m:oMathPara>
                </a14:m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9" name="Obdélník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5733256"/>
                <a:ext cx="1853136" cy="400110"/>
              </a:xfrm>
              <a:prstGeom prst="rect">
                <a:avLst/>
              </a:prstGeom>
              <a:blipFill rotWithShape="1">
                <a:blip r:embed="rId22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56316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2" grpId="0"/>
      <p:bldP spid="63" grpId="0"/>
      <p:bldP spid="64" grpId="0"/>
      <p:bldP spid="65" grpId="0"/>
      <p:bldP spid="50" grpId="0"/>
      <p:bldP spid="67" grpId="0"/>
      <p:bldP spid="68" grpId="0"/>
      <p:bldP spid="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83278" y="188640"/>
            <a:ext cx="3253255" cy="864096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Vytýkej postupně: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Obdélník 37"/>
              <p:cNvSpPr/>
              <p:nvPr/>
            </p:nvSpPr>
            <p:spPr>
              <a:xfrm>
                <a:off x="297480" y="4695527"/>
                <a:ext cx="292432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cs-CZ" sz="2400" i="1" dirty="0" smtClean="0">
                          <a:latin typeface="Cambria Math"/>
                        </a:rPr>
                        <m:t> + </m:t>
                      </m:r>
                      <m:sSup>
                        <m:sSupPr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cs-CZ" sz="2400" b="0" i="1" dirty="0" smtClean="0">
                          <a:latin typeface="Cambria Math"/>
                        </a:rPr>
                        <m:t>+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𝑥</m:t>
                      </m:r>
                      <m:r>
                        <a:rPr lang="cs-CZ" sz="2400" b="0" i="1" dirty="0" smtClean="0">
                          <a:latin typeface="Cambria Math"/>
                        </a:rPr>
                        <m:t>+1= 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8" name="Obdélník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80" y="4695527"/>
                <a:ext cx="2924327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Obdélník 51"/>
              <p:cNvSpPr/>
              <p:nvPr/>
            </p:nvSpPr>
            <p:spPr>
              <a:xfrm>
                <a:off x="332312" y="3399383"/>
                <a:ext cx="356014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𝑥</m:t>
                      </m:r>
                      <m:r>
                        <a:rPr lang="cs-CZ" sz="240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latin typeface="Cambria Math"/>
                        </a:rPr>
                        <m:t>𝑦</m:t>
                      </m:r>
                      <m:r>
                        <a:rPr lang="cs-CZ" sz="2400" b="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400" i="1" baseline="30000" dirty="0" smtClean="0">
                          <a:latin typeface="Cambria Math"/>
                        </a:rPr>
                        <m:t> </m:t>
                      </m:r>
                      <m:r>
                        <a:rPr lang="cs-CZ" sz="2400" b="0" i="1" dirty="0" smtClean="0">
                          <a:latin typeface="Cambria Math"/>
                        </a:rPr>
                        <m:t>−3</m:t>
                      </m:r>
                      <m:r>
                        <a:rPr lang="cs-CZ" sz="2400" i="1" dirty="0" smtClean="0">
                          <a:latin typeface="Cambria Math"/>
                        </a:rPr>
                        <m:t>𝑥</m:t>
                      </m:r>
                      <m:r>
                        <a:rPr lang="cs-CZ" sz="2400" b="0" i="1" baseline="30000" dirty="0" smtClean="0">
                          <a:latin typeface="Cambria Math"/>
                        </a:rPr>
                        <m:t>2</m:t>
                      </m:r>
                      <m:r>
                        <a:rPr lang="cs-CZ" sz="2400" b="0" i="1" dirty="0" smtClean="0">
                          <a:latin typeface="Cambria Math"/>
                        </a:rPr>
                        <m:t>+6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dirty="0" smtClean="0">
                          <a:latin typeface="Cambria Math"/>
                        </a:rPr>
                        <m:t>−18</m:t>
                      </m:r>
                      <m:r>
                        <a:rPr lang="cs-CZ" sz="2400" i="1" dirty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2" name="Obdélník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312" y="3399383"/>
                <a:ext cx="3560142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Obdélník 58"/>
              <p:cNvSpPr/>
              <p:nvPr/>
            </p:nvSpPr>
            <p:spPr>
              <a:xfrm>
                <a:off x="3419872" y="4047455"/>
                <a:ext cx="219220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</m:d>
                      <m:d>
                        <m:d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𝑒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+3</m:t>
                          </m:r>
                        </m:e>
                      </m:d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Obdélník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047455"/>
                <a:ext cx="2192203" cy="461665"/>
              </a:xfrm>
              <a:prstGeom prst="rect">
                <a:avLst/>
              </a:prstGeom>
              <a:blipFill rotWithShape="1"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Obdélník 62"/>
              <p:cNvSpPr/>
              <p:nvPr/>
            </p:nvSpPr>
            <p:spPr>
              <a:xfrm>
                <a:off x="3345724" y="5415607"/>
                <a:ext cx="244086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−1</m:t>
                    </m:r>
                    <m:r>
                      <a:rPr lang="cs-CZ" sz="2400" i="1" baseline="30000" dirty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sz="2400" dirty="0" smtClean="0">
                    <a:solidFill>
                      <a:srgbClr val="FF0000"/>
                    </a:solidFill>
                  </a:rPr>
                  <a:t>)</a:t>
                </a:r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3" name="Obdélník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724" y="5415607"/>
                <a:ext cx="2440861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0526" r="-3250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Obdélník 30"/>
              <p:cNvSpPr/>
              <p:nvPr/>
            </p:nvSpPr>
            <p:spPr>
              <a:xfrm>
                <a:off x="323949" y="1095127"/>
                <a:ext cx="355161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4</m:t>
                      </m:r>
                      <m:r>
                        <a:rPr lang="cs-CZ" sz="2400" i="1" dirty="0" smtClean="0">
                          <a:latin typeface="Cambria Math"/>
                        </a:rPr>
                        <m:t>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𝑥</m:t>
                      </m:r>
                      <m:r>
                        <a:rPr lang="cs-CZ" sz="2400" i="1" dirty="0" smtClean="0">
                          <a:latin typeface="Cambria Math"/>
                        </a:rPr>
                        <m:t> –</m:t>
                      </m:r>
                      <m:r>
                        <a:rPr lang="cs-CZ" sz="2400" b="0" i="1" dirty="0" smtClean="0">
                          <a:latin typeface="Cambria Math"/>
                        </a:rPr>
                        <m:t>20</m:t>
                      </m:r>
                      <m:r>
                        <a:rPr lang="cs-CZ" sz="2400" i="1" dirty="0" smtClean="0">
                          <a:latin typeface="Cambria Math"/>
                        </a:rPr>
                        <m:t> +</m:t>
                      </m:r>
                      <m:r>
                        <a:rPr lang="cs-CZ" sz="2400" b="0" i="1" dirty="0" smtClean="0">
                          <a:latin typeface="Cambria Math"/>
                        </a:rPr>
                        <m:t>3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𝑥𝑦</m:t>
                      </m:r>
                      <m:r>
                        <a:rPr lang="cs-CZ" sz="2400" b="0" i="1" dirty="0" smtClean="0">
                          <a:latin typeface="Cambria Math"/>
                        </a:rPr>
                        <m:t> −15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𝑦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1" name="Obdélník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949" y="1095127"/>
                <a:ext cx="3551613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Obdélník 46"/>
              <p:cNvSpPr/>
              <p:nvPr/>
            </p:nvSpPr>
            <p:spPr>
              <a:xfrm>
                <a:off x="406226" y="1772816"/>
                <a:ext cx="285706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𝑘𝑎</m:t>
                      </m:r>
                      <m:r>
                        <a:rPr lang="cs-CZ" sz="2400" i="1" dirty="0" smtClean="0">
                          <a:latin typeface="Cambria Math"/>
                        </a:rPr>
                        <m:t> –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𝑘</m:t>
                      </m:r>
                      <m:r>
                        <a:rPr lang="cs-CZ" sz="2400" b="0" i="1" dirty="0" smtClean="0">
                          <a:latin typeface="Cambria Math"/>
                        </a:rPr>
                        <m:t>3 +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𝑙𝑎</m:t>
                      </m:r>
                      <m:r>
                        <a:rPr lang="cs-CZ" sz="2400" i="1" dirty="0" smtClean="0">
                          <a:latin typeface="Cambria Math"/>
                        </a:rPr>
                        <m:t> –</m:t>
                      </m:r>
                      <m:r>
                        <a:rPr lang="cs-CZ" sz="2400" b="0" i="1" dirty="0" smtClean="0">
                          <a:latin typeface="Cambria Math"/>
                        </a:rPr>
                        <m:t>3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𝑙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7" name="Obdélník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226" y="1772816"/>
                <a:ext cx="2857064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Obdélník 47"/>
              <p:cNvSpPr/>
              <p:nvPr/>
            </p:nvSpPr>
            <p:spPr>
              <a:xfrm>
                <a:off x="458959" y="2420888"/>
                <a:ext cx="288585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𝑥</m:t>
                      </m:r>
                      <m:r>
                        <a:rPr lang="cs-CZ" sz="2400" b="0" i="1" dirty="0" smtClean="0">
                          <a:latin typeface="Cambria Math"/>
                        </a:rPr>
                        <m:t>+4 −2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i="1" dirty="0" smtClean="0">
                          <a:latin typeface="Cambria Math"/>
                        </a:rPr>
                        <m:t> –</m:t>
                      </m:r>
                      <m:r>
                        <a:rPr lang="cs-CZ" sz="2400" b="0" i="1" dirty="0" smtClean="0">
                          <a:latin typeface="Cambria Math"/>
                        </a:rPr>
                        <m:t>8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𝑥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8" name="Obdélník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59" y="2420888"/>
                <a:ext cx="2885855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Obdélník 48"/>
              <p:cNvSpPr/>
              <p:nvPr/>
            </p:nvSpPr>
            <p:spPr>
              <a:xfrm>
                <a:off x="360714" y="4047455"/>
                <a:ext cx="30388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𝑑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𝑒</m:t>
                      </m:r>
                      <m:r>
                        <a:rPr lang="cs-CZ" sz="2400" b="0" i="1" dirty="0" smtClean="0">
                          <a:latin typeface="Cambria Math"/>
                        </a:rPr>
                        <m:t>−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𝑓𝑒</m:t>
                      </m:r>
                      <m:r>
                        <a:rPr lang="cs-CZ" sz="2400" b="0" i="1" dirty="0" smtClean="0">
                          <a:latin typeface="Cambria Math"/>
                        </a:rPr>
                        <m:t>+3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400" b="0" i="1" dirty="0" smtClean="0">
                          <a:latin typeface="Cambria Math"/>
                        </a:rPr>
                        <m:t>−3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𝑓</m:t>
                      </m:r>
                      <m:r>
                        <a:rPr lang="cs-CZ" sz="2400" b="0" i="1" dirty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9" name="Obdélník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714" y="4047455"/>
                <a:ext cx="3038845" cy="461665"/>
              </a:xfrm>
              <a:prstGeom prst="rect">
                <a:avLst/>
              </a:prstGeom>
              <a:blipFill rotWithShape="1">
                <a:blip r:embed="rId10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Obdélník 49"/>
              <p:cNvSpPr/>
              <p:nvPr/>
            </p:nvSpPr>
            <p:spPr>
              <a:xfrm>
                <a:off x="3748659" y="1052736"/>
                <a:ext cx="3042949" cy="5347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4</m:t>
                    </m:r>
                    <m:d>
                      <m:dPr>
                        <m:ctrlP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sz="24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–</m:t>
                        </m:r>
                        <m: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e>
                    </m:d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+3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𝑦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(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−5</m:t>
                    </m:r>
                  </m:oMath>
                </a14:m>
                <a:r>
                  <a:rPr lang="cs-CZ" sz="2400" dirty="0" smtClean="0">
                    <a:solidFill>
                      <a:srgbClr val="FF0000"/>
                    </a:solidFill>
                  </a:rPr>
                  <a:t>)=</a:t>
                </a:r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Obdélník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8659" y="1052736"/>
                <a:ext cx="3042949" cy="534762"/>
              </a:xfrm>
              <a:prstGeom prst="rect">
                <a:avLst/>
              </a:prstGeom>
              <a:blipFill rotWithShape="1">
                <a:blip r:embed="rId11"/>
                <a:stretch>
                  <a:fillRect r="-2004" b="-229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Obdélník 66"/>
              <p:cNvSpPr/>
              <p:nvPr/>
            </p:nvSpPr>
            <p:spPr>
              <a:xfrm>
                <a:off x="3568996" y="1700808"/>
                <a:ext cx="1956369" cy="5347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sz="24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–</m:t>
                        </m:r>
                        <m: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(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𝑘</m:t>
                    </m:r>
                    <m:r>
                      <a:rPr lang="cs-CZ" sz="24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𝑙</m:t>
                    </m:r>
                  </m:oMath>
                </a14:m>
                <a:r>
                  <a:rPr lang="cs-CZ" sz="2400" dirty="0" smtClean="0">
                    <a:solidFill>
                      <a:srgbClr val="FF0000"/>
                    </a:solidFill>
                  </a:rPr>
                  <a:t>)</a:t>
                </a:r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7" name="Obdélník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996" y="1700808"/>
                <a:ext cx="1956369" cy="534762"/>
              </a:xfrm>
              <a:prstGeom prst="rect">
                <a:avLst/>
              </a:prstGeom>
              <a:blipFill rotWithShape="1">
                <a:blip r:embed="rId12"/>
                <a:stretch>
                  <a:fillRect r="-4050" b="-215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Obdélník 67"/>
              <p:cNvSpPr/>
              <p:nvPr/>
            </p:nvSpPr>
            <p:spPr>
              <a:xfrm>
                <a:off x="3285145" y="2420888"/>
                <a:ext cx="366311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+4</m:t>
                          </m:r>
                        </m:e>
                      </m:d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−2</m:t>
                          </m:r>
                          <m:sSup>
                            <m:sSupPr>
                              <m:ctrlPr>
                                <a:rPr lang="cs-CZ" sz="2400" b="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400" b="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−8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8" name="Obdélník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5145" y="2420888"/>
                <a:ext cx="366311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Obdélník 68"/>
              <p:cNvSpPr/>
              <p:nvPr/>
            </p:nvSpPr>
            <p:spPr>
              <a:xfrm>
                <a:off x="3050732" y="4725144"/>
                <a:ext cx="332039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d>
                        <m:dPr>
                          <m:ctrlPr>
                            <a:rPr lang="cs-CZ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9" name="Obdélník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0732" y="4725144"/>
                <a:ext cx="3320396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bdélník 22"/>
              <p:cNvSpPr/>
              <p:nvPr/>
            </p:nvSpPr>
            <p:spPr>
              <a:xfrm>
                <a:off x="360714" y="5415607"/>
                <a:ext cx="318093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cs-CZ" sz="2400" i="1" dirty="0" smtClean="0">
                          <a:latin typeface="Cambria Math"/>
                        </a:rPr>
                        <m:t> </m:t>
                      </m:r>
                      <m:r>
                        <a:rPr lang="cs-CZ" sz="2400" b="0" i="1" dirty="0" smtClean="0">
                          <a:latin typeface="Cambria Math"/>
                        </a:rPr>
                        <m:t>−</m:t>
                      </m:r>
                      <m:r>
                        <a:rPr lang="cs-CZ" sz="2400" i="1" dirty="0" smtClean="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dirty="0" smtClean="0">
                          <a:latin typeface="Cambria Math"/>
                        </a:rPr>
                        <m:t>+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𝑚</m:t>
                      </m:r>
                      <m:r>
                        <a:rPr lang="cs-CZ" sz="2400" b="0" i="1" dirty="0" smtClean="0">
                          <a:latin typeface="Cambria Math"/>
                        </a:rPr>
                        <m:t>−1= 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3" name="Obdélník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714" y="5415607"/>
                <a:ext cx="3180935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bdélník 24"/>
              <p:cNvSpPr/>
              <p:nvPr/>
            </p:nvSpPr>
            <p:spPr>
              <a:xfrm>
                <a:off x="292617" y="6063679"/>
                <a:ext cx="322658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𝑥</m:t>
                      </m:r>
                      <m:r>
                        <a:rPr lang="cs-CZ" sz="2400" b="0" i="1" baseline="30000" dirty="0" smtClean="0">
                          <a:latin typeface="Cambria Math"/>
                        </a:rPr>
                        <m:t>4</m:t>
                      </m:r>
                      <m:r>
                        <a:rPr lang="cs-CZ" sz="2400" b="0" i="1" dirty="0" smtClean="0">
                          <a:latin typeface="Cambria Math"/>
                        </a:rPr>
                        <m:t>+2</m:t>
                      </m:r>
                      <m:r>
                        <a:rPr lang="cs-CZ" sz="2400" i="1" dirty="0" smtClean="0">
                          <a:latin typeface="Cambria Math"/>
                        </a:rPr>
                        <m:t>𝑥</m:t>
                      </m:r>
                      <m:r>
                        <a:rPr lang="cs-CZ" sz="2400" b="0" i="1" baseline="30000" dirty="0" smtClean="0">
                          <a:latin typeface="Cambria Math"/>
                        </a:rPr>
                        <m:t>3</m:t>
                      </m:r>
                      <m:r>
                        <a:rPr lang="cs-CZ" sz="2400" b="0" i="1" dirty="0" smtClean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dirty="0" smtClean="0">
                          <a:latin typeface="Cambria Math"/>
                        </a:rPr>
                        <m:t>−6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𝑥</m:t>
                      </m:r>
                      <m:r>
                        <a:rPr lang="cs-CZ" sz="2400" i="1" dirty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5" name="Obdélník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617" y="6063679"/>
                <a:ext cx="3226589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6662410" y="1052736"/>
                <a:ext cx="2180277" cy="5347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sz="24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–</m:t>
                        </m:r>
                        <m:r>
                          <a:rPr lang="cs-CZ" sz="2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e>
                    </m:d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(4+3</m:t>
                    </m:r>
                    <m:r>
                      <a:rPr lang="cs-CZ" sz="24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𝑦</m:t>
                    </m:r>
                  </m:oMath>
                </a14:m>
                <a:r>
                  <a:rPr lang="cs-CZ" sz="2400" dirty="0" smtClean="0">
                    <a:solidFill>
                      <a:srgbClr val="FF0000"/>
                    </a:solidFill>
                  </a:rPr>
                  <a:t>)</a:t>
                </a:r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410" y="1052736"/>
                <a:ext cx="2180277" cy="534762"/>
              </a:xfrm>
              <a:prstGeom prst="rect">
                <a:avLst/>
              </a:prstGeom>
              <a:blipFill rotWithShape="1">
                <a:blip r:embed="rId17"/>
                <a:stretch>
                  <a:fillRect r="-3073" b="-229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Obdélník 27"/>
              <p:cNvSpPr/>
              <p:nvPr/>
            </p:nvSpPr>
            <p:spPr>
              <a:xfrm>
                <a:off x="6156176" y="2947760"/>
                <a:ext cx="23519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+4</m:t>
                          </m:r>
                        </m:e>
                      </m:d>
                      <m:d>
                        <m:d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1−2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Obdélník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2947760"/>
                <a:ext cx="2351990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bdélník 28"/>
              <p:cNvSpPr/>
              <p:nvPr/>
            </p:nvSpPr>
            <p:spPr>
              <a:xfrm>
                <a:off x="3779912" y="3399383"/>
                <a:ext cx="248952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240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cs-CZ" sz="2400" b="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cs-CZ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+6)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Obdélník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3399383"/>
                <a:ext cx="2489528" cy="461665"/>
              </a:xfrm>
              <a:prstGeom prst="rect">
                <a:avLst/>
              </a:prstGeom>
              <a:blipFill rotWithShape="1">
                <a:blip r:embed="rId19"/>
                <a:stretch>
                  <a:fillRect r="-490" b="-18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4601857" y="4705980"/>
                <a:ext cx="46519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rgbClr val="00B05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cs-CZ" sz="28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1857" y="4705980"/>
                <a:ext cx="465191" cy="52322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Obdélník 31"/>
              <p:cNvSpPr/>
              <p:nvPr/>
            </p:nvSpPr>
            <p:spPr>
              <a:xfrm>
                <a:off x="2980104" y="2924761"/>
                <a:ext cx="46519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rgbClr val="00B05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cs-CZ" sz="28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2" name="Obdélník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0104" y="2924761"/>
                <a:ext cx="465191" cy="52322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6300192" y="4729542"/>
                <a:ext cx="233320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cs-CZ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4729542"/>
                <a:ext cx="2333203" cy="461665"/>
              </a:xfrm>
              <a:prstGeom prst="rect">
                <a:avLst/>
              </a:prstGeom>
              <a:blipFill rotWithShape="1">
                <a:blip r:embed="rId22"/>
                <a:stretch>
                  <a:fillRect r="-522"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Obdélník 33"/>
              <p:cNvSpPr/>
              <p:nvPr/>
            </p:nvSpPr>
            <p:spPr>
              <a:xfrm>
                <a:off x="3285145" y="6063679"/>
                <a:ext cx="366311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d>
                        <m:dPr>
                          <m:ctrlPr>
                            <a:rPr lang="cs-CZ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−  3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" name="Obdélník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5145" y="6063679"/>
                <a:ext cx="3663119" cy="461665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Obdélník 34"/>
              <p:cNvSpPr/>
              <p:nvPr/>
            </p:nvSpPr>
            <p:spPr>
              <a:xfrm>
                <a:off x="6675531" y="6053531"/>
                <a:ext cx="250498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+2</m:t>
                          </m:r>
                        </m:e>
                      </m:d>
                      <m:d>
                        <m:d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2400" b="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400" b="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−3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" name="Obdélník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531" y="6053531"/>
                <a:ext cx="2504981" cy="461665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Obdélník 44"/>
              <p:cNvSpPr/>
              <p:nvPr/>
            </p:nvSpPr>
            <p:spPr>
              <a:xfrm>
                <a:off x="3234958" y="2955539"/>
                <a:ext cx="313585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+4</m:t>
                          </m:r>
                        </m:e>
                      </m:d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−2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+4</m:t>
                          </m:r>
                        </m:e>
                      </m:d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Obdélník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958" y="2955539"/>
                <a:ext cx="3135857" cy="461665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02514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3" grpId="0"/>
      <p:bldP spid="50" grpId="0"/>
      <p:bldP spid="67" grpId="0"/>
      <p:bldP spid="68" grpId="0"/>
      <p:bldP spid="69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5" grpId="0"/>
      <p:bldP spid="45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6172</TotalTime>
  <Words>1279</Words>
  <Application>Microsoft Office PowerPoint</Application>
  <PresentationFormat>Předvádění na obrazovce (4:3)</PresentationFormat>
  <Paragraphs>192</Paragraphs>
  <Slides>10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Prezentace aplikace PowerPoint</vt:lpstr>
      <vt:lpstr>Prezentace aplikace PowerPoint</vt:lpstr>
      <vt:lpstr>Rozklad mnohočlenu na součin</vt:lpstr>
      <vt:lpstr>Rozklad mnohočlenu na součin vytýkáním před závorku</vt:lpstr>
      <vt:lpstr>Rozlož mnohočlen na součin:</vt:lpstr>
      <vt:lpstr>Vytkněte dvojčlen před závorku:</vt:lpstr>
      <vt:lpstr>Prezentace aplikace PowerPoint</vt:lpstr>
      <vt:lpstr>Rozlož mnohočlen na součin:</vt:lpstr>
      <vt:lpstr>Vytýkej postupně:</vt:lpstr>
      <vt:lpstr>Prezentace aplikace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</dc:title>
  <dc:creator>Ehlerová</dc:creator>
  <cp:lastModifiedBy>Ehlerova</cp:lastModifiedBy>
  <cp:revision>531</cp:revision>
  <dcterms:created xsi:type="dcterms:W3CDTF">2012-10-20T17:50:45Z</dcterms:created>
  <dcterms:modified xsi:type="dcterms:W3CDTF">2014-02-26T18:54:17Z</dcterms:modified>
</cp:coreProperties>
</file>