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5" r:id="rId2"/>
    <p:sldId id="266" r:id="rId3"/>
    <p:sldId id="257" r:id="rId4"/>
    <p:sldId id="258" r:id="rId5"/>
    <p:sldId id="271" r:id="rId6"/>
    <p:sldId id="259" r:id="rId7"/>
    <p:sldId id="260" r:id="rId8"/>
    <p:sldId id="261" r:id="rId9"/>
    <p:sldId id="272" r:id="rId10"/>
    <p:sldId id="273" r:id="rId11"/>
    <p:sldId id="262" r:id="rId12"/>
    <p:sldId id="264" r:id="rId13"/>
    <p:sldId id="263" r:id="rId14"/>
    <p:sldId id="275" r:id="rId15"/>
    <p:sldId id="277" r:id="rId16"/>
    <p:sldId id="276" r:id="rId17"/>
    <p:sldId id="267" r:id="rId18"/>
    <p:sldId id="269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0066FF"/>
    <a:srgbClr val="FF3300"/>
    <a:srgbClr val="00FF00"/>
    <a:srgbClr val="FF3399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363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D3A037-A728-40CD-84CA-1B2B5C7DBC65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C999F7-70E0-416F-A790-1C72FAD983B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E2E7-1892-4857-9518-ED613ED9A8FE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EED97-C8FA-41D7-888E-5E9FAD59C8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E2E7-1892-4857-9518-ED613ED9A8FE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EED97-C8FA-41D7-888E-5E9FAD59C8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E2E7-1892-4857-9518-ED613ED9A8FE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EED97-C8FA-41D7-888E-5E9FAD59C8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E2E7-1892-4857-9518-ED613ED9A8FE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EED97-C8FA-41D7-888E-5E9FAD59C8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E2E7-1892-4857-9518-ED613ED9A8FE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EED97-C8FA-41D7-888E-5E9FAD59C8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E2E7-1892-4857-9518-ED613ED9A8FE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EED97-C8FA-41D7-888E-5E9FAD59C8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E2E7-1892-4857-9518-ED613ED9A8FE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EED97-C8FA-41D7-888E-5E9FAD59C8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E2E7-1892-4857-9518-ED613ED9A8FE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EED97-C8FA-41D7-888E-5E9FAD59C8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E2E7-1892-4857-9518-ED613ED9A8FE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EED97-C8FA-41D7-888E-5E9FAD59C8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E2E7-1892-4857-9518-ED613ED9A8FE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EED97-C8FA-41D7-888E-5E9FAD59C8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E2E7-1892-4857-9518-ED613ED9A8FE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EED97-C8FA-41D7-888E-5E9FAD59C8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1E2E7-1892-4857-9518-ED613ED9A8FE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EED97-C8FA-41D7-888E-5E9FAD59C8F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kundrum@centrum.cz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zs-mozartova.cz/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File:Salp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0"/>
            <a:ext cx="7992888" cy="6858000"/>
          </a:xfrm>
          <a:prstGeom prst="rect">
            <a:avLst/>
          </a:prstGeom>
          <a:noFill/>
        </p:spPr>
      </p:pic>
      <p:pic>
        <p:nvPicPr>
          <p:cNvPr id="3" name="Picture 6" descr="C:\Users\Administrator\AppData\Local\Microsoft\Windows\Temporary Internet Files\Content.IE5\XIYFW0XY\MC900442144[1].pn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5229200"/>
            <a:ext cx="1080120" cy="11163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683568" y="1484784"/>
            <a:ext cx="7848872" cy="440120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volně pohybliví, mořští živočichové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obývají písčité mělčiny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chorda po celý život 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nemají lebku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živí se planktonem</a:t>
            </a:r>
          </a:p>
        </p:txBody>
      </p:sp>
      <p:sp>
        <p:nvSpPr>
          <p:cNvPr id="4" name="Obdélník 3"/>
          <p:cNvSpPr/>
          <p:nvPr/>
        </p:nvSpPr>
        <p:spPr>
          <a:xfrm>
            <a:off x="683568" y="476672"/>
            <a:ext cx="7848872" cy="707886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cs-CZ" sz="4000" dirty="0" smtClean="0">
                <a:solidFill>
                  <a:schemeClr val="tx1"/>
                </a:solidFill>
                <a:latin typeface="Comic Sans MS" pitchFamily="66" charset="0"/>
              </a:rPr>
              <a:t>Bezlebeční</a:t>
            </a:r>
            <a:endParaRPr lang="cs-CZ" sz="4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5" name="Picture 6" descr="C:\Users\Administrator\AppData\Local\Microsoft\Windows\Temporary Internet Files\Content.IE5\XIYFW0XY\MC900442144[1].pn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260648"/>
            <a:ext cx="1080120" cy="11163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File:Branchiostoma lanceolatu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76980"/>
          </a:xfrm>
          <a:prstGeom prst="rect">
            <a:avLst/>
          </a:prstGeom>
          <a:noFill/>
        </p:spPr>
      </p:pic>
      <p:sp>
        <p:nvSpPr>
          <p:cNvPr id="2" name="Obdélník 1"/>
          <p:cNvSpPr/>
          <p:nvPr/>
        </p:nvSpPr>
        <p:spPr>
          <a:xfrm>
            <a:off x="899592" y="548680"/>
            <a:ext cx="3223959" cy="5232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2800" dirty="0" smtClean="0">
                <a:solidFill>
                  <a:srgbClr val="FFFF00"/>
                </a:solidFill>
                <a:latin typeface="Comic Sans MS" pitchFamily="66" charset="0"/>
              </a:rPr>
              <a:t>Kopinatec plžovitý</a:t>
            </a:r>
            <a:endParaRPr lang="cs-CZ" sz="28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683568" y="5301208"/>
            <a:ext cx="78488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 smtClean="0">
                <a:solidFill>
                  <a:schemeClr val="bg1"/>
                </a:solidFill>
                <a:latin typeface="Comic Sans MS" pitchFamily="66" charset="0"/>
              </a:rPr>
              <a:t>10cm, rybovité tělo, hřbetní a břišní ploutevní lem, ocasní ploutvička ve tvaru kopí, rypec, věnec brv kolem úst, ve dne zahrabán v písku </a:t>
            </a:r>
            <a:endParaRPr lang="cs-CZ" sz="2800" dirty="0">
              <a:solidFill>
                <a:schemeClr val="bg1"/>
              </a:solidFill>
            </a:endParaRPr>
          </a:p>
        </p:txBody>
      </p:sp>
      <p:pic>
        <p:nvPicPr>
          <p:cNvPr id="6" name="Picture 6" descr="C:\Users\Administrator\AppData\Local\Microsoft\Windows\Temporary Internet Files\Content.IE5\XIYFW0XY\MC900442144[1].pn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1196752"/>
            <a:ext cx="1080120" cy="11163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683568" y="1412776"/>
            <a:ext cx="7776864" cy="5262979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chemeClr val="tx1"/>
                </a:solidFill>
                <a:latin typeface="Comic Sans MS" pitchFamily="66" charset="0"/>
              </a:rPr>
              <a:t> vnitřní kostra:</a:t>
            </a:r>
          </a:p>
          <a:p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        chrupavčitá nebo kostěná</a:t>
            </a:r>
          </a:p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chemeClr val="tx1"/>
                </a:solidFill>
                <a:latin typeface="Comic Sans MS" pitchFamily="66" charset="0"/>
              </a:rPr>
              <a:t> páteř:</a:t>
            </a:r>
            <a:endParaRPr lang="cs-CZ" sz="28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lvl="1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	osa těla, z obratlů, zatlačuje chordu</a:t>
            </a:r>
          </a:p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chemeClr val="tx1"/>
                </a:solidFill>
                <a:latin typeface="Comic Sans MS" pitchFamily="66" charset="0"/>
              </a:rPr>
              <a:t> končetiny:</a:t>
            </a:r>
            <a:endParaRPr lang="cs-CZ" sz="28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lvl="1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	ploutve, nohy, křídla nebo končetiny 	mizí </a:t>
            </a:r>
          </a:p>
          <a:p>
            <a:pPr>
              <a:buFont typeface="Wingdings" pitchFamily="2" charset="2"/>
              <a:buChar char="Ø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cs-CZ" sz="2800" b="1" dirty="0" smtClean="0">
                <a:solidFill>
                  <a:schemeClr val="tx1"/>
                </a:solidFill>
                <a:latin typeface="Comic Sans MS" pitchFamily="66" charset="0"/>
              </a:rPr>
              <a:t>povrch těla: </a:t>
            </a:r>
          </a:p>
          <a:p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        vícevrstevná pokožka a škára</a:t>
            </a:r>
          </a:p>
          <a:p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        šupiny (kostní původ u ryb, kožní původ   </a:t>
            </a:r>
          </a:p>
          <a:p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        u plazů), peří (kožní derivát), srst  </a:t>
            </a:r>
          </a:p>
          <a:p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        (kožní derivát)</a:t>
            </a:r>
          </a:p>
        </p:txBody>
      </p:sp>
      <p:sp>
        <p:nvSpPr>
          <p:cNvPr id="4" name="Obdélník 3"/>
          <p:cNvSpPr/>
          <p:nvPr/>
        </p:nvSpPr>
        <p:spPr>
          <a:xfrm>
            <a:off x="683568" y="476672"/>
            <a:ext cx="7848872" cy="707886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cs-CZ" sz="4000" dirty="0" smtClean="0">
                <a:solidFill>
                  <a:schemeClr val="tx1"/>
                </a:solidFill>
                <a:latin typeface="Comic Sans MS" pitchFamily="66" charset="0"/>
              </a:rPr>
              <a:t>Obratlovci</a:t>
            </a:r>
            <a:endParaRPr lang="cs-CZ" sz="4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5" name="Picture 6" descr="C:\Users\Administrator\AppData\Local\Microsoft\Windows\Temporary Internet Files\Content.IE5\XIYFW0XY\MC900442144[1].pn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260648"/>
            <a:ext cx="1080120" cy="11163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755576" y="620688"/>
            <a:ext cx="7776864" cy="569386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chemeClr val="tx1"/>
                </a:solidFill>
                <a:latin typeface="Comic Sans MS" pitchFamily="66" charset="0"/>
              </a:rPr>
              <a:t> nervová soustava:</a:t>
            </a:r>
            <a:endParaRPr lang="cs-CZ" sz="28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0" lvl="1"/>
            <a:r>
              <a:rPr lang="cs-CZ" sz="2800" b="1" dirty="0" smtClean="0">
                <a:solidFill>
                  <a:schemeClr val="tx1"/>
                </a:solidFill>
                <a:latin typeface="Comic Sans MS" pitchFamily="66" charset="0"/>
              </a:rPr>
              <a:t>	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centrální = mozek + mícha</a:t>
            </a:r>
          </a:p>
          <a:p>
            <a:pPr marL="0" lvl="1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	periferní = obvodové nervy</a:t>
            </a:r>
          </a:p>
          <a:p>
            <a:pPr marL="0" lvl="1">
              <a:buFont typeface="Wingdings" pitchFamily="2" charset="2"/>
              <a:buChar char="Ø"/>
            </a:pPr>
            <a:r>
              <a:rPr lang="cs-CZ" sz="2800" b="1" dirty="0" smtClean="0">
                <a:solidFill>
                  <a:schemeClr val="tx1"/>
                </a:solidFill>
                <a:latin typeface="Comic Sans MS" pitchFamily="66" charset="0"/>
              </a:rPr>
              <a:t> cévní soustava: </a:t>
            </a:r>
          </a:p>
          <a:p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	uzavřená; krevní barvivo hemoglobin</a:t>
            </a:r>
          </a:p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chemeClr val="tx1"/>
                </a:solidFill>
                <a:latin typeface="Comic Sans MS" pitchFamily="66" charset="0"/>
              </a:rPr>
              <a:t> dýchací soustava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: </a:t>
            </a:r>
          </a:p>
          <a:p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	žábry, plíce + u některých přídatné 	dýchací orgány (plicní vaky), kůže</a:t>
            </a:r>
          </a:p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chemeClr val="tx1"/>
                </a:solidFill>
                <a:latin typeface="Comic Sans MS" pitchFamily="66" charset="0"/>
              </a:rPr>
              <a:t> vylučovací soustava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:</a:t>
            </a:r>
          </a:p>
          <a:p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	ledviny</a:t>
            </a:r>
          </a:p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chemeClr val="tx1"/>
                </a:solidFill>
                <a:latin typeface="Comic Sans MS" pitchFamily="66" charset="0"/>
              </a:rPr>
              <a:t> rozmnožování: </a:t>
            </a:r>
          </a:p>
          <a:p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	pouze pohlavní rozmnožování; vnější i 	vnitřní oplození 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3" name="Picture 6" descr="C:\Users\Administrator\AppData\Local\Microsoft\Windows\Temporary Internet Files\Content.IE5\XIYFW0XY\MC900442144[1].pn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764704"/>
            <a:ext cx="1080120" cy="11163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83568" y="476672"/>
            <a:ext cx="7848872" cy="707886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cs-CZ" sz="4000" dirty="0" smtClean="0">
                <a:solidFill>
                  <a:schemeClr val="tx1"/>
                </a:solidFill>
                <a:latin typeface="Comic Sans MS" pitchFamily="66" charset="0"/>
              </a:rPr>
              <a:t>Třídy obratlovců</a:t>
            </a:r>
            <a:endParaRPr lang="cs-CZ" sz="4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3" name="Picture 6" descr="C:\Users\Administrator\AppData\Local\Microsoft\Windows\Temporary Internet Files\Content.IE5\XIYFW0XY\MC900442144[1].pn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332656"/>
            <a:ext cx="1080120" cy="1116365"/>
          </a:xfrm>
          <a:prstGeom prst="rect">
            <a:avLst/>
          </a:prstGeom>
          <a:noFill/>
        </p:spPr>
      </p:pic>
      <p:sp>
        <p:nvSpPr>
          <p:cNvPr id="4" name="TextovéPole 3"/>
          <p:cNvSpPr txBox="1"/>
          <p:nvPr/>
        </p:nvSpPr>
        <p:spPr>
          <a:xfrm>
            <a:off x="2339752" y="1412776"/>
            <a:ext cx="4953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latin typeface="Comic Sans MS" pitchFamily="66" charset="0"/>
              </a:rPr>
              <a:t>VYLUŠTĚTE NÁZVY TŘÍD OBRATLOVCŮ</a:t>
            </a:r>
            <a:endParaRPr lang="cs-CZ" b="1" dirty="0">
              <a:latin typeface="Comic Sans MS" pitchFamily="66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6084168" y="4149080"/>
            <a:ext cx="792088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latin typeface="Comic Sans MS" pitchFamily="66" charset="0"/>
              </a:rPr>
              <a:t>PA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7452320" y="3068960"/>
            <a:ext cx="792088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latin typeface="Comic Sans MS" pitchFamily="66" charset="0"/>
              </a:rPr>
              <a:t>RY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4716016" y="2060848"/>
            <a:ext cx="792088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latin typeface="Comic Sans MS" pitchFamily="66" charset="0"/>
              </a:rPr>
              <a:t>BY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2123728" y="3068960"/>
            <a:ext cx="792088" cy="7200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latin typeface="Comic Sans MS" pitchFamily="66" charset="0"/>
              </a:rPr>
              <a:t>KRU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755576" y="2060848"/>
            <a:ext cx="792088" cy="7200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latin typeface="Comic Sans MS" pitchFamily="66" charset="0"/>
              </a:rPr>
              <a:t>HO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4644008" y="4149080"/>
            <a:ext cx="1008112" cy="7200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latin typeface="Comic Sans MS" pitchFamily="66" charset="0"/>
              </a:rPr>
              <a:t>ÚSTÍ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755576" y="4149080"/>
            <a:ext cx="792088" cy="7200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latin typeface="Comic Sans MS" pitchFamily="66" charset="0"/>
              </a:rPr>
              <a:t>RY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123728" y="2060848"/>
            <a:ext cx="792088" cy="7200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latin typeface="Comic Sans MS" pitchFamily="66" charset="0"/>
              </a:rPr>
              <a:t>BY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755576" y="3068960"/>
            <a:ext cx="792088" cy="7200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latin typeface="Comic Sans MS" pitchFamily="66" charset="0"/>
              </a:rPr>
              <a:t>PLA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7452320" y="2060848"/>
            <a:ext cx="792088" cy="7200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latin typeface="Comic Sans MS" pitchFamily="66" charset="0"/>
              </a:rPr>
              <a:t>ZI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6084168" y="3068960"/>
            <a:ext cx="792088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latin typeface="Comic Sans MS" pitchFamily="66" charset="0"/>
              </a:rPr>
              <a:t>PTÁ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3419872" y="3068960"/>
            <a:ext cx="792088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latin typeface="Comic Sans MS" pitchFamily="66" charset="0"/>
              </a:rPr>
              <a:t>CI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17" name="Obdélník 16"/>
          <p:cNvSpPr/>
          <p:nvPr/>
        </p:nvSpPr>
        <p:spPr>
          <a:xfrm>
            <a:off x="6084168" y="2060848"/>
            <a:ext cx="792088" cy="7200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latin typeface="Comic Sans MS" pitchFamily="66" charset="0"/>
              </a:rPr>
              <a:t>SAV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3347864" y="4149080"/>
            <a:ext cx="936104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latin typeface="Comic Sans MS" pitchFamily="66" charset="0"/>
              </a:rPr>
              <a:t>OBOJ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19" name="Obdélník 18"/>
          <p:cNvSpPr/>
          <p:nvPr/>
        </p:nvSpPr>
        <p:spPr>
          <a:xfrm>
            <a:off x="2123728" y="4149080"/>
            <a:ext cx="792088" cy="7200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latin typeface="Comic Sans MS" pitchFamily="66" charset="0"/>
              </a:rPr>
              <a:t>CI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20" name="Obdélník 19"/>
          <p:cNvSpPr/>
          <p:nvPr/>
        </p:nvSpPr>
        <p:spPr>
          <a:xfrm>
            <a:off x="3419872" y="2060848"/>
            <a:ext cx="792088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latin typeface="Comic Sans MS" pitchFamily="66" charset="0"/>
              </a:rPr>
              <a:t>ŽI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21" name="Obdélník 20"/>
          <p:cNvSpPr/>
          <p:nvPr/>
        </p:nvSpPr>
        <p:spPr>
          <a:xfrm>
            <a:off x="4716016" y="3068960"/>
            <a:ext cx="792088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latin typeface="Comic Sans MS" pitchFamily="66" charset="0"/>
              </a:rPr>
              <a:t>VEL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22" name="Obdélník 21"/>
          <p:cNvSpPr/>
          <p:nvPr/>
        </p:nvSpPr>
        <p:spPr>
          <a:xfrm>
            <a:off x="755576" y="5229200"/>
            <a:ext cx="792088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latin typeface="Comic Sans MS" pitchFamily="66" charset="0"/>
              </a:rPr>
              <a:t>NÍ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23" name="Obdélník 22"/>
          <p:cNvSpPr/>
          <p:nvPr/>
        </p:nvSpPr>
        <p:spPr>
          <a:xfrm>
            <a:off x="7452320" y="4149080"/>
            <a:ext cx="792088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latin typeface="Comic Sans MS" pitchFamily="66" charset="0"/>
              </a:rPr>
              <a:t>CI</a:t>
            </a:r>
            <a:endParaRPr lang="cs-CZ" sz="20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755576" y="1628800"/>
            <a:ext cx="763284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u="sng" dirty="0" smtClean="0">
                <a:solidFill>
                  <a:srgbClr val="FF0000"/>
                </a:solidFill>
                <a:latin typeface="Comic Sans MS" pitchFamily="66" charset="0"/>
              </a:rPr>
              <a:t>BEZČELISTNATCI</a:t>
            </a:r>
            <a:r>
              <a:rPr lang="cs-CZ" sz="2800" b="1" dirty="0" smtClean="0">
                <a:solidFill>
                  <a:srgbClr val="FF0000"/>
                </a:solidFill>
                <a:latin typeface="Comic Sans MS" pitchFamily="66" charset="0"/>
              </a:rPr>
              <a:t>    </a:t>
            </a:r>
            <a:r>
              <a:rPr lang="cs-CZ" sz="2800" b="1" u="sng" dirty="0" smtClean="0">
                <a:solidFill>
                  <a:srgbClr val="FF0000"/>
                </a:solidFill>
                <a:latin typeface="Comic Sans MS" pitchFamily="66" charset="0"/>
              </a:rPr>
              <a:t>ČELISTNATCI</a:t>
            </a:r>
          </a:p>
          <a:p>
            <a:endParaRPr lang="cs-CZ" sz="2800" b="1" u="sng" dirty="0" smtClean="0">
              <a:solidFill>
                <a:srgbClr val="00B050"/>
              </a:solidFill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cs-CZ" sz="2800" b="1" dirty="0" smtClean="0">
                <a:solidFill>
                  <a:srgbClr val="00B050"/>
                </a:solidFill>
                <a:latin typeface="Comic Sans MS" pitchFamily="66" charset="0"/>
              </a:rPr>
              <a:t> TŘ. KRUHOÚSTÍ</a:t>
            </a:r>
            <a:r>
              <a:rPr lang="cs-CZ" sz="2800" b="1" dirty="0" smtClean="0">
                <a:latin typeface="Comic Sans MS" pitchFamily="66" charset="0"/>
              </a:rPr>
              <a:t>      </a:t>
            </a:r>
            <a:r>
              <a:rPr lang="cs-CZ" sz="2800" b="1" dirty="0" smtClean="0">
                <a:solidFill>
                  <a:srgbClr val="4D4D4D"/>
                </a:solidFill>
                <a:latin typeface="Comic Sans MS" pitchFamily="66" charset="0"/>
              </a:rPr>
              <a:t>TŘ. PARYBY</a:t>
            </a:r>
          </a:p>
          <a:p>
            <a:pPr>
              <a:lnSpc>
                <a:spcPct val="150000"/>
              </a:lnSpc>
            </a:pPr>
            <a:r>
              <a:rPr lang="cs-CZ" sz="2800" b="1" dirty="0" smtClean="0">
                <a:latin typeface="Comic Sans MS" pitchFamily="66" charset="0"/>
              </a:rPr>
              <a:t>				    </a:t>
            </a:r>
            <a:r>
              <a:rPr lang="cs-CZ" sz="2800" b="1" dirty="0" smtClean="0">
                <a:solidFill>
                  <a:srgbClr val="FF3399"/>
                </a:solidFill>
                <a:latin typeface="Comic Sans MS" pitchFamily="66" charset="0"/>
              </a:rPr>
              <a:t>TŘ. RYBY</a:t>
            </a:r>
          </a:p>
          <a:p>
            <a:pPr>
              <a:lnSpc>
                <a:spcPct val="150000"/>
              </a:lnSpc>
            </a:pPr>
            <a:r>
              <a:rPr lang="cs-CZ" sz="2800" b="1" dirty="0" smtClean="0">
                <a:latin typeface="Comic Sans MS" pitchFamily="66" charset="0"/>
              </a:rPr>
              <a:t>			   </a:t>
            </a:r>
            <a:r>
              <a:rPr lang="cs-CZ" sz="2800" b="1" dirty="0" smtClean="0">
                <a:solidFill>
                  <a:srgbClr val="0066FF"/>
                </a:solidFill>
                <a:latin typeface="Comic Sans MS" pitchFamily="66" charset="0"/>
              </a:rPr>
              <a:t>TŘ. OBOJŽIVELNÍCI</a:t>
            </a:r>
          </a:p>
          <a:p>
            <a:pPr>
              <a:lnSpc>
                <a:spcPct val="150000"/>
              </a:lnSpc>
            </a:pPr>
            <a:r>
              <a:rPr lang="cs-CZ" sz="2800" b="1" dirty="0" smtClean="0">
                <a:latin typeface="Comic Sans MS" pitchFamily="66" charset="0"/>
              </a:rPr>
              <a:t>                            </a:t>
            </a:r>
            <a:r>
              <a:rPr lang="cs-CZ" sz="2800" b="1" dirty="0" smtClean="0">
                <a:solidFill>
                  <a:srgbClr val="FF3300"/>
                </a:solidFill>
                <a:latin typeface="Comic Sans MS" pitchFamily="66" charset="0"/>
              </a:rPr>
              <a:t>TŘ. PLAZI </a:t>
            </a:r>
          </a:p>
          <a:p>
            <a:pPr>
              <a:lnSpc>
                <a:spcPct val="150000"/>
              </a:lnSpc>
            </a:pPr>
            <a:r>
              <a:rPr lang="cs-CZ" sz="2800" b="1" dirty="0" smtClean="0">
                <a:latin typeface="Comic Sans MS" pitchFamily="66" charset="0"/>
              </a:rPr>
              <a:t>                            </a:t>
            </a:r>
            <a:r>
              <a:rPr lang="cs-CZ" sz="2800" b="1" dirty="0" smtClean="0">
                <a:solidFill>
                  <a:srgbClr val="7030A0"/>
                </a:solidFill>
                <a:latin typeface="Comic Sans MS" pitchFamily="66" charset="0"/>
              </a:rPr>
              <a:t>TŘ. PTÁCI</a:t>
            </a:r>
          </a:p>
          <a:p>
            <a:pPr>
              <a:lnSpc>
                <a:spcPct val="150000"/>
              </a:lnSpc>
            </a:pPr>
            <a:r>
              <a:rPr lang="cs-CZ" sz="2800" b="1" dirty="0" smtClean="0">
                <a:latin typeface="Comic Sans MS" pitchFamily="66" charset="0"/>
              </a:rPr>
              <a:t>                            TŘ. SAVCI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683568" y="476672"/>
            <a:ext cx="7848872" cy="707886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cs-CZ" sz="4000" dirty="0" smtClean="0">
                <a:solidFill>
                  <a:schemeClr val="tx1"/>
                </a:solidFill>
                <a:latin typeface="Comic Sans MS" pitchFamily="66" charset="0"/>
              </a:rPr>
              <a:t>Obratlovci</a:t>
            </a:r>
            <a:endParaRPr lang="cs-CZ" sz="4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4" name="Picture 6" descr="C:\Users\Administrator\AppData\Local\Microsoft\Windows\Temporary Internet Files\Content.IE5\XIYFW0XY\MC900442144[1].pn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332656"/>
            <a:ext cx="1080120" cy="1116365"/>
          </a:xfrm>
          <a:prstGeom prst="rect">
            <a:avLst/>
          </a:prstGeom>
          <a:noFill/>
        </p:spPr>
      </p:pic>
      <p:pic>
        <p:nvPicPr>
          <p:cNvPr id="1026" name="Picture 2" descr="C:\Users\PC2\AppData\Local\Microsoft\Windows\Temporary Internet Files\Content.IE5\SZ3DRCJ6\MC90002812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653136"/>
            <a:ext cx="3492356" cy="13681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179512" y="2204864"/>
            <a:ext cx="8964488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sz="1600" i="1" dirty="0" smtClean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>
              <a:lnSpc>
                <a:spcPct val="80000"/>
              </a:lnSpc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ČERNÍK, V. a kol. Přírodopis 2, Zoologie. Botanika. Praha : SPN, 1999, ISBN 80-7235-069-2. s. 6.</a:t>
            </a: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>
              <a:lnSpc>
                <a:spcPct val="80000"/>
              </a:lnSpc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>
              <a:lnSpc>
                <a:spcPct val="80000"/>
              </a:lnSpc>
            </a:pPr>
            <a:r>
              <a:rPr lang="cs-CZ" sz="1600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lvl="0">
              <a:lnSpc>
                <a:spcPct val="80000"/>
              </a:lnSpc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Strana 8</a:t>
            </a:r>
            <a:endParaRPr lang="cs-CZ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[OBR.1]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Gronk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[cit.2013-04-17]. Dostupný pod licencí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Creative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Commons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na </a:t>
            </a:r>
          </a:p>
          <a:p>
            <a:pPr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WWW:&lt;http://commons.wikimedia.org/wiki/File:Ascidia.JPG&gt;.</a:t>
            </a:r>
          </a:p>
          <a:p>
            <a:pPr lvl="0">
              <a:lnSpc>
                <a:spcPct val="80000"/>
              </a:lnSpc>
            </a:pPr>
            <a:endParaRPr lang="cs-CZ" sz="1600" i="1" dirty="0" smtClean="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Strana 9</a:t>
            </a:r>
            <a:endParaRPr lang="cs-CZ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[OBR.2]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Silke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Baron. [cit.2013-04-17]. Dostupný pod licencí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Creative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Commons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na </a:t>
            </a:r>
          </a:p>
          <a:p>
            <a:pPr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WWW:&lt;http://commons.wikimedia.org/wiki/File:Cyclomyaria2.jpg&gt;.</a:t>
            </a:r>
          </a:p>
          <a:p>
            <a:endParaRPr lang="cs-CZ" sz="1600" dirty="0" smtClean="0"/>
          </a:p>
          <a:p>
            <a:pPr>
              <a:lnSpc>
                <a:spcPct val="80000"/>
              </a:lnSpc>
            </a:pP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4" name="Picture 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3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79512" y="620688"/>
            <a:ext cx="8748464" cy="307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Strana 10</a:t>
            </a:r>
          </a:p>
          <a:p>
            <a:pPr>
              <a:lnSpc>
                <a:spcPct val="80000"/>
              </a:lnSpc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[OBR.3]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Vitecek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[cit.2013-04-17]. Dostupný pod licencí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Creative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commons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na </a:t>
            </a:r>
          </a:p>
          <a:p>
            <a:pPr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WWW:&lt;http://commons.wikimedia.org/wiki/File:Salpy.jpg?uselang=cs&gt;.</a:t>
            </a:r>
          </a:p>
          <a:p>
            <a:pPr>
              <a:lnSpc>
                <a:spcPct val="80000"/>
              </a:lnSpc>
            </a:pP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Strana 12</a:t>
            </a:r>
          </a:p>
          <a:p>
            <a:pPr>
              <a:lnSpc>
                <a:spcPct val="80000"/>
              </a:lnSpc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[OBR.4]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: Hans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Hillewaert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[cit.2013-04-17]. Dostupný pod licencí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Creative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commons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na </a:t>
            </a:r>
          </a:p>
          <a:p>
            <a:pPr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WWW:&lt;http://commons.wikimedia.org/wiki/File:Branchiostoma_lanceolatum.jpg&gt;.</a:t>
            </a:r>
          </a:p>
          <a:p>
            <a:pPr>
              <a:lnSpc>
                <a:spcPct val="80000"/>
              </a:lnSpc>
            </a:pP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endParaRPr lang="cs-CZ" sz="1600" i="1" dirty="0" smtClean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endParaRPr lang="cs-CZ" sz="1600" i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endParaRPr lang="cs-CZ" i="1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Miluše Zatloukalová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Člověk a příroda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Přírodopis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Přírodopis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6.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Biologie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živočichů 2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Strunatci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1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smtClean="0">
                          <a:latin typeface="Courier New" pitchFamily="49" charset="0"/>
                          <a:cs typeface="Courier New" pitchFamily="49" charset="0"/>
                        </a:rPr>
                        <a:t>VY_32_INOVACE_20.15.ZAT.PR.6</a:t>
                      </a:r>
                      <a:endParaRPr lang="cs-CZ" sz="1600" i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17. 04. 2013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827584" y="2420888"/>
            <a:ext cx="7416824" cy="120032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7200" b="1" dirty="0" smtClean="0">
                <a:solidFill>
                  <a:srgbClr val="FFFF00"/>
                </a:solidFill>
                <a:latin typeface="Comic Sans MS" pitchFamily="66" charset="0"/>
              </a:rPr>
              <a:t>STRUNATCI</a:t>
            </a:r>
            <a:endParaRPr lang="cs-CZ" sz="7200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pic>
        <p:nvPicPr>
          <p:cNvPr id="4" name="Picture 6" descr="C:\Users\Administrator\AppData\Local\Microsoft\Windows\Temporary Internet Files\Content.IE5\XIYFW0XY\MC900442144[1].pn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4293096"/>
            <a:ext cx="1224136" cy="12652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39552" y="1484784"/>
            <a:ext cx="8064896" cy="267765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nejdokonaleji vyvinutí živočichové 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vývoj již od prvohor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název odvozen od struny hřbetní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539552" y="476672"/>
            <a:ext cx="8064896" cy="707886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cs-CZ" sz="4000" b="1" dirty="0" smtClean="0">
                <a:solidFill>
                  <a:schemeClr val="tx1"/>
                </a:solidFill>
                <a:latin typeface="Comic Sans MS" pitchFamily="66" charset="0"/>
              </a:rPr>
              <a:t>Charakteristika:</a:t>
            </a:r>
            <a:endParaRPr lang="cs-CZ" sz="4000" dirty="0">
              <a:latin typeface="Comic Sans MS" pitchFamily="66" charset="0"/>
            </a:endParaRPr>
          </a:p>
        </p:txBody>
      </p:sp>
      <p:pic>
        <p:nvPicPr>
          <p:cNvPr id="4" name="Picture 6" descr="C:\Users\Administrator\AppData\Local\Microsoft\Windows\Temporary Internet Files\Content.IE5\XIYFW0XY\MC900442144[1].pn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4941168"/>
            <a:ext cx="1224136" cy="12652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39552" y="1340768"/>
            <a:ext cx="8064896" cy="5262979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osa a vnitřní opora těla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chrupavčitá tkáň táhnoucí se od hlavy až k   </a:t>
            </a:r>
          </a:p>
          <a:p>
            <a:pPr>
              <a:lnSpc>
                <a:spcPct val="200000"/>
              </a:lnSpc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   ocasní  části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vyvinula se z ní páteř z obratlů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meziobratlové ploténky = zbytky struny </a:t>
            </a:r>
          </a:p>
          <a:p>
            <a:pPr>
              <a:lnSpc>
                <a:spcPct val="200000"/>
              </a:lnSpc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   hřbetní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539552" y="404664"/>
            <a:ext cx="8064896" cy="707886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cs-CZ" sz="4000" b="1" dirty="0" smtClean="0">
                <a:solidFill>
                  <a:schemeClr val="tx1"/>
                </a:solidFill>
                <a:latin typeface="Comic Sans MS" pitchFamily="66" charset="0"/>
              </a:rPr>
              <a:t>Struna hřbetní:</a:t>
            </a:r>
            <a:endParaRPr lang="cs-CZ" sz="4000" dirty="0">
              <a:latin typeface="Comic Sans MS" pitchFamily="66" charset="0"/>
            </a:endParaRPr>
          </a:p>
        </p:txBody>
      </p:sp>
      <p:pic>
        <p:nvPicPr>
          <p:cNvPr id="4" name="Picture 6" descr="C:\Users\Administrator\AppData\Local\Microsoft\Windows\Temporary Internet Files\Content.IE5\XIYFW0XY\MC900442144[1].pn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260648"/>
            <a:ext cx="1080120" cy="11163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539552" y="692696"/>
            <a:ext cx="7992888" cy="707886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cs-CZ" sz="4000" b="1" dirty="0" smtClean="0">
                <a:solidFill>
                  <a:schemeClr val="tx1"/>
                </a:solidFill>
                <a:latin typeface="Comic Sans MS" pitchFamily="66" charset="0"/>
              </a:rPr>
              <a:t>Kmen Strunatci: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899592" y="2564904"/>
            <a:ext cx="2705404" cy="150810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endParaRPr lang="cs-CZ" dirty="0" smtClean="0">
              <a:solidFill>
                <a:prstClr val="black"/>
              </a:solidFill>
              <a:latin typeface="Arial" charset="0"/>
            </a:endParaRPr>
          </a:p>
          <a:p>
            <a:pPr lvl="0" algn="ctr"/>
            <a:r>
              <a:rPr lang="cs-CZ" sz="2800" dirty="0" smtClean="0">
                <a:solidFill>
                  <a:prstClr val="black"/>
                </a:solidFill>
                <a:latin typeface="Comic Sans MS" pitchFamily="66" charset="0"/>
              </a:rPr>
              <a:t>Podkmen </a:t>
            </a:r>
          </a:p>
          <a:p>
            <a:pPr lvl="0" algn="ctr"/>
            <a:r>
              <a:rPr lang="cs-CZ" sz="2800" dirty="0" smtClean="0">
                <a:solidFill>
                  <a:prstClr val="black"/>
                </a:solidFill>
                <a:latin typeface="Comic Sans MS" pitchFamily="66" charset="0"/>
              </a:rPr>
              <a:t>PLÁŠTĚNCI</a:t>
            </a:r>
          </a:p>
          <a:p>
            <a:pPr lvl="0"/>
            <a:endParaRPr lang="cs-CZ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5796136" y="2564904"/>
            <a:ext cx="2592288" cy="150810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endParaRPr lang="cs-CZ" dirty="0" smtClean="0">
              <a:solidFill>
                <a:prstClr val="black"/>
              </a:solidFill>
              <a:latin typeface="Arial" charset="0"/>
            </a:endParaRPr>
          </a:p>
          <a:p>
            <a:pPr lvl="0" algn="ctr"/>
            <a:r>
              <a:rPr lang="cs-CZ" sz="2800" dirty="0" smtClean="0">
                <a:solidFill>
                  <a:prstClr val="black"/>
                </a:solidFill>
                <a:latin typeface="Comic Sans MS" pitchFamily="66" charset="0"/>
              </a:rPr>
              <a:t>Podkmen</a:t>
            </a:r>
          </a:p>
          <a:p>
            <a:pPr lvl="0" algn="ctr"/>
            <a:r>
              <a:rPr lang="cs-CZ" sz="2800" dirty="0" smtClean="0">
                <a:solidFill>
                  <a:prstClr val="black"/>
                </a:solidFill>
                <a:latin typeface="Comic Sans MS" pitchFamily="66" charset="0"/>
              </a:rPr>
              <a:t>BEZLEBEČNÍ</a:t>
            </a:r>
          </a:p>
          <a:p>
            <a:pPr lvl="0"/>
            <a:endParaRPr lang="cs-CZ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3347864" y="4509120"/>
            <a:ext cx="2736304" cy="1661993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endParaRPr lang="cs-CZ" dirty="0" smtClean="0">
              <a:solidFill>
                <a:prstClr val="black"/>
              </a:solidFill>
              <a:latin typeface="Arial" charset="0"/>
            </a:endParaRPr>
          </a:p>
          <a:p>
            <a:pPr lvl="0" algn="ctr"/>
            <a:r>
              <a:rPr lang="cs-CZ" sz="2800" dirty="0" smtClean="0">
                <a:solidFill>
                  <a:prstClr val="black"/>
                </a:solidFill>
                <a:latin typeface="Comic Sans MS" pitchFamily="66" charset="0"/>
              </a:rPr>
              <a:t>Podkmen</a:t>
            </a:r>
          </a:p>
          <a:p>
            <a:pPr lvl="0" algn="ctr"/>
            <a:r>
              <a:rPr lang="cs-CZ" sz="2800" dirty="0" smtClean="0">
                <a:solidFill>
                  <a:prstClr val="black"/>
                </a:solidFill>
                <a:latin typeface="Comic Sans MS" pitchFamily="66" charset="0"/>
              </a:rPr>
              <a:t>OBRATLOVCI</a:t>
            </a:r>
          </a:p>
          <a:p>
            <a:pPr lvl="0"/>
            <a:endParaRPr lang="cs-CZ" sz="2800" dirty="0">
              <a:solidFill>
                <a:prstClr val="black"/>
              </a:solidFill>
              <a:latin typeface="Comic Sans MS" pitchFamily="66" charset="0"/>
            </a:endParaRPr>
          </a:p>
        </p:txBody>
      </p:sp>
      <p:grpSp>
        <p:nvGrpSpPr>
          <p:cNvPr id="17" name="Skupina 16"/>
          <p:cNvGrpSpPr/>
          <p:nvPr/>
        </p:nvGrpSpPr>
        <p:grpSpPr>
          <a:xfrm>
            <a:off x="2195736" y="1484784"/>
            <a:ext cx="4824536" cy="2952328"/>
            <a:chOff x="2195736" y="1484784"/>
            <a:chExt cx="4824536" cy="2952328"/>
          </a:xfrm>
        </p:grpSpPr>
        <p:cxnSp>
          <p:nvCxnSpPr>
            <p:cNvPr id="12" name="Přímá spojovací šipka 11"/>
            <p:cNvCxnSpPr/>
            <p:nvPr/>
          </p:nvCxnSpPr>
          <p:spPr>
            <a:xfrm flipH="1">
              <a:off x="2195736" y="1484784"/>
              <a:ext cx="2376264" cy="1008112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4" name="Přímá spojovací šipka 13"/>
            <p:cNvCxnSpPr/>
            <p:nvPr/>
          </p:nvCxnSpPr>
          <p:spPr>
            <a:xfrm>
              <a:off x="4572000" y="1484784"/>
              <a:ext cx="72008" cy="295232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6" name="Přímá spojovací šipka 15"/>
            <p:cNvCxnSpPr/>
            <p:nvPr/>
          </p:nvCxnSpPr>
          <p:spPr>
            <a:xfrm>
              <a:off x="4572000" y="1484784"/>
              <a:ext cx="2448272" cy="108012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pic>
        <p:nvPicPr>
          <p:cNvPr id="10" name="Picture 6" descr="C:\Users\Administrator\AppData\Local\Microsoft\Windows\Temporary Internet Files\Content.IE5\XIYFW0XY\MC900442144[1].pn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476672"/>
            <a:ext cx="1080120" cy="11163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83568" y="1844824"/>
            <a:ext cx="7848872" cy="353943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mořští živočichové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u většiny pokožka vylučuje vrstvu rosolu = </a:t>
            </a:r>
          </a:p>
          <a:p>
            <a:pPr>
              <a:lnSpc>
                <a:spcPct val="200000"/>
              </a:lnSpc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  plášť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struna hřbetní jen u larev</a:t>
            </a:r>
          </a:p>
        </p:txBody>
      </p:sp>
      <p:sp>
        <p:nvSpPr>
          <p:cNvPr id="3" name="Obdélník 2"/>
          <p:cNvSpPr/>
          <p:nvPr/>
        </p:nvSpPr>
        <p:spPr>
          <a:xfrm>
            <a:off x="683568" y="548680"/>
            <a:ext cx="7848872" cy="707886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cs-CZ" sz="4000" dirty="0" smtClean="0">
                <a:solidFill>
                  <a:schemeClr val="tx1"/>
                </a:solidFill>
                <a:latin typeface="Comic Sans MS" pitchFamily="66" charset="0"/>
              </a:rPr>
              <a:t>Pláštěnci</a:t>
            </a:r>
            <a:endParaRPr lang="cs-CZ" sz="4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4" name="Picture 6" descr="C:\Users\Administrator\AppData\Local\Microsoft\Windows\Temporary Internet Files\Content.IE5\XIYFW0XY\MC900442144[1].pn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332656"/>
            <a:ext cx="1080120" cy="11163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File:Ascidi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Obdélník 1"/>
          <p:cNvSpPr/>
          <p:nvPr/>
        </p:nvSpPr>
        <p:spPr>
          <a:xfrm>
            <a:off x="395536" y="404664"/>
            <a:ext cx="1290738" cy="5232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2800" b="1" dirty="0" smtClean="0">
                <a:solidFill>
                  <a:srgbClr val="FFFF00"/>
                </a:solidFill>
                <a:latin typeface="Comic Sans MS" pitchFamily="66" charset="0"/>
              </a:rPr>
              <a:t>Sumka</a:t>
            </a:r>
            <a:endParaRPr lang="cs-CZ" sz="2800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pic>
        <p:nvPicPr>
          <p:cNvPr id="4" name="Picture 6" descr="C:\Users\Administrator\AppData\Local\Microsoft\Windows\Temporary Internet Files\Content.IE5\XIYFW0XY\MC900442144[1].pn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260648"/>
            <a:ext cx="1080120" cy="11163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File:Cyclomyaria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Obdélník 1"/>
          <p:cNvSpPr/>
          <p:nvPr/>
        </p:nvSpPr>
        <p:spPr>
          <a:xfrm>
            <a:off x="395536" y="404664"/>
            <a:ext cx="1120820" cy="5232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2800" b="1" dirty="0" smtClean="0">
                <a:solidFill>
                  <a:srgbClr val="FFFF00"/>
                </a:solidFill>
                <a:latin typeface="Comic Sans MS" pitchFamily="66" charset="0"/>
              </a:rPr>
              <a:t>Salpy</a:t>
            </a:r>
            <a:endParaRPr lang="cs-CZ" sz="2800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pic>
        <p:nvPicPr>
          <p:cNvPr id="4" name="Picture 6" descr="C:\Users\Administrator\AppData\Local\Microsoft\Windows\Temporary Internet Files\Content.IE5\XIYFW0XY\MC900442144[1].pn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260648"/>
            <a:ext cx="1080120" cy="11163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394</Words>
  <Application>Microsoft Office PowerPoint</Application>
  <PresentationFormat>Předvádění na obrazovce (4:3)</PresentationFormat>
  <Paragraphs>146</Paragraphs>
  <Slides>18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PC2</dc:creator>
  <cp:lastModifiedBy>PC2</cp:lastModifiedBy>
  <cp:revision>37</cp:revision>
  <dcterms:created xsi:type="dcterms:W3CDTF">2013-02-01T19:42:08Z</dcterms:created>
  <dcterms:modified xsi:type="dcterms:W3CDTF">2013-04-29T17:46:53Z</dcterms:modified>
</cp:coreProperties>
</file>