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281" r:id="rId3"/>
    <p:sldId id="256" r:id="rId4"/>
    <p:sldId id="282" r:id="rId5"/>
    <p:sldId id="283" r:id="rId6"/>
    <p:sldId id="258" r:id="rId7"/>
    <p:sldId id="287" r:id="rId8"/>
    <p:sldId id="259" r:id="rId9"/>
    <p:sldId id="260" r:id="rId10"/>
    <p:sldId id="261" r:id="rId11"/>
    <p:sldId id="268" r:id="rId12"/>
    <p:sldId id="275" r:id="rId13"/>
    <p:sldId id="270" r:id="rId14"/>
    <p:sldId id="273" r:id="rId15"/>
    <p:sldId id="272" r:id="rId16"/>
    <p:sldId id="262" r:id="rId17"/>
    <p:sldId id="263" r:id="rId18"/>
    <p:sldId id="269" r:id="rId19"/>
    <p:sldId id="271" r:id="rId20"/>
    <p:sldId id="286" r:id="rId21"/>
    <p:sldId id="289" r:id="rId22"/>
    <p:sldId id="284" r:id="rId23"/>
    <p:sldId id="285" r:id="rId24"/>
    <p:sldId id="277" r:id="rId25"/>
    <p:sldId id="279" r:id="rId26"/>
    <p:sldId id="290" r:id="rId27"/>
    <p:sldId id="291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1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F9F84-42D9-49ED-9412-A76A7E7D04ED}" type="datetimeFigureOut">
              <a:rPr lang="cs-CZ" smtClean="0"/>
              <a:pPr/>
              <a:t>30.1.2013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BE674-29AA-4BCA-A7E5-80EE2598D2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A2F-01B8-4F74-AF8E-76D7C5620BD6}" type="datetimeFigureOut">
              <a:rPr lang="cs-CZ" smtClean="0"/>
              <a:pPr/>
              <a:t>30.1.2013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C889-3862-40D4-82DF-2EB9E3692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A2F-01B8-4F74-AF8E-76D7C5620BD6}" type="datetimeFigureOut">
              <a:rPr lang="cs-CZ" smtClean="0"/>
              <a:pPr/>
              <a:t>30.1.2013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C889-3862-40D4-82DF-2EB9E3692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A2F-01B8-4F74-AF8E-76D7C5620BD6}" type="datetimeFigureOut">
              <a:rPr lang="cs-CZ" smtClean="0"/>
              <a:pPr/>
              <a:t>30.1.2013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C889-3862-40D4-82DF-2EB9E3692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A2F-01B8-4F74-AF8E-76D7C5620BD6}" type="datetimeFigureOut">
              <a:rPr lang="cs-CZ" smtClean="0"/>
              <a:pPr/>
              <a:t>30.1.2013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C889-3862-40D4-82DF-2EB9E3692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A2F-01B8-4F74-AF8E-76D7C5620BD6}" type="datetimeFigureOut">
              <a:rPr lang="cs-CZ" smtClean="0"/>
              <a:pPr/>
              <a:t>30.1.2013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C889-3862-40D4-82DF-2EB9E3692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A2F-01B8-4F74-AF8E-76D7C5620BD6}" type="datetimeFigureOut">
              <a:rPr lang="cs-CZ" smtClean="0"/>
              <a:pPr/>
              <a:t>30.1.2013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C889-3862-40D4-82DF-2EB9E3692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A2F-01B8-4F74-AF8E-76D7C5620BD6}" type="datetimeFigureOut">
              <a:rPr lang="cs-CZ" smtClean="0"/>
              <a:pPr/>
              <a:t>30.1.2013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C889-3862-40D4-82DF-2EB9E3692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A2F-01B8-4F74-AF8E-76D7C5620BD6}" type="datetimeFigureOut">
              <a:rPr lang="cs-CZ" smtClean="0"/>
              <a:pPr/>
              <a:t>30.1.2013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C889-3862-40D4-82DF-2EB9E3692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A2F-01B8-4F74-AF8E-76D7C5620BD6}" type="datetimeFigureOut">
              <a:rPr lang="cs-CZ" smtClean="0"/>
              <a:pPr/>
              <a:t>30.1.2013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C889-3862-40D4-82DF-2EB9E3692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A2F-01B8-4F74-AF8E-76D7C5620BD6}" type="datetimeFigureOut">
              <a:rPr lang="cs-CZ" smtClean="0"/>
              <a:pPr/>
              <a:t>30.1.2013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C889-3862-40D4-82DF-2EB9E3692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A2F-01B8-4F74-AF8E-76D7C5620BD6}" type="datetimeFigureOut">
              <a:rPr lang="cs-CZ" smtClean="0"/>
              <a:pPr/>
              <a:t>30.1.2013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C889-3862-40D4-82DF-2EB9E3692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55A2F-01B8-4F74-AF8E-76D7C5620BD6}" type="datetimeFigureOut">
              <a:rPr lang="cs-CZ" smtClean="0"/>
              <a:pPr/>
              <a:t>30.1.2013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C889-3862-40D4-82DF-2EB9E3692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47.wmf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" Target="slide16.xml"/><Relationship Id="rId7" Type="http://schemas.openxmlformats.org/officeDocument/2006/relationships/image" Target="../media/image17.wm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21.wmf"/><Relationship Id="rId5" Type="http://schemas.openxmlformats.org/officeDocument/2006/relationships/slide" Target="slide9.xml"/><Relationship Id="rId10" Type="http://schemas.openxmlformats.org/officeDocument/2006/relationships/image" Target="../media/image20.wmf"/><Relationship Id="rId4" Type="http://schemas.openxmlformats.org/officeDocument/2006/relationships/slide" Target="slide10.xml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5076056" y="4365104"/>
            <a:ext cx="3240360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podsada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(krátká, měkká, zajišťuje tepelnou izolaci)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99592" y="548680"/>
            <a:ext cx="748883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Srst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2" name="Zaoblený obdélník 1">
            <a:hlinkClick r:id="rId2" action="ppaction://hlinksldjump"/>
          </p:cNvPr>
          <p:cNvSpPr/>
          <p:nvPr/>
        </p:nvSpPr>
        <p:spPr>
          <a:xfrm>
            <a:off x="971600" y="620688"/>
            <a:ext cx="165618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File:Double coa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3456384" cy="4891109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899592" y="6093296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obr. 4. Dvojitá srst psa</a:t>
            </a:r>
            <a:endParaRPr lang="cs-CZ" sz="2000" dirty="0">
              <a:latin typeface="Comic Sans MS" pitchFamily="66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2915816" y="2420888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2195736" y="4941168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004048" y="2060848"/>
            <a:ext cx="3240360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pesíky</a:t>
            </a:r>
            <a:endParaRPr lang="cs-CZ" sz="2400" b="1" dirty="0" smtClean="0">
              <a:latin typeface="Comic Sans MS" pitchFamily="66" charset="0"/>
            </a:endParaRP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(delší, tužší, určují barvu srsti)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076056" y="4365104"/>
            <a:ext cx="3240360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004048" y="2060848"/>
            <a:ext cx="3240360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899592" y="148478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podle funkce rozlišujeme 2 typy chlupů: </a:t>
            </a:r>
          </a:p>
        </p:txBody>
      </p:sp>
      <p:sp>
        <p:nvSpPr>
          <p:cNvPr id="13" name="Šipka doprava 12">
            <a:hlinkClick r:id="rId4" action="ppaction://hlinksldjump"/>
          </p:cNvPr>
          <p:cNvSpPr/>
          <p:nvPr/>
        </p:nvSpPr>
        <p:spPr>
          <a:xfrm>
            <a:off x="6804248" y="3645024"/>
            <a:ext cx="1440160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15816" y="1556792"/>
            <a:ext cx="324036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línání!!!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15816" y="1556792"/>
            <a:ext cx="324036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67744" y="764704"/>
            <a:ext cx="5522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Výměna srsti se nazývá . . .  </a:t>
            </a:r>
            <a:endParaRPr lang="cs-CZ" sz="2800" b="1" dirty="0"/>
          </a:p>
        </p:txBody>
      </p:sp>
      <p:sp>
        <p:nvSpPr>
          <p:cNvPr id="9" name="Obdélník 8"/>
          <p:cNvSpPr/>
          <p:nvPr/>
        </p:nvSpPr>
        <p:spPr>
          <a:xfrm>
            <a:off x="2915816" y="3284984"/>
            <a:ext cx="3240360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Dochází k ní dvakrát do roka</a:t>
            </a:r>
            <a:r>
              <a:rPr lang="cs-CZ" sz="2400" b="1" dirty="0" smtClean="0">
                <a:latin typeface="Comic Sans MS" pitchFamily="66" charset="0"/>
              </a:rPr>
              <a:t>.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15816" y="3284984"/>
            <a:ext cx="3240360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915816" y="5013176"/>
            <a:ext cx="3240360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b="1" dirty="0" smtClean="0">
              <a:latin typeface="Comic Sans MS" pitchFamily="66" charset="0"/>
            </a:endParaRP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Línání doprovází změna barvy.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 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915816" y="5013176"/>
            <a:ext cx="3240360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b="1" dirty="0">
              <a:latin typeface="Comic Sans MS" pitchFamily="66" charset="0"/>
            </a:endParaRPr>
          </a:p>
        </p:txBody>
      </p:sp>
      <p:pic>
        <p:nvPicPr>
          <p:cNvPr id="17" name="Picture 4" descr="Soubor:Mustela erminea up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2160240" cy="3168352"/>
          </a:xfrm>
          <a:prstGeom prst="rect">
            <a:avLst/>
          </a:prstGeom>
          <a:noFill/>
        </p:spPr>
      </p:pic>
      <p:pic>
        <p:nvPicPr>
          <p:cNvPr id="18" name="Picture 2" descr="File:Royal mantle of Seb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04864"/>
            <a:ext cx="2160239" cy="2736304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899592" y="155679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  <a:latin typeface="Comic Sans MS" pitchFamily="66" charset="0"/>
              </a:rPr>
              <a:t>Lasice</a:t>
            </a:r>
            <a:endParaRPr lang="cs-CZ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11560" y="566124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  <a:latin typeface="Comic Sans MS" pitchFamily="66" charset="0"/>
              </a:rPr>
              <a:t>hranostaj</a:t>
            </a:r>
            <a:endParaRPr lang="cs-CZ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1" name="Šipka dolů 20"/>
          <p:cNvSpPr/>
          <p:nvPr/>
        </p:nvSpPr>
        <p:spPr>
          <a:xfrm>
            <a:off x="4139952" y="2780928"/>
            <a:ext cx="648072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4139952" y="4509120"/>
            <a:ext cx="648072" cy="7200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>
            <a:hlinkClick r:id="rId4" action="ppaction://hlinksldjump"/>
          </p:cNvPr>
          <p:cNvSpPr/>
          <p:nvPr/>
        </p:nvSpPr>
        <p:spPr>
          <a:xfrm>
            <a:off x="467544" y="548680"/>
            <a:ext cx="165618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660232" y="155679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  <a:latin typeface="Comic Sans MS" pitchFamily="66" charset="0"/>
              </a:rPr>
              <a:t>V zimě</a:t>
            </a:r>
            <a:endParaRPr lang="cs-CZ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084168" y="5373216"/>
            <a:ext cx="2844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  <a:latin typeface="Comic Sans MS" pitchFamily="66" charset="0"/>
              </a:rPr>
              <a:t>bílý s černou špičkou ocasu</a:t>
            </a:r>
            <a:endParaRPr lang="cs-CZ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467544" y="5661248"/>
            <a:ext cx="2304256" cy="720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 27"/>
          <p:cNvSpPr/>
          <p:nvPr/>
        </p:nvSpPr>
        <p:spPr>
          <a:xfrm>
            <a:off x="539552" y="1484784"/>
            <a:ext cx="2304256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oblený obdélník 28"/>
          <p:cNvSpPr/>
          <p:nvPr/>
        </p:nvSpPr>
        <p:spPr>
          <a:xfrm>
            <a:off x="6372200" y="1484784"/>
            <a:ext cx="2304256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Zaoblený obdélník 29"/>
          <p:cNvSpPr/>
          <p:nvPr/>
        </p:nvSpPr>
        <p:spPr>
          <a:xfrm>
            <a:off x="6372200" y="5229200"/>
            <a:ext cx="23042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Slunce 31"/>
          <p:cNvSpPr/>
          <p:nvPr/>
        </p:nvSpPr>
        <p:spPr>
          <a:xfrm>
            <a:off x="7524328" y="260648"/>
            <a:ext cx="1008112" cy="936104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>
            <a:hlinkClick r:id="rId5" action="ppaction://hlinksldjump"/>
          </p:cNvPr>
          <p:cNvSpPr/>
          <p:nvPr/>
        </p:nvSpPr>
        <p:spPr>
          <a:xfrm>
            <a:off x="3779912" y="404664"/>
            <a:ext cx="1440160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39552" y="5373216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6444208" y="4941168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220486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hmatové chlupy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28674" name="Picture 2" descr="C:\Users\PC2\AppData\Local\Microsoft\Windows\Temporary Internet Files\Content.IE5\2I1NJDLV\MC9003985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61048"/>
            <a:ext cx="1598612" cy="2187575"/>
          </a:xfrm>
          <a:prstGeom prst="rect">
            <a:avLst/>
          </a:prstGeom>
          <a:noFill/>
        </p:spPr>
      </p:pic>
      <p:pic>
        <p:nvPicPr>
          <p:cNvPr id="28677" name="Picture 5" descr="C:\Users\PC2\AppData\Local\Microsoft\Windows\Temporary Internet Files\Content.IE5\P765CGUF\MP9004007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4790717" cy="3624560"/>
          </a:xfrm>
          <a:prstGeom prst="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899592" y="548680"/>
            <a:ext cx="748883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Přeměny srsti - příklady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8" name="Šipka doprava 7">
            <a:hlinkClick r:id="rId4" action="ppaction://hlinksldjump"/>
          </p:cNvPr>
          <p:cNvSpPr/>
          <p:nvPr/>
        </p:nvSpPr>
        <p:spPr>
          <a:xfrm>
            <a:off x="6804248" y="1772816"/>
            <a:ext cx="1440160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932040" y="1556792"/>
            <a:ext cx="3504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krunýř pásovce</a:t>
            </a:r>
            <a:endParaRPr lang="cs-CZ" sz="3600" dirty="0"/>
          </a:p>
        </p:txBody>
      </p:sp>
      <p:pic>
        <p:nvPicPr>
          <p:cNvPr id="6150" name="Picture 6" descr="File:Nine-banded Armadi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708920"/>
            <a:ext cx="432048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File:Oriz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388843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bdélník 13"/>
          <p:cNvSpPr/>
          <p:nvPr/>
        </p:nvSpPr>
        <p:spPr>
          <a:xfrm>
            <a:off x="539552" y="4653136"/>
            <a:ext cx="3124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b="1" dirty="0" smtClean="0">
                <a:solidFill>
                  <a:prstClr val="black"/>
                </a:solidFill>
                <a:latin typeface="Comic Sans MS" pitchFamily="66" charset="0"/>
              </a:rPr>
              <a:t>bodliny ježka</a:t>
            </a:r>
            <a:endParaRPr lang="cs-CZ" sz="3600" dirty="0">
              <a:solidFill>
                <a:prstClr val="black"/>
              </a:solidFill>
            </a:endParaRPr>
          </a:p>
        </p:txBody>
      </p:sp>
      <p:pic>
        <p:nvPicPr>
          <p:cNvPr id="6152" name="Picture 8" descr="C:\Users\PC2\AppData\Local\Microsoft\Windows\Temporary Internet Files\Content.IE5\0F1R3OO7\MC9003304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301208"/>
            <a:ext cx="1814513" cy="923925"/>
          </a:xfrm>
          <a:prstGeom prst="rect">
            <a:avLst/>
          </a:prstGeom>
          <a:noFill/>
        </p:spPr>
      </p:pic>
      <p:pic>
        <p:nvPicPr>
          <p:cNvPr id="6155" name="Picture 11" descr="C:\Users\PC2\AppData\Local\Microsoft\Windows\Temporary Internet Files\Content.IE5\P765CGUF\MC90032949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836712"/>
            <a:ext cx="1801812" cy="71913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11560" y="4365104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139952" y="6165304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  <p:sp>
        <p:nvSpPr>
          <p:cNvPr id="10" name="Šipka doprava 9">
            <a:hlinkClick r:id="rId6" action="ppaction://hlinksldjump"/>
          </p:cNvPr>
          <p:cNvSpPr/>
          <p:nvPr/>
        </p:nvSpPr>
        <p:spPr>
          <a:xfrm>
            <a:off x="5724128" y="2204864"/>
            <a:ext cx="1440160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7667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roh nosorožce </a:t>
            </a:r>
            <a:endParaRPr lang="cs-CZ" sz="3600" dirty="0"/>
          </a:p>
        </p:txBody>
      </p:sp>
      <p:pic>
        <p:nvPicPr>
          <p:cNvPr id="27650" name="Picture 2" descr="C:\Users\PC2\AppData\Local\Microsoft\Windows\Temporary Internet Files\Content.IE5\HWFOA5G4\MC9003295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1814512" cy="95567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851920" y="5373216"/>
            <a:ext cx="2776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rohy krávy </a:t>
            </a:r>
            <a:endParaRPr lang="cs-CZ" sz="3600" dirty="0" smtClean="0"/>
          </a:p>
        </p:txBody>
      </p:sp>
      <p:pic>
        <p:nvPicPr>
          <p:cNvPr id="27654" name="Picture 6" descr="File:Kráva, Vojní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1840" y="692696"/>
            <a:ext cx="4470599" cy="3816424"/>
          </a:xfrm>
          <a:prstGeom prst="rect">
            <a:avLst/>
          </a:prstGeom>
          <a:noFill/>
        </p:spPr>
      </p:pic>
      <p:pic>
        <p:nvPicPr>
          <p:cNvPr id="27651" name="Picture 3" descr="C:\Users\PC2\AppData\Local\Microsoft\Windows\Temporary Internet Files\Content.IE5\HWFOA5G4\MC90033026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869160"/>
            <a:ext cx="2029069" cy="1368152"/>
          </a:xfrm>
          <a:prstGeom prst="rect">
            <a:avLst/>
          </a:prstGeom>
          <a:noFill/>
        </p:spPr>
      </p:pic>
      <p:pic>
        <p:nvPicPr>
          <p:cNvPr id="27656" name="Picture 8" descr="File:Diceros bicornis Dvur zoo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780928"/>
            <a:ext cx="3024336" cy="3397152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11560" y="6165304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067944" y="4509120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  <p:sp>
        <p:nvSpPr>
          <p:cNvPr id="10" name="Šipka doprava 9">
            <a:hlinkClick r:id="rId6" action="ppaction://hlinksldjump"/>
          </p:cNvPr>
          <p:cNvSpPr/>
          <p:nvPr/>
        </p:nvSpPr>
        <p:spPr>
          <a:xfrm>
            <a:off x="4283968" y="4869160"/>
            <a:ext cx="1440160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c/ce/Humayun%2C_Marwari_Stallion_of_Virendra_Kankar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5356719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2771800" y="83671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 smtClean="0">
                <a:latin typeface="Comic Sans MS" pitchFamily="66" charset="0"/>
              </a:rPr>
              <a:t>kopyto koně 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2" name="Picture 2" descr="http://upload.wikimedia.org/wikipedia/commons/e/e2/Hoof_bottom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016224" cy="27003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372200" y="5517232"/>
            <a:ext cx="253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ocas koně 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26628" name="Picture 4" descr="C:\Users\PC2\AppData\Local\Microsoft\Windows\Temporary Internet Files\Content.IE5\2I1NJDLV\MC90033023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933056"/>
            <a:ext cx="1809750" cy="1135062"/>
          </a:xfrm>
          <a:prstGeom prst="rect">
            <a:avLst/>
          </a:prstGeom>
          <a:noFill/>
        </p:spPr>
      </p:pic>
      <p:sp>
        <p:nvSpPr>
          <p:cNvPr id="7" name="Zaoblený obdélník 6">
            <a:hlinkClick r:id="rId5" action="ppaction://hlinksldjump"/>
          </p:cNvPr>
          <p:cNvSpPr/>
          <p:nvPr/>
        </p:nvSpPr>
        <p:spPr>
          <a:xfrm>
            <a:off x="611560" y="836712"/>
            <a:ext cx="165618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83568" y="6237312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obr.10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372200" y="3284984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99592" y="548680"/>
            <a:ext cx="748883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      Mléčné žlázy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2" name="Zaoblený obdélník 1">
            <a:hlinkClick r:id="rId2" action="ppaction://hlinksldjump"/>
          </p:cNvPr>
          <p:cNvSpPr/>
          <p:nvPr/>
        </p:nvSpPr>
        <p:spPr>
          <a:xfrm>
            <a:off x="971600" y="620688"/>
            <a:ext cx="165618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5123" name="Picture 3" descr="File:Black Bal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381642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716016" y="321297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FFFF00"/>
                </a:solidFill>
                <a:latin typeface="Comic Sans MS" pitchFamily="66" charset="0"/>
              </a:rPr>
              <a:t>. </a:t>
            </a:r>
            <a:endParaRPr lang="cs-CZ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5" name="Picture 5" descr="File:Sow with pig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40324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délník 7"/>
          <p:cNvSpPr/>
          <p:nvPr/>
        </p:nvSpPr>
        <p:spPr>
          <a:xfrm>
            <a:off x="899592" y="3717032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obr.12</a:t>
            </a:r>
            <a:endParaRPr lang="cs-CZ" dirty="0"/>
          </a:p>
        </p:txBody>
      </p:sp>
      <p:pic>
        <p:nvPicPr>
          <p:cNvPr id="5127" name="Picture 7" descr="File:Harbour seal breast feeding 1150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28800"/>
            <a:ext cx="33123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délník 9"/>
          <p:cNvSpPr/>
          <p:nvPr/>
        </p:nvSpPr>
        <p:spPr>
          <a:xfrm>
            <a:off x="1115616" y="3140968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5148064" y="4509120"/>
            <a:ext cx="3168352" cy="1872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Počet mléčných bradavek u savců se pohybuje od 1 do 12 párů.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148064" y="4509120"/>
            <a:ext cx="3168352" cy="1872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899592" y="6488668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obr.14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148064" y="4149080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commons/3/38/Military_dog_bar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3"/>
            <a:ext cx="508456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aoblený obdélník 2"/>
          <p:cNvSpPr/>
          <p:nvPr/>
        </p:nvSpPr>
        <p:spPr>
          <a:xfrm>
            <a:off x="899592" y="548680"/>
            <a:ext cx="748883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Zuby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2" name="Zaoblený obdélník 1">
            <a:hlinkClick r:id="rId3" action="ppaction://hlinksldjump"/>
          </p:cNvPr>
          <p:cNvSpPr/>
          <p:nvPr/>
        </p:nvSpPr>
        <p:spPr>
          <a:xfrm>
            <a:off x="971600" y="620688"/>
            <a:ext cx="165618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upload.wikimedia.org/wikipedia/commons/9/97/Chrup_psa_%C4%8Desky.png?uselang=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020954"/>
            <a:ext cx="4788024" cy="3837045"/>
          </a:xfrm>
          <a:prstGeom prst="round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827584" y="5157192"/>
            <a:ext cx="3528392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Zuby jsou rozlišeny na řezáky, špičáky, zuby třenové a stoličky.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12160" y="1556792"/>
            <a:ext cx="2376264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Chrup je rozlišený</a:t>
            </a:r>
            <a:r>
              <a:rPr lang="cs-CZ" b="1" dirty="0" smtClean="0"/>
              <a:t>. </a:t>
            </a:r>
          </a:p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012160" y="1556792"/>
            <a:ext cx="2376264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27584" y="5157192"/>
            <a:ext cx="3528392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Šipka doprava 9">
            <a:hlinkClick r:id="rId5" action="ppaction://hlinksldjump"/>
          </p:cNvPr>
          <p:cNvSpPr/>
          <p:nvPr/>
        </p:nvSpPr>
        <p:spPr>
          <a:xfrm>
            <a:off x="6948264" y="3068960"/>
            <a:ext cx="1440160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99592" y="4725144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le:Mounted female Echidna, Museum of Liverp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61048"/>
            <a:ext cx="36004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683568" y="2924944"/>
            <a:ext cx="23042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Comic Sans MS" pitchFamily="66" charset="0"/>
              </a:rPr>
              <a:t>mravenečník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1268760"/>
            <a:ext cx="23042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Comic Sans MS" pitchFamily="66" charset="0"/>
              </a:rPr>
              <a:t>ptakopysk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228184" y="2924944"/>
            <a:ext cx="23042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Comic Sans MS" pitchFamily="66" charset="0"/>
              </a:rPr>
              <a:t>ježura</a:t>
            </a:r>
          </a:p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620688"/>
            <a:ext cx="786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Někteří savci  zuby nemají . Jsou to např. </a:t>
            </a:r>
            <a:endParaRPr lang="cs-CZ" sz="2800" b="1" dirty="0">
              <a:latin typeface="Comic Sans MS" pitchFamily="66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403244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File:WLANL - Urville Djasim - Vogelbekdier - Duck-billed platyp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268760"/>
            <a:ext cx="280831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C:\Users\PC2\AppData\Local\Microsoft\Windows\Temporary Internet Files\Content.IE5\2I1NJDLV\MC900278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124744"/>
            <a:ext cx="1152128" cy="1723817"/>
          </a:xfrm>
          <a:prstGeom prst="rect">
            <a:avLst/>
          </a:prstGeom>
          <a:noFill/>
        </p:spPr>
      </p:pic>
      <p:sp>
        <p:nvSpPr>
          <p:cNvPr id="16" name="Násobení 15"/>
          <p:cNvSpPr/>
          <p:nvPr/>
        </p:nvSpPr>
        <p:spPr>
          <a:xfrm>
            <a:off x="6228184" y="1196752"/>
            <a:ext cx="1656184" cy="194421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>
            <a:hlinkClick r:id="rId6" action="ppaction://hlinksldjump"/>
          </p:cNvPr>
          <p:cNvSpPr/>
          <p:nvPr/>
        </p:nvSpPr>
        <p:spPr>
          <a:xfrm>
            <a:off x="1043608" y="2204864"/>
            <a:ext cx="1440160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347864" y="3573016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obr.16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83568" y="6309320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obr.17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076056" y="6309320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Just one 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53650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0" name="Obdélník 9"/>
          <p:cNvSpPr/>
          <p:nvPr/>
        </p:nvSpPr>
        <p:spPr>
          <a:xfrm>
            <a:off x="611560" y="548680"/>
            <a:ext cx="3384376" cy="223224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Zuby se jednou za život vyměňují –mléčný a trvalý chrup. Dolní čelist je tvořena jedinou kostí. </a:t>
            </a:r>
            <a:endParaRPr lang="cs-CZ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572000" y="4365104"/>
            <a:ext cx="4104456" cy="1800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Zuby jsou přizpůsobeny k různé potravě – savci jsou masožravci, býložravci i všežravci.</a:t>
            </a:r>
            <a:endParaRPr lang="cs-CZ" sz="2400" dirty="0"/>
          </a:p>
        </p:txBody>
      </p:sp>
      <p:sp>
        <p:nvSpPr>
          <p:cNvPr id="7" name="Zaoblený obdélník 6">
            <a:hlinkClick r:id="rId3" action="ppaction://hlinksldjump"/>
          </p:cNvPr>
          <p:cNvSpPr/>
          <p:nvPr/>
        </p:nvSpPr>
        <p:spPr>
          <a:xfrm>
            <a:off x="4788024" y="764704"/>
            <a:ext cx="165618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1560" y="548680"/>
            <a:ext cx="3384376" cy="223224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72000" y="4365104"/>
            <a:ext cx="4104456" cy="1800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124" name="Picture 4" descr="File:Donkey-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2996952"/>
            <a:ext cx="381642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2" name="Obdélník 11"/>
          <p:cNvSpPr/>
          <p:nvPr/>
        </p:nvSpPr>
        <p:spPr>
          <a:xfrm>
            <a:off x="4572000" y="3933056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obr.20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39552" y="6165304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živočichů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Původ a vývoj savců, znaky savců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VY_32_INOVACE_19.01.ZAT.PR.7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20. 09. 2012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96144" y="466328"/>
            <a:ext cx="741682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Původ savců</a:t>
            </a:r>
            <a:endParaRPr lang="cs-CZ" sz="4000" b="1" dirty="0">
              <a:latin typeface="Comic Sans MS" pitchFamily="66" charset="0"/>
            </a:endParaRPr>
          </a:p>
        </p:txBody>
      </p:sp>
      <p:pic>
        <p:nvPicPr>
          <p:cNvPr id="1032" name="Picture 8" descr="C:\Users\PC2\AppData\Local\Microsoft\Windows\Temporary Internet Files\Content.IE5\2I1NJDLV\MC900329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1872208" cy="1003203"/>
          </a:xfrm>
          <a:prstGeom prst="rect">
            <a:avLst/>
          </a:prstGeom>
          <a:noFill/>
        </p:spPr>
      </p:pic>
      <p:sp>
        <p:nvSpPr>
          <p:cNvPr id="11" name="Elipsa 10"/>
          <p:cNvSpPr/>
          <p:nvPr/>
        </p:nvSpPr>
        <p:spPr>
          <a:xfrm>
            <a:off x="827584" y="2132856"/>
            <a:ext cx="3240360" cy="17281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800" dirty="0" smtClean="0">
                <a:latin typeface="Comic Sans MS" pitchFamily="66" charset="0"/>
              </a:rPr>
              <a:t> vznikli v druhohorách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5076056" y="2204864"/>
            <a:ext cx="3240360" cy="17281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800" dirty="0" smtClean="0">
                <a:latin typeface="Comic Sans MS" pitchFamily="66" charset="0"/>
              </a:rPr>
              <a:t> vznikli ze </a:t>
            </a:r>
            <a:r>
              <a:rPr lang="cs-CZ" sz="2800" dirty="0" err="1" smtClean="0">
                <a:latin typeface="Comic Sans MS" pitchFamily="66" charset="0"/>
              </a:rPr>
              <a:t>savcovitých</a:t>
            </a:r>
            <a:r>
              <a:rPr lang="cs-CZ" sz="2800" dirty="0" smtClean="0">
                <a:latin typeface="Comic Sans MS" pitchFamily="66" charset="0"/>
              </a:rPr>
              <a:t> plazů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5148064" y="4437112"/>
            <a:ext cx="3240360" cy="17281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800" dirty="0" smtClean="0">
                <a:latin typeface="Comic Sans MS" pitchFamily="66" charset="0"/>
              </a:rPr>
              <a:t> ohrožovali je dinosauři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827584" y="4365104"/>
            <a:ext cx="3240360" cy="17281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800" dirty="0" smtClean="0">
                <a:latin typeface="Comic Sans MS" pitchFamily="66" charset="0"/>
              </a:rPr>
              <a:t> první savci byli malí 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84124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 smtClean="0">
                <a:solidFill>
                  <a:srgbClr val="FF0000"/>
                </a:solidFill>
                <a:latin typeface="Comic Sans MS" pitchFamily="66" charset="0"/>
              </a:rPr>
              <a:t>Vejcorodí savci</a:t>
            </a:r>
            <a:r>
              <a:rPr lang="cs-CZ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latin typeface="Comic Sans MS" pitchFamily="66" charset="0"/>
              </a:rPr>
              <a:t>                    </a:t>
            </a:r>
            <a:r>
              <a:rPr lang="cs-CZ" sz="2000" b="1" u="sng" dirty="0" smtClean="0">
                <a:solidFill>
                  <a:srgbClr val="FF6600"/>
                </a:solidFill>
                <a:latin typeface="Comic Sans MS" pitchFamily="66" charset="0"/>
              </a:rPr>
              <a:t>Živorodí savci</a:t>
            </a:r>
          </a:p>
          <a:p>
            <a:endParaRPr lang="cs-CZ" sz="2000" b="1" dirty="0" smtClean="0">
              <a:latin typeface="Comic Sans MS" pitchFamily="66" charset="0"/>
            </a:endParaRPr>
          </a:p>
          <a:p>
            <a:r>
              <a:rPr lang="cs-CZ" sz="2000" b="1" dirty="0" smtClean="0">
                <a:solidFill>
                  <a:srgbClr val="00FFFF"/>
                </a:solidFill>
                <a:latin typeface="Comic Sans MS" pitchFamily="66" charset="0"/>
              </a:rPr>
              <a:t>                            </a:t>
            </a:r>
            <a:r>
              <a:rPr lang="cs-CZ" sz="2000" b="1" dirty="0" smtClean="0">
                <a:solidFill>
                  <a:srgbClr val="00B050"/>
                </a:solidFill>
                <a:latin typeface="Comic Sans MS" pitchFamily="66" charset="0"/>
              </a:rPr>
              <a:t>A/</a:t>
            </a:r>
            <a:r>
              <a:rPr lang="cs-CZ" sz="2000" b="1" dirty="0" smtClean="0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cs-CZ" sz="2000" b="1" u="sng" dirty="0" smtClean="0">
                <a:solidFill>
                  <a:srgbClr val="00B050"/>
                </a:solidFill>
                <a:latin typeface="Comic Sans MS" pitchFamily="66" charset="0"/>
              </a:rPr>
              <a:t>Vačnatí </a:t>
            </a:r>
            <a:r>
              <a:rPr lang="cs-CZ" sz="2000" b="1" dirty="0" smtClean="0">
                <a:solidFill>
                  <a:srgbClr val="00B050"/>
                </a:solidFill>
                <a:latin typeface="Comic Sans MS" pitchFamily="66" charset="0"/>
              </a:rPr>
              <a:t>       B/ </a:t>
            </a:r>
            <a:r>
              <a:rPr lang="cs-CZ" sz="2000" b="1" u="sng" dirty="0" err="1" smtClean="0">
                <a:solidFill>
                  <a:srgbClr val="00B050"/>
                </a:solidFill>
                <a:latin typeface="Comic Sans MS" pitchFamily="66" charset="0"/>
              </a:rPr>
              <a:t>Placentálové</a:t>
            </a:r>
            <a:endParaRPr lang="cs-CZ" sz="2000" b="1" u="sng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cs-CZ" sz="2000" b="1" dirty="0" smtClean="0">
              <a:latin typeface="Comic Sans MS" pitchFamily="66" charset="0"/>
            </a:endParaRPr>
          </a:p>
          <a:p>
            <a:r>
              <a:rPr lang="cs-CZ" sz="2000" b="1" dirty="0" smtClean="0">
                <a:latin typeface="Comic Sans MS" pitchFamily="66" charset="0"/>
              </a:rPr>
              <a:t>Ptakořitní                   Vačnatci               Šelmy</a:t>
            </a:r>
          </a:p>
          <a:p>
            <a:r>
              <a:rPr lang="cs-CZ" sz="2000" b="1" dirty="0" smtClean="0">
                <a:latin typeface="Comic Sans MS" pitchFamily="66" charset="0"/>
              </a:rPr>
              <a:t>						   </a:t>
            </a:r>
            <a:r>
              <a:rPr lang="cs-CZ" sz="2000" b="1" dirty="0" err="1" smtClean="0">
                <a:latin typeface="Comic Sans MS" pitchFamily="66" charset="0"/>
              </a:rPr>
              <a:t>Zajícovci</a:t>
            </a:r>
            <a:endParaRPr lang="cs-CZ" sz="2000" b="1" dirty="0" smtClean="0">
              <a:latin typeface="Comic Sans MS" pitchFamily="66" charset="0"/>
            </a:endParaRPr>
          </a:p>
          <a:p>
            <a:r>
              <a:rPr lang="cs-CZ" sz="2000" b="1" dirty="0" smtClean="0">
                <a:latin typeface="Comic Sans MS" pitchFamily="66" charset="0"/>
              </a:rPr>
              <a:t>						   Hlodavci</a:t>
            </a:r>
          </a:p>
          <a:p>
            <a:r>
              <a:rPr lang="cs-CZ" sz="2000" b="1" dirty="0" smtClean="0">
                <a:latin typeface="Comic Sans MS" pitchFamily="66" charset="0"/>
              </a:rPr>
              <a:t>                                                   Sudokopytníci  </a:t>
            </a:r>
          </a:p>
          <a:p>
            <a:r>
              <a:rPr lang="cs-CZ" sz="2000" b="1" dirty="0" smtClean="0">
                <a:latin typeface="Comic Sans MS" pitchFamily="66" charset="0"/>
              </a:rPr>
              <a:t>                                                   Lichokopytníci</a:t>
            </a:r>
          </a:p>
          <a:p>
            <a:r>
              <a:rPr lang="cs-CZ" sz="2000" b="1" dirty="0" smtClean="0">
                <a:latin typeface="Comic Sans MS" pitchFamily="66" charset="0"/>
              </a:rPr>
              <a:t>                                                      Kytovci				                  	 Chobotnatci</a:t>
            </a:r>
          </a:p>
          <a:p>
            <a:r>
              <a:rPr lang="cs-CZ" sz="2000" b="1" dirty="0" smtClean="0">
                <a:latin typeface="Comic Sans MS" pitchFamily="66" charset="0"/>
              </a:rPr>
              <a:t>                                                      Letouni</a:t>
            </a:r>
          </a:p>
          <a:p>
            <a:r>
              <a:rPr lang="cs-CZ" sz="2000" b="1" dirty="0" smtClean="0">
                <a:latin typeface="Comic Sans MS" pitchFamily="66" charset="0"/>
              </a:rPr>
              <a:t>                                                   Hmyzožravci</a:t>
            </a:r>
          </a:p>
          <a:p>
            <a:r>
              <a:rPr lang="cs-CZ" sz="2000" b="1" dirty="0" smtClean="0">
                <a:latin typeface="Comic Sans MS" pitchFamily="66" charset="0"/>
              </a:rPr>
              <a:t>                                                      Primáti</a:t>
            </a:r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899592" y="548680"/>
            <a:ext cx="7416824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Savci </a:t>
            </a:r>
            <a:endParaRPr lang="cs-CZ" sz="4000" b="1" dirty="0">
              <a:latin typeface="Comic Sans MS" pitchFamily="66" charset="0"/>
            </a:endParaRPr>
          </a:p>
        </p:txBody>
      </p:sp>
      <p:pic>
        <p:nvPicPr>
          <p:cNvPr id="1026" name="Picture 2" descr="C:\Users\PC2\AppData\Local\Microsoft\Windows\Temporary Internet Files\Content.IE5\6DFDONLF\MC9001973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365104"/>
            <a:ext cx="2304256" cy="2035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1052737"/>
            <a:ext cx="76578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Savci jsou obratlovci, kteří mají _______________ tělesnou teplotu.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Tělo mají pokryté _________________. Mláďata sají _____________________.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Rozlišujeme  dva druhy chlupů. Jsou to ________________ a ______________.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V čelistech mají vklíněny ____________, které jsou rozlišeny na  ____________,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______________, _______________ a __________________ .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620688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Doplň text.</a:t>
            </a:r>
            <a:endParaRPr lang="cs-CZ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1052736"/>
            <a:ext cx="76578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Savci jsou obratlovci, kteří mají </a:t>
            </a:r>
            <a:r>
              <a:rPr lang="cs-CZ" sz="2400" u="sng" dirty="0" smtClean="0">
                <a:solidFill>
                  <a:srgbClr val="FF0000"/>
                </a:solidFill>
                <a:latin typeface="Comic Sans MS" pitchFamily="66" charset="0"/>
              </a:rPr>
              <a:t>stálou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tělesnou teplotu.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Tělo mají pokryté </a:t>
            </a:r>
            <a:r>
              <a:rPr lang="cs-CZ" sz="2400" u="sng" dirty="0" smtClean="0">
                <a:solidFill>
                  <a:srgbClr val="FF0000"/>
                </a:solidFill>
                <a:latin typeface="Comic Sans MS" pitchFamily="66" charset="0"/>
              </a:rPr>
              <a:t>srstí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.  Mláďata sají </a:t>
            </a:r>
          </a:p>
          <a:p>
            <a:pPr>
              <a:lnSpc>
                <a:spcPct val="150000"/>
              </a:lnSpc>
            </a:pPr>
            <a:r>
              <a:rPr lang="cs-CZ" sz="2400" u="sng" dirty="0" smtClean="0">
                <a:solidFill>
                  <a:srgbClr val="FF0000"/>
                </a:solidFill>
                <a:latin typeface="Comic Sans MS" pitchFamily="66" charset="0"/>
              </a:rPr>
              <a:t>mateřské mléko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U savců rozlišujeme  dva druhy chlupů. Jsou to </a:t>
            </a:r>
          </a:p>
          <a:p>
            <a:pPr>
              <a:lnSpc>
                <a:spcPct val="150000"/>
              </a:lnSpc>
            </a:pPr>
            <a:r>
              <a:rPr lang="cs-CZ" sz="2400" u="sng" dirty="0" smtClean="0">
                <a:solidFill>
                  <a:srgbClr val="FF0000"/>
                </a:solidFill>
                <a:latin typeface="Comic Sans MS" pitchFamily="66" charset="0"/>
              </a:rPr>
              <a:t>pesíky</a:t>
            </a:r>
            <a:r>
              <a:rPr lang="cs-CZ" sz="2400" dirty="0" smtClean="0">
                <a:latin typeface="Comic Sans MS" pitchFamily="66" charset="0"/>
              </a:rPr>
              <a:t>  a </a:t>
            </a:r>
            <a:r>
              <a:rPr lang="cs-CZ" sz="2400" u="sng" dirty="0" smtClean="0">
                <a:solidFill>
                  <a:srgbClr val="FF0000"/>
                </a:solidFill>
                <a:latin typeface="Comic Sans MS" pitchFamily="66" charset="0"/>
              </a:rPr>
              <a:t>podsada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V čelistech mají vklíněny </a:t>
            </a:r>
            <a:r>
              <a:rPr lang="cs-CZ" sz="2400" u="sng" dirty="0" smtClean="0">
                <a:solidFill>
                  <a:srgbClr val="FF0000"/>
                </a:solidFill>
                <a:latin typeface="Comic Sans MS" pitchFamily="66" charset="0"/>
              </a:rPr>
              <a:t>zuby</a:t>
            </a:r>
            <a:r>
              <a:rPr lang="cs-CZ" sz="2400" dirty="0" smtClean="0">
                <a:latin typeface="Comic Sans MS" pitchFamily="66" charset="0"/>
              </a:rPr>
              <a:t>, které jsou rozlišeny na  </a:t>
            </a:r>
            <a:r>
              <a:rPr lang="cs-CZ" sz="2400" u="sng" dirty="0" smtClean="0">
                <a:solidFill>
                  <a:srgbClr val="FF0000"/>
                </a:solidFill>
                <a:latin typeface="Comic Sans MS" pitchFamily="66" charset="0"/>
              </a:rPr>
              <a:t>řezáky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cs-CZ" sz="2400" u="sng" dirty="0" smtClean="0">
                <a:solidFill>
                  <a:srgbClr val="FF0000"/>
                </a:solidFill>
                <a:latin typeface="Comic Sans MS" pitchFamily="66" charset="0"/>
              </a:rPr>
              <a:t>špičáky</a:t>
            </a:r>
            <a:r>
              <a:rPr lang="cs-CZ" sz="2400" dirty="0" smtClean="0">
                <a:latin typeface="Comic Sans MS" pitchFamily="66" charset="0"/>
              </a:rPr>
              <a:t>, </a:t>
            </a:r>
            <a:r>
              <a:rPr lang="cs-CZ" sz="2400" u="sng" dirty="0" smtClean="0">
                <a:solidFill>
                  <a:srgbClr val="FF0000"/>
                </a:solidFill>
                <a:latin typeface="Comic Sans MS" pitchFamily="66" charset="0"/>
              </a:rPr>
              <a:t>zuby třenové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cs-CZ" sz="2400" dirty="0" smtClean="0">
                <a:latin typeface="Comic Sans MS" pitchFamily="66" charset="0"/>
              </a:rPr>
              <a:t>a </a:t>
            </a:r>
            <a:r>
              <a:rPr lang="cs-CZ" sz="2400" u="sng" dirty="0" smtClean="0">
                <a:solidFill>
                  <a:srgbClr val="FF0000"/>
                </a:solidFill>
                <a:latin typeface="Comic Sans MS" pitchFamily="66" charset="0"/>
              </a:rPr>
              <a:t>stoličky</a:t>
            </a:r>
            <a:r>
              <a:rPr lang="cs-CZ" sz="2400" dirty="0" smtClean="0">
                <a:latin typeface="Comic Sans MS" pitchFamily="66" charset="0"/>
              </a:rPr>
              <a:t> .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620688"/>
            <a:ext cx="236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Správné řešení!</a:t>
            </a:r>
            <a:endParaRPr lang="cs-CZ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64088" y="1196752"/>
            <a:ext cx="936104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419872" y="2276872"/>
            <a:ext cx="720080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55576" y="2852936"/>
            <a:ext cx="2376264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55576" y="3933056"/>
            <a:ext cx="1080120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123728" y="3933056"/>
            <a:ext cx="1224136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427984" y="4509120"/>
            <a:ext cx="64807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259632" y="5013176"/>
            <a:ext cx="1080120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051720" y="5589240"/>
            <a:ext cx="1944216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55576" y="5589240"/>
            <a:ext cx="115212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283968" y="5589240"/>
            <a:ext cx="1224136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2132856"/>
            <a:ext cx="8568952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 34-35.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6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Cheva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[cit.2012-09-20].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WWW:&lt;http://commons.wikimedia.org/wiki/File:Vydra_zooohrada.JPG&gt;.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John,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Karena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Hollingsworth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[cit.2012-09-20].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WWW:&lt;http://commons.wikimedia.org/wiki/File:Panthera_tigris_tigris.</a:t>
            </a:r>
          </a:p>
          <a:p>
            <a:pPr>
              <a:lnSpc>
                <a:spcPct val="80000"/>
              </a:lnSpc>
            </a:pP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Milaw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WWW:&lt;http://commons.wikimedia.org/wiki/File:Medv%C4%9Bd_kam%C4%8Datsk%C3%BD_(Ursus_arctos_beringianus),_Kamchatka_brown_bear.jpg&gt;.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251520" y="332656"/>
            <a:ext cx="8712968" cy="646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11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Hillebrand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[cit.2012-09-20].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WWW:&lt;http://commons.wikimedia.org/wiki/File:Mustela_erminea_upright.jpg&gt;.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Kolomaznik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.[cit.2012-09-20].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WWW:&lt;http://commons.wikimedia.org/wiki/File:Royal_mantle_of_Sebia.jpg?uselang=cs&gt;.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13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AlmaGz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.[cit.2012-09-20].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WWW:&lt;http://commons.wikimedia.org/wiki/File:Orizo5.jpg&gt;.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birdphotos.com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 2012-09-20].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9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WWW:&lt;http://commons.wikimedia.org/wiki/File:Nine-banded_Armadillo.jpg&gt;.</a:t>
            </a:r>
          </a:p>
          <a:p>
            <a:pPr>
              <a:lnSpc>
                <a:spcPct val="9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9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14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Karelj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[cit.2012-09-20].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WWW:&lt;http://commons.wikimedia.org/wiki/File:Diceros_bicornis_Dvur_zoo_4.jpg&gt;.</a:t>
            </a:r>
          </a:p>
          <a:p>
            <a:pPr>
              <a:lnSpc>
                <a:spcPct val="9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[OBR.9]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Juan de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Vojníkov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[cit.012-09-20].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WWW:&lt;http://commons.wikimedia.org/wiki/File:Kr%C3%A1va,_Vojn%C3%ADkov.JPG&gt;.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04664"/>
            <a:ext cx="8496944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15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[OBR.10]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Virendra.kankariya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.[cit.2012-09-20].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WWW:&lt;http://commons.wikimedia.org/wiki/File:Humayun,_Marwari_Stallion_of_Virendra_Kankariya.jpg&gt;.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[OBR.11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Alex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brollo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.[cit.2012-09-20].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WWW:&lt;http://commons.wikimedia.org/wiki/File:Hoof_bottom_view.jpg&gt;.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16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[OBR.12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Dilmen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Nevit.[cit.2012-09-20].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WWW:&lt;http://commons.wikimedia.org/wiki/File:Harbour_seal_breast_feeding_1150144.jpg&gt;.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[OBR.13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Cgoodwin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.[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cit.2012-09-20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]. Dostupný pod licencí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na  WWW:&lt;http://commons.wikimedia.org/wiki/File:Black_Baldy.jpg&gt;.</a:t>
            </a:r>
          </a:p>
          <a:p>
            <a:pPr>
              <a:lnSpc>
                <a:spcPct val="9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[OBR.14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Scott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Bauer.[cit.2012-09-20]. Dostupný pod licencí na  WWW:&lt;http://commons.wikimedia.org/wiki/File:Sow_with_piglet.jpg&gt;.</a:t>
            </a:r>
          </a:p>
          <a:p>
            <a:pPr>
              <a:lnSpc>
                <a:spcPct val="9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17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[OBR.15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Josh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Plueger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.[cit.2012-09-20].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WWW:&lt;http://commons.wikimedia.org/wiki/File:Military_dog_barking.JPG&gt;.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8712968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18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[OBR.16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Urville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Djasim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WWW:&lt;http://commons.wikimedia.org/wiki/File:WLANL_-_Urville_Djasim_-_Vogelbekdier_-_Duck-billed_platypus.jpg&gt;.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Mike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R. [cit.2012-09-20].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WWW:&lt;http://commons.wikimedia.org/wiki/File:Anteater01.jpeg&gt;.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:[cit.2012-09-20].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WWW:&lt;http://commons.wikimedia.org/wiki/File:Mounted_female_Echidna,_Museum_of_Liverpool.jpg?uselang=cs&gt;.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9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19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[OBR.19]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moose.boy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9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WWW:&lt;http://commons.wikimedia.org/wiki/File:Donkey-6.jpg?uselang=cs&gt;.</a:t>
            </a:r>
          </a:p>
          <a:p>
            <a:pPr>
              <a:lnSpc>
                <a:spcPct val="9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[OBR.20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Robek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9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WWW:&lt;http://commons.wikimedia.org/wiki/File:Just_one_lion.jpg&gt;.</a:t>
            </a:r>
          </a:p>
          <a:p>
            <a:pPr lvl="0">
              <a:lnSpc>
                <a:spcPct val="9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Nečíslovaný obrazový materiál je použit z galerie obrázků  a klipartů Microsoft Office.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Comic Sans MS" pitchFamily="66" charset="0"/>
              </a:rPr>
              <a:t>Původ a vývoj savců, charakteristické znaky savců</a:t>
            </a:r>
            <a:endParaRPr lang="cs-CZ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2\AppData\Local\Microsoft\Windows\Temporary Internet Files\Content.IE5\HWFOA5G4\MC9003295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84984"/>
            <a:ext cx="1224136" cy="644733"/>
          </a:xfrm>
          <a:prstGeom prst="rect">
            <a:avLst/>
          </a:prstGeom>
          <a:noFill/>
        </p:spPr>
      </p:pic>
      <p:pic>
        <p:nvPicPr>
          <p:cNvPr id="1027" name="Picture 3" descr="C:\Users\PC2\AppData\Local\Microsoft\Windows\Temporary Internet Files\Content.IE5\HWFOA5G4\MC90032952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1008112" cy="1108139"/>
          </a:xfrm>
          <a:prstGeom prst="rect">
            <a:avLst/>
          </a:prstGeom>
          <a:noFill/>
        </p:spPr>
      </p:pic>
      <p:pic>
        <p:nvPicPr>
          <p:cNvPr id="1030" name="Picture 6" descr="C:\Users\PC2\AppData\Local\Microsoft\Windows\Temporary Internet Files\Content.IE5\2I1NJDLV\MC9003302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16832"/>
            <a:ext cx="812716" cy="1080120"/>
          </a:xfrm>
          <a:prstGeom prst="rect">
            <a:avLst/>
          </a:prstGeom>
          <a:noFill/>
        </p:spPr>
      </p:pic>
      <p:pic>
        <p:nvPicPr>
          <p:cNvPr id="1032" name="Picture 8" descr="C:\Users\PC2\AppData\Local\Microsoft\Windows\Temporary Internet Files\Content.IE5\0F1R3OO7\MC90005296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348880"/>
            <a:ext cx="1152128" cy="689661"/>
          </a:xfrm>
          <a:prstGeom prst="rect">
            <a:avLst/>
          </a:prstGeom>
          <a:noFill/>
        </p:spPr>
      </p:pic>
      <p:pic>
        <p:nvPicPr>
          <p:cNvPr id="1039" name="Picture 15" descr="C:\Users\PC2\AppData\Local\Microsoft\Windows\Temporary Internet Files\Content.IE5\HWFOA5G4\MC90015550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32656"/>
            <a:ext cx="1080120" cy="760789"/>
          </a:xfrm>
          <a:prstGeom prst="rect">
            <a:avLst/>
          </a:prstGeom>
          <a:noFill/>
        </p:spPr>
      </p:pic>
      <p:pic>
        <p:nvPicPr>
          <p:cNvPr id="1041" name="Picture 17" descr="C:\Users\PC2\AppData\Local\Microsoft\Windows\Temporary Internet Files\Content.IE5\HWFOA5G4\MC90005735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04664"/>
            <a:ext cx="731707" cy="936104"/>
          </a:xfrm>
          <a:prstGeom prst="rect">
            <a:avLst/>
          </a:prstGeom>
          <a:noFill/>
        </p:spPr>
      </p:pic>
      <p:pic>
        <p:nvPicPr>
          <p:cNvPr id="1042" name="Picture 18" descr="C:\Users\PC2\AppData\Local\Microsoft\Windows\Temporary Internet Files\Content.IE5\0F1R3OO7\MC900052961[2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212976"/>
            <a:ext cx="1224136" cy="877119"/>
          </a:xfrm>
          <a:prstGeom prst="rect">
            <a:avLst/>
          </a:prstGeom>
          <a:noFill/>
        </p:spPr>
      </p:pic>
      <p:pic>
        <p:nvPicPr>
          <p:cNvPr id="1045" name="Picture 21" descr="C:\Users\PC2\AppData\Local\Microsoft\Windows\Temporary Internet Files\Content.IE5\HWFOA5G4\MC90032952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4725144"/>
            <a:ext cx="1819275" cy="865188"/>
          </a:xfrm>
          <a:prstGeom prst="rect">
            <a:avLst/>
          </a:prstGeom>
          <a:noFill/>
        </p:spPr>
      </p:pic>
      <p:pic>
        <p:nvPicPr>
          <p:cNvPr id="1046" name="Picture 22" descr="C:\Users\PC2\AppData\Local\Microsoft\Windows\Temporary Internet Files\Content.IE5\0F1R3OO7\MC90005280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1268760"/>
            <a:ext cx="1152128" cy="939894"/>
          </a:xfrm>
          <a:prstGeom prst="rect">
            <a:avLst/>
          </a:prstGeom>
          <a:noFill/>
        </p:spPr>
      </p:pic>
      <p:pic>
        <p:nvPicPr>
          <p:cNvPr id="1048" name="Picture 24" descr="C:\Users\PC2\AppData\Local\Microsoft\Windows\Temporary Internet Files\Content.IE5\HWFOA5G4\MC9003294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221088"/>
            <a:ext cx="1512168" cy="857250"/>
          </a:xfrm>
          <a:prstGeom prst="rect">
            <a:avLst/>
          </a:prstGeom>
          <a:noFill/>
        </p:spPr>
      </p:pic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6156176" y="2204864"/>
          <a:ext cx="1440160" cy="432048"/>
        </p:xfrm>
        <a:graphic>
          <a:graphicData uri="http://schemas.openxmlformats.org/drawingml/2006/table">
            <a:tbl>
              <a:tblPr/>
              <a:tblGrid>
                <a:gridCol w="479762"/>
                <a:gridCol w="480199"/>
                <a:gridCol w="48019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1907704" y="476672"/>
          <a:ext cx="1872206" cy="432048"/>
        </p:xfrm>
        <a:graphic>
          <a:graphicData uri="http://schemas.openxmlformats.org/drawingml/2006/table">
            <a:tbl>
              <a:tblPr/>
              <a:tblGrid>
                <a:gridCol w="467732"/>
                <a:gridCol w="468158"/>
                <a:gridCol w="468158"/>
                <a:gridCol w="46815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63688" y="2420888"/>
          <a:ext cx="2376262" cy="432048"/>
        </p:xfrm>
        <a:graphic>
          <a:graphicData uri="http://schemas.openxmlformats.org/drawingml/2006/table">
            <a:tbl>
              <a:tblPr/>
              <a:tblGrid>
                <a:gridCol w="474906"/>
                <a:gridCol w="475339"/>
                <a:gridCol w="475339"/>
                <a:gridCol w="475339"/>
                <a:gridCol w="47533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5508104" y="5589240"/>
          <a:ext cx="2880320" cy="432048"/>
        </p:xfrm>
        <a:graphic>
          <a:graphicData uri="http://schemas.openxmlformats.org/drawingml/2006/table">
            <a:tbl>
              <a:tblPr/>
              <a:tblGrid>
                <a:gridCol w="479762"/>
                <a:gridCol w="479762"/>
                <a:gridCol w="480199"/>
                <a:gridCol w="480199"/>
                <a:gridCol w="480199"/>
                <a:gridCol w="48019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1547664" y="5517232"/>
          <a:ext cx="2808312" cy="432048"/>
        </p:xfrm>
        <a:graphic>
          <a:graphicData uri="http://schemas.openxmlformats.org/drawingml/2006/table">
            <a:tbl>
              <a:tblPr/>
              <a:tblGrid>
                <a:gridCol w="467768"/>
                <a:gridCol w="467768"/>
                <a:gridCol w="468194"/>
                <a:gridCol w="468194"/>
                <a:gridCol w="468194"/>
                <a:gridCol w="46819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1691680" y="3501008"/>
          <a:ext cx="3240361" cy="432048"/>
        </p:xfrm>
        <a:graphic>
          <a:graphicData uri="http://schemas.openxmlformats.org/drawingml/2006/table">
            <a:tbl>
              <a:tblPr/>
              <a:tblGrid>
                <a:gridCol w="462608"/>
                <a:gridCol w="462608"/>
                <a:gridCol w="463029"/>
                <a:gridCol w="463029"/>
                <a:gridCol w="463029"/>
                <a:gridCol w="463029"/>
                <a:gridCol w="46302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ulka 20"/>
          <p:cNvGraphicFramePr>
            <a:graphicFrameLocks noGrp="1"/>
          </p:cNvGraphicFramePr>
          <p:nvPr/>
        </p:nvGraphicFramePr>
        <p:xfrm>
          <a:off x="1619672" y="4509120"/>
          <a:ext cx="3384376" cy="432048"/>
        </p:xfrm>
        <a:graphic>
          <a:graphicData uri="http://schemas.openxmlformats.org/drawingml/2006/table">
            <a:tbl>
              <a:tblPr/>
              <a:tblGrid>
                <a:gridCol w="483168"/>
                <a:gridCol w="483168"/>
                <a:gridCol w="483608"/>
                <a:gridCol w="483608"/>
                <a:gridCol w="483608"/>
                <a:gridCol w="483608"/>
                <a:gridCol w="48360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ulka 21"/>
          <p:cNvGraphicFramePr>
            <a:graphicFrameLocks noGrp="1"/>
          </p:cNvGraphicFramePr>
          <p:nvPr/>
        </p:nvGraphicFramePr>
        <p:xfrm>
          <a:off x="4499992" y="4005064"/>
          <a:ext cx="4176463" cy="432048"/>
        </p:xfrm>
        <a:graphic>
          <a:graphicData uri="http://schemas.openxmlformats.org/drawingml/2006/table">
            <a:tbl>
              <a:tblPr/>
              <a:tblGrid>
                <a:gridCol w="463817"/>
                <a:gridCol w="463817"/>
                <a:gridCol w="463817"/>
                <a:gridCol w="463817"/>
                <a:gridCol w="464239"/>
                <a:gridCol w="464239"/>
                <a:gridCol w="464239"/>
                <a:gridCol w="464239"/>
                <a:gridCol w="46423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ulka 22"/>
          <p:cNvGraphicFramePr>
            <a:graphicFrameLocks noGrp="1"/>
          </p:cNvGraphicFramePr>
          <p:nvPr/>
        </p:nvGraphicFramePr>
        <p:xfrm>
          <a:off x="1763688" y="1412776"/>
          <a:ext cx="3712224" cy="432048"/>
        </p:xfrm>
        <a:graphic>
          <a:graphicData uri="http://schemas.openxmlformats.org/drawingml/2006/table">
            <a:tbl>
              <a:tblPr/>
              <a:tblGrid>
                <a:gridCol w="463817"/>
                <a:gridCol w="463817"/>
                <a:gridCol w="463817"/>
                <a:gridCol w="463817"/>
                <a:gridCol w="464239"/>
                <a:gridCol w="464239"/>
                <a:gridCol w="464239"/>
                <a:gridCol w="46423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Obdélník 23"/>
          <p:cNvSpPr/>
          <p:nvPr/>
        </p:nvSpPr>
        <p:spPr>
          <a:xfrm>
            <a:off x="395536" y="6211669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Doplň rodová jména živočichů. Modrá políčka čtená po sloupcích složí tajenku.</a:t>
            </a:r>
            <a:endParaRPr lang="cs-CZ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25" name="Tabulka 24"/>
          <p:cNvGraphicFramePr>
            <a:graphicFrameLocks noGrp="1"/>
          </p:cNvGraphicFramePr>
          <p:nvPr/>
        </p:nvGraphicFramePr>
        <p:xfrm>
          <a:off x="5652120" y="548680"/>
          <a:ext cx="2880320" cy="432048"/>
        </p:xfrm>
        <a:graphic>
          <a:graphicData uri="http://schemas.openxmlformats.org/drawingml/2006/table">
            <a:tbl>
              <a:tblPr/>
              <a:tblGrid>
                <a:gridCol w="479762"/>
                <a:gridCol w="479762"/>
                <a:gridCol w="480199"/>
                <a:gridCol w="480199"/>
                <a:gridCol w="480199"/>
                <a:gridCol w="48019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2\AppData\Local\Microsoft\Windows\Temporary Internet Files\Content.IE5\HWFOA5G4\MC9003295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84984"/>
            <a:ext cx="1224136" cy="644733"/>
          </a:xfrm>
          <a:prstGeom prst="rect">
            <a:avLst/>
          </a:prstGeom>
          <a:noFill/>
        </p:spPr>
      </p:pic>
      <p:pic>
        <p:nvPicPr>
          <p:cNvPr id="1027" name="Picture 3" descr="C:\Users\PC2\AppData\Local\Microsoft\Windows\Temporary Internet Files\Content.IE5\HWFOA5G4\MC90032952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1008112" cy="1108139"/>
          </a:xfrm>
          <a:prstGeom prst="rect">
            <a:avLst/>
          </a:prstGeom>
          <a:noFill/>
        </p:spPr>
      </p:pic>
      <p:pic>
        <p:nvPicPr>
          <p:cNvPr id="1030" name="Picture 6" descr="C:\Users\PC2\AppData\Local\Microsoft\Windows\Temporary Internet Files\Content.IE5\2I1NJDLV\MC9003302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16832"/>
            <a:ext cx="812716" cy="1080120"/>
          </a:xfrm>
          <a:prstGeom prst="rect">
            <a:avLst/>
          </a:prstGeom>
          <a:noFill/>
        </p:spPr>
      </p:pic>
      <p:pic>
        <p:nvPicPr>
          <p:cNvPr id="1032" name="Picture 8" descr="C:\Users\PC2\AppData\Local\Microsoft\Windows\Temporary Internet Files\Content.IE5\0F1R3OO7\MC90005296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348880"/>
            <a:ext cx="1152128" cy="689661"/>
          </a:xfrm>
          <a:prstGeom prst="rect">
            <a:avLst/>
          </a:prstGeom>
          <a:noFill/>
        </p:spPr>
      </p:pic>
      <p:pic>
        <p:nvPicPr>
          <p:cNvPr id="1039" name="Picture 15" descr="C:\Users\PC2\AppData\Local\Microsoft\Windows\Temporary Internet Files\Content.IE5\HWFOA5G4\MC90015550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32656"/>
            <a:ext cx="1080120" cy="760789"/>
          </a:xfrm>
          <a:prstGeom prst="rect">
            <a:avLst/>
          </a:prstGeom>
          <a:noFill/>
        </p:spPr>
      </p:pic>
      <p:pic>
        <p:nvPicPr>
          <p:cNvPr id="1041" name="Picture 17" descr="C:\Users\PC2\AppData\Local\Microsoft\Windows\Temporary Internet Files\Content.IE5\HWFOA5G4\MC90005735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04664"/>
            <a:ext cx="731707" cy="936104"/>
          </a:xfrm>
          <a:prstGeom prst="rect">
            <a:avLst/>
          </a:prstGeom>
          <a:noFill/>
        </p:spPr>
      </p:pic>
      <p:pic>
        <p:nvPicPr>
          <p:cNvPr id="1042" name="Picture 18" descr="C:\Users\PC2\AppData\Local\Microsoft\Windows\Temporary Internet Files\Content.IE5\0F1R3OO7\MC900052961[2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212976"/>
            <a:ext cx="1224136" cy="877119"/>
          </a:xfrm>
          <a:prstGeom prst="rect">
            <a:avLst/>
          </a:prstGeom>
          <a:noFill/>
        </p:spPr>
      </p:pic>
      <p:pic>
        <p:nvPicPr>
          <p:cNvPr id="1045" name="Picture 21" descr="C:\Users\PC2\AppData\Local\Microsoft\Windows\Temporary Internet Files\Content.IE5\HWFOA5G4\MC90032952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4725144"/>
            <a:ext cx="1819275" cy="865188"/>
          </a:xfrm>
          <a:prstGeom prst="rect">
            <a:avLst/>
          </a:prstGeom>
          <a:noFill/>
        </p:spPr>
      </p:pic>
      <p:pic>
        <p:nvPicPr>
          <p:cNvPr id="1046" name="Picture 22" descr="C:\Users\PC2\AppData\Local\Microsoft\Windows\Temporary Internet Files\Content.IE5\0F1R3OO7\MC90005280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1268760"/>
            <a:ext cx="1152128" cy="939894"/>
          </a:xfrm>
          <a:prstGeom prst="rect">
            <a:avLst/>
          </a:prstGeom>
          <a:noFill/>
        </p:spPr>
      </p:pic>
      <p:pic>
        <p:nvPicPr>
          <p:cNvPr id="1048" name="Picture 24" descr="C:\Users\PC2\AppData\Local\Microsoft\Windows\Temporary Internet Files\Content.IE5\HWFOA5G4\MC9003294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221088"/>
            <a:ext cx="1512168" cy="857250"/>
          </a:xfrm>
          <a:prstGeom prst="rect">
            <a:avLst/>
          </a:prstGeom>
          <a:noFill/>
        </p:spPr>
      </p:pic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6156176" y="2204864"/>
          <a:ext cx="1440160" cy="432048"/>
        </p:xfrm>
        <a:graphic>
          <a:graphicData uri="http://schemas.openxmlformats.org/drawingml/2006/table">
            <a:tbl>
              <a:tblPr/>
              <a:tblGrid>
                <a:gridCol w="479762"/>
                <a:gridCol w="480199"/>
                <a:gridCol w="48019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V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1907704" y="476672"/>
          <a:ext cx="1872206" cy="432048"/>
        </p:xfrm>
        <a:graphic>
          <a:graphicData uri="http://schemas.openxmlformats.org/drawingml/2006/table">
            <a:tbl>
              <a:tblPr/>
              <a:tblGrid>
                <a:gridCol w="467732"/>
                <a:gridCol w="468158"/>
                <a:gridCol w="468158"/>
                <a:gridCol w="46815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O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N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5868144" y="5517232"/>
          <a:ext cx="2376262" cy="432048"/>
        </p:xfrm>
        <a:graphic>
          <a:graphicData uri="http://schemas.openxmlformats.org/drawingml/2006/table">
            <a:tbl>
              <a:tblPr/>
              <a:tblGrid>
                <a:gridCol w="474906"/>
                <a:gridCol w="475339"/>
                <a:gridCol w="475339"/>
                <a:gridCol w="475339"/>
                <a:gridCol w="47533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I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Š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K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A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63688" y="2420888"/>
          <a:ext cx="2376262" cy="432048"/>
        </p:xfrm>
        <a:graphic>
          <a:graphicData uri="http://schemas.openxmlformats.org/drawingml/2006/table">
            <a:tbl>
              <a:tblPr/>
              <a:tblGrid>
                <a:gridCol w="474906"/>
                <a:gridCol w="475339"/>
                <a:gridCol w="475339"/>
                <a:gridCol w="475339"/>
                <a:gridCol w="47533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P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R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A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5796136" y="836712"/>
          <a:ext cx="2880320" cy="432048"/>
        </p:xfrm>
        <a:graphic>
          <a:graphicData uri="http://schemas.openxmlformats.org/drawingml/2006/table">
            <a:tbl>
              <a:tblPr/>
              <a:tblGrid>
                <a:gridCol w="479762"/>
                <a:gridCol w="479762"/>
                <a:gridCol w="480199"/>
                <a:gridCol w="480199"/>
                <a:gridCol w="480199"/>
                <a:gridCol w="48019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G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O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R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I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A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1547664" y="5517232"/>
          <a:ext cx="2808312" cy="432048"/>
        </p:xfrm>
        <a:graphic>
          <a:graphicData uri="http://schemas.openxmlformats.org/drawingml/2006/table">
            <a:tbl>
              <a:tblPr/>
              <a:tblGrid>
                <a:gridCol w="467768"/>
                <a:gridCol w="467768"/>
                <a:gridCol w="468194"/>
                <a:gridCol w="468194"/>
                <a:gridCol w="468194"/>
                <a:gridCol w="46819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K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O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K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A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N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1691680" y="3501008"/>
          <a:ext cx="3240361" cy="432048"/>
        </p:xfrm>
        <a:graphic>
          <a:graphicData uri="http://schemas.openxmlformats.org/drawingml/2006/table">
            <a:tbl>
              <a:tblPr/>
              <a:tblGrid>
                <a:gridCol w="462608"/>
                <a:gridCol w="462608"/>
                <a:gridCol w="463029"/>
                <a:gridCol w="463029"/>
                <a:gridCol w="463029"/>
                <a:gridCol w="463029"/>
                <a:gridCol w="46302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V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V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R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K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A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ulka 20"/>
          <p:cNvGraphicFramePr>
            <a:graphicFrameLocks noGrp="1"/>
          </p:cNvGraphicFramePr>
          <p:nvPr/>
        </p:nvGraphicFramePr>
        <p:xfrm>
          <a:off x="1619672" y="4509120"/>
          <a:ext cx="3384376" cy="432048"/>
        </p:xfrm>
        <a:graphic>
          <a:graphicData uri="http://schemas.openxmlformats.org/drawingml/2006/table">
            <a:tbl>
              <a:tblPr/>
              <a:tblGrid>
                <a:gridCol w="483168"/>
                <a:gridCol w="483168"/>
                <a:gridCol w="483608"/>
                <a:gridCol w="483608"/>
                <a:gridCol w="483608"/>
                <a:gridCol w="483608"/>
                <a:gridCol w="48360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N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T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O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P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Ý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R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ulka 21"/>
          <p:cNvGraphicFramePr>
            <a:graphicFrameLocks noGrp="1"/>
          </p:cNvGraphicFramePr>
          <p:nvPr/>
        </p:nvGraphicFramePr>
        <p:xfrm>
          <a:off x="4499992" y="4005064"/>
          <a:ext cx="4176463" cy="432048"/>
        </p:xfrm>
        <a:graphic>
          <a:graphicData uri="http://schemas.openxmlformats.org/drawingml/2006/table">
            <a:tbl>
              <a:tblPr/>
              <a:tblGrid>
                <a:gridCol w="463817"/>
                <a:gridCol w="463817"/>
                <a:gridCol w="463817"/>
                <a:gridCol w="463817"/>
                <a:gridCol w="464239"/>
                <a:gridCol w="464239"/>
                <a:gridCol w="464239"/>
                <a:gridCol w="464239"/>
                <a:gridCol w="46423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N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O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O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R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O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Ž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C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ulka 22"/>
          <p:cNvGraphicFramePr>
            <a:graphicFrameLocks noGrp="1"/>
          </p:cNvGraphicFramePr>
          <p:nvPr/>
        </p:nvGraphicFramePr>
        <p:xfrm>
          <a:off x="1763688" y="1412776"/>
          <a:ext cx="3712224" cy="432048"/>
        </p:xfrm>
        <a:graphic>
          <a:graphicData uri="http://schemas.openxmlformats.org/drawingml/2006/table">
            <a:tbl>
              <a:tblPr/>
              <a:tblGrid>
                <a:gridCol w="463817"/>
                <a:gridCol w="463817"/>
                <a:gridCol w="463817"/>
                <a:gridCol w="463817"/>
                <a:gridCol w="464239"/>
                <a:gridCol w="464239"/>
                <a:gridCol w="464239"/>
                <a:gridCol w="46423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V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B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O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U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D</a:t>
                      </a:r>
                      <a:endParaRPr lang="cs-CZ" sz="24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TextovéPole 23"/>
          <p:cNvSpPr txBox="1"/>
          <p:nvPr/>
        </p:nvSpPr>
        <p:spPr>
          <a:xfrm>
            <a:off x="1907704" y="6211669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Comic Sans MS" pitchFamily="66" charset="0"/>
              </a:rPr>
              <a:t>Tajenka:   </a:t>
            </a:r>
            <a:r>
              <a:rPr lang="cs-CZ" sz="3600" b="1" dirty="0" smtClean="0">
                <a:solidFill>
                  <a:srgbClr val="FF0000"/>
                </a:solidFill>
                <a:latin typeface="Comic Sans MS" pitchFamily="66" charset="0"/>
              </a:rPr>
              <a:t>OBRATLOVCI</a:t>
            </a:r>
            <a:endParaRPr lang="cs-CZ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Medvěd kamčatský (Ursus arctos beringianus), Kamchatka brown b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77072"/>
            <a:ext cx="3384376" cy="223224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Zaoblený obdélník 4"/>
          <p:cNvSpPr/>
          <p:nvPr/>
        </p:nvSpPr>
        <p:spPr>
          <a:xfrm>
            <a:off x="827584" y="2924944"/>
            <a:ext cx="7416824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Tito obratlovci vypadají různě, ale přesto mají něco společného!</a:t>
            </a:r>
            <a:endParaRPr lang="cs-CZ" sz="3200" b="1" dirty="0">
              <a:latin typeface="Comic Sans MS" pitchFamily="66" charset="0"/>
            </a:endParaRPr>
          </a:p>
        </p:txBody>
      </p:sp>
      <p:pic>
        <p:nvPicPr>
          <p:cNvPr id="2054" name="Picture 6" descr="File:Panthera tigris tig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3456384" cy="22322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56" name="Picture 8" descr="File:Vydra zooohr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4664"/>
            <a:ext cx="3456384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" name="Picture 2" descr="C:\Users\PC2\AppData\Local\Microsoft\Windows\Temporary Internet Files\Content.IE5\2I1NJDLV\MP90042303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4665"/>
            <a:ext cx="3384376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Zaoblený obdélník 6"/>
          <p:cNvSpPr/>
          <p:nvPr/>
        </p:nvSpPr>
        <p:spPr>
          <a:xfrm>
            <a:off x="827584" y="2924944"/>
            <a:ext cx="7416824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004048" y="476672"/>
            <a:ext cx="122413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KLIK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7584" y="2564904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827584" y="6309320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932040" y="6309320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hlinkClick r:id="rId2" action="ppaction://hlinksldjump"/>
          </p:cNvPr>
          <p:cNvSpPr/>
          <p:nvPr/>
        </p:nvSpPr>
        <p:spPr>
          <a:xfrm>
            <a:off x="899592" y="1988840"/>
            <a:ext cx="324036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Comic Sans MS" pitchFamily="66" charset="0"/>
                <a:hlinkClick r:id="rId2" action="ppaction://hlinksldjump"/>
              </a:rPr>
              <a:t>Dýchají</a:t>
            </a:r>
            <a:r>
              <a:rPr lang="cs-CZ" sz="2000" dirty="0" smtClean="0">
                <a:latin typeface="Comic Sans MS" pitchFamily="66" charset="0"/>
                <a:hlinkClick r:id="rId2" action="ppaction://hlinksldjump"/>
              </a:rPr>
              <a:t> </a:t>
            </a:r>
            <a:r>
              <a:rPr lang="cs-CZ" sz="2000" b="1" dirty="0" smtClean="0">
                <a:latin typeface="Comic Sans MS" pitchFamily="66" charset="0"/>
                <a:hlinkClick r:id="rId2" action="ppaction://hlinksldjump"/>
              </a:rPr>
              <a:t>plícemi!</a:t>
            </a:r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4048" y="3501008"/>
            <a:ext cx="324036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Comic Sans MS" pitchFamily="66" charset="0"/>
              </a:rPr>
              <a:t>Mláďata sají </a:t>
            </a:r>
            <a:r>
              <a:rPr lang="cs-CZ" sz="2000" b="1" dirty="0" smtClean="0">
                <a:latin typeface="Comic Sans MS" pitchFamily="66" charset="0"/>
                <a:hlinkClick r:id="rId3" action="ppaction://hlinksldjump"/>
              </a:rPr>
              <a:t>mateřské mléko</a:t>
            </a:r>
            <a:r>
              <a:rPr lang="cs-CZ" sz="2000" b="1" dirty="0" smtClean="0">
                <a:latin typeface="Comic Sans MS" pitchFamily="66" charset="0"/>
              </a:rPr>
              <a:t> z mléčných žláz!</a:t>
            </a:r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99592" y="3501008"/>
            <a:ext cx="3240360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Comic Sans MS" pitchFamily="66" charset="0"/>
              </a:rPr>
              <a:t>Tělo pokrývá </a:t>
            </a:r>
            <a:r>
              <a:rPr lang="cs-CZ" sz="2000" b="1" dirty="0" smtClean="0">
                <a:latin typeface="Comic Sans MS" pitchFamily="66" charset="0"/>
                <a:hlinkClick r:id="rId4" action="ppaction://hlinksldjump"/>
              </a:rPr>
              <a:t>srst!</a:t>
            </a:r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04048" y="1988840"/>
            <a:ext cx="3240360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Comic Sans MS" pitchFamily="66" charset="0"/>
              </a:rPr>
              <a:t>Mají </a:t>
            </a:r>
            <a:r>
              <a:rPr lang="cs-CZ" sz="2000" b="1" dirty="0" smtClean="0">
                <a:latin typeface="Comic Sans MS" pitchFamily="66" charset="0"/>
                <a:hlinkClick r:id="rId5" action="ppaction://hlinksldjump"/>
              </a:rPr>
              <a:t>stálou tělesnou teplotu!</a:t>
            </a:r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899592" y="476672"/>
            <a:ext cx="741682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Patří mezi savce a ……….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987824" y="5085184"/>
            <a:ext cx="3240360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Comic Sans MS" pitchFamily="66" charset="0"/>
              </a:rPr>
              <a:t>Mají </a:t>
            </a:r>
            <a:r>
              <a:rPr lang="cs-CZ" sz="2000" b="1" dirty="0" smtClean="0">
                <a:latin typeface="Comic Sans MS" pitchFamily="66" charset="0"/>
                <a:hlinkClick r:id="rId6" action="ppaction://hlinksldjump"/>
              </a:rPr>
              <a:t>zuby</a:t>
            </a:r>
            <a:r>
              <a:rPr lang="cs-CZ" sz="2000" b="1" dirty="0" smtClean="0">
                <a:latin typeface="Comic Sans MS" pitchFamily="66" charset="0"/>
              </a:rPr>
              <a:t>, které se obvykle vyměňují jednou za život!</a:t>
            </a:r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899592" y="1988840"/>
            <a:ext cx="324036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004048" y="1988840"/>
            <a:ext cx="3240360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899592" y="3501008"/>
            <a:ext cx="3240360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004048" y="3501008"/>
            <a:ext cx="324036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987824" y="5085184"/>
            <a:ext cx="3240360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b="1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standard\Local Settings\Temporary Internet Files\Content.IE5\2VT1S96S\MC90019936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844824"/>
            <a:ext cx="218598" cy="1008112"/>
          </a:xfrm>
          <a:prstGeom prst="rect">
            <a:avLst/>
          </a:prstGeom>
          <a:noFill/>
        </p:spPr>
      </p:pic>
      <p:pic>
        <p:nvPicPr>
          <p:cNvPr id="1035" name="Picture 11" descr="C:\Documents and Settings\standard\Local Settings\Temporary Internet Files\Content.IE5\OPT5W98M\MC900335549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7884368" y="3140968"/>
            <a:ext cx="401414" cy="641333"/>
          </a:xfrm>
          <a:prstGeom prst="rect">
            <a:avLst/>
          </a:prstGeom>
          <a:noFill/>
        </p:spPr>
      </p:pic>
      <p:pic>
        <p:nvPicPr>
          <p:cNvPr id="1036" name="Picture 12" descr="C:\Documents and Settings\standard\Local Settings\Temporary Internet Files\Content.IE5\NQ6XQBP4\MC90028710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132856"/>
            <a:ext cx="936104" cy="1098090"/>
          </a:xfrm>
          <a:prstGeom prst="rect">
            <a:avLst/>
          </a:prstGeom>
          <a:noFill/>
        </p:spPr>
      </p:pic>
      <p:pic>
        <p:nvPicPr>
          <p:cNvPr id="1037" name="Picture 13" descr="C:\Documents and Settings\standard\Local Settings\Temporary Internet Files\Content.IE5\MIVYZ18P\MC90005666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3573016"/>
            <a:ext cx="572360" cy="1195437"/>
          </a:xfrm>
          <a:prstGeom prst="rect">
            <a:avLst/>
          </a:prstGeom>
          <a:noFill/>
        </p:spPr>
      </p:pic>
      <p:pic>
        <p:nvPicPr>
          <p:cNvPr id="1038" name="Picture 14" descr="C:\Documents and Settings\standard\Local Settings\Temporary Internet Files\Content.IE5\3J5TDNAY\MC900234595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5301208"/>
            <a:ext cx="103642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aoblený obdélník 20"/>
          <p:cNvSpPr/>
          <p:nvPr/>
        </p:nvSpPr>
        <p:spPr>
          <a:xfrm>
            <a:off x="827584" y="476672"/>
            <a:ext cx="748883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        Dýchání plícemi</a:t>
            </a:r>
            <a:endParaRPr lang="cs-CZ" sz="4000" b="1" dirty="0">
              <a:latin typeface="Comic Sans MS" pitchFamily="66" charset="0"/>
            </a:endParaRPr>
          </a:p>
        </p:txBody>
      </p:sp>
      <p:pic>
        <p:nvPicPr>
          <p:cNvPr id="1030" name="Picture 6" descr="C:\Users\PC2\AppData\Local\Microsoft\Windows\Temporary Internet Files\Content.IE5\P765CGUF\MC9004261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8156">
            <a:off x="2991075" y="3158110"/>
            <a:ext cx="3437954" cy="3168352"/>
          </a:xfrm>
          <a:prstGeom prst="rect">
            <a:avLst/>
          </a:prstGeom>
          <a:noFill/>
        </p:spPr>
      </p:pic>
      <p:sp>
        <p:nvSpPr>
          <p:cNvPr id="7" name="Elipsa 6"/>
          <p:cNvSpPr/>
          <p:nvPr/>
        </p:nvSpPr>
        <p:spPr>
          <a:xfrm>
            <a:off x="5148064" y="4221088"/>
            <a:ext cx="1296144" cy="12961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CO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8" name="Elipsa 7"/>
          <p:cNvSpPr/>
          <p:nvPr/>
        </p:nvSpPr>
        <p:spPr>
          <a:xfrm>
            <a:off x="1043608" y="4077072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O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10" name="Šipka doprava 9"/>
          <p:cNvSpPr/>
          <p:nvPr/>
        </p:nvSpPr>
        <p:spPr>
          <a:xfrm rot="2382048">
            <a:off x="3137898" y="2199257"/>
            <a:ext cx="154314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19032946">
            <a:off x="4780688" y="2070310"/>
            <a:ext cx="1525680" cy="57606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827584" y="5517232"/>
            <a:ext cx="180020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kyslík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444208" y="5517232"/>
            <a:ext cx="180020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oxid uhličitý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827584" y="5517232"/>
            <a:ext cx="180020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6444208" y="5517232"/>
            <a:ext cx="180020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8" name="Zaoblený obdélník 27">
            <a:hlinkClick r:id="rId3" action="ppaction://hlinksldjump"/>
          </p:cNvPr>
          <p:cNvSpPr/>
          <p:nvPr/>
        </p:nvSpPr>
        <p:spPr>
          <a:xfrm>
            <a:off x="899592" y="548680"/>
            <a:ext cx="165618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411760" y="26369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nádech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868144" y="2636912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výdech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-0.04288 -0.13842 -0.08559 -0.27685 -0.0533 -0.34004 C -0.02101 -0.40324 0.12482 -0.41643 0.1934 -0.37986 C 0.26198 -0.34329 0.34722 -0.19514 0.35833 -0.11991 C 0.36944 -0.04467 0.2776 0.0375 0.26007 0.07107 C 0.24253 0.10463 0.25486 0.08033 0.25347 0.08218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357 -0.04445 -0.08697 -0.08866 -0.1 -0.13982 C -0.11302 -0.19098 -0.12326 -0.25047 -0.07829 -0.30649 C -0.03333 -0.3625 0.12362 -0.48403 0.16997 -0.47547 C 0.21632 -0.4669 0.19532 -0.29213 0.2 -0.25556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99592" y="548680"/>
            <a:ext cx="748883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        Stálá tělesná teplota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2" name="Zaoblený obdélník 1">
            <a:hlinkClick r:id="rId2" action="ppaction://hlinksldjump"/>
          </p:cNvPr>
          <p:cNvSpPr/>
          <p:nvPr/>
        </p:nvSpPr>
        <p:spPr>
          <a:xfrm>
            <a:off x="971600" y="620688"/>
            <a:ext cx="165618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2054" name="Picture 6" descr="C:\Users\PC2\AppData\Local\Microsoft\Windows\Temporary Internet Files\Content.IE5\2I1NJDLV\MC9001008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2016224" cy="4686711"/>
          </a:xfrm>
          <a:prstGeom prst="rect">
            <a:avLst/>
          </a:prstGeom>
          <a:noFill/>
        </p:spPr>
      </p:pic>
      <p:sp>
        <p:nvSpPr>
          <p:cNvPr id="11" name="Šipka doprava 10"/>
          <p:cNvSpPr/>
          <p:nvPr/>
        </p:nvSpPr>
        <p:spPr>
          <a:xfrm>
            <a:off x="3059832" y="3573016"/>
            <a:ext cx="165618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88024" y="1988840"/>
            <a:ext cx="3240360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teplokrevní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88024" y="1988840"/>
            <a:ext cx="3240360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860032" y="4509120"/>
            <a:ext cx="3240360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tělesná teplota </a:t>
            </a:r>
          </a:p>
          <a:p>
            <a:pPr algn="ctr"/>
            <a:r>
              <a:rPr lang="cs-CZ" sz="3200" b="1" dirty="0" smtClean="0">
                <a:latin typeface="Comic Sans MS" pitchFamily="66" charset="0"/>
              </a:rPr>
              <a:t>36 – 39 °C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860032" y="4509120"/>
            <a:ext cx="3240360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1599</TotalTime>
  <Words>1042</Words>
  <Application>Microsoft Office PowerPoint</Application>
  <PresentationFormat>Předvádění na obrazovce (4:3)</PresentationFormat>
  <Paragraphs>274</Paragraphs>
  <Slides>27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Snímek 1</vt:lpstr>
      <vt:lpstr>Snímek 2</vt:lpstr>
      <vt:lpstr>Původ a vývoj savců, charakteristické znaky savců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Původ a vývoj savců, charakteristické znaky savců</dc:title>
  <dc:creator>PC2</dc:creator>
  <cp:lastModifiedBy>PC2</cp:lastModifiedBy>
  <cp:revision>196</cp:revision>
  <dcterms:created xsi:type="dcterms:W3CDTF">2012-09-13T17:25:31Z</dcterms:created>
  <dcterms:modified xsi:type="dcterms:W3CDTF">2013-01-30T20:42:41Z</dcterms:modified>
</cp:coreProperties>
</file>