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3"/>
  </p:notesMasterIdLst>
  <p:sldIdLst>
    <p:sldId id="272" r:id="rId2"/>
    <p:sldId id="273" r:id="rId3"/>
    <p:sldId id="256" r:id="rId4"/>
    <p:sldId id="257" r:id="rId5"/>
    <p:sldId id="267" r:id="rId6"/>
    <p:sldId id="264" r:id="rId7"/>
    <p:sldId id="265" r:id="rId8"/>
    <p:sldId id="266" r:id="rId9"/>
    <p:sldId id="269" r:id="rId10"/>
    <p:sldId id="261" r:id="rId11"/>
    <p:sldId id="27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B087C-486B-4858-B0F6-FF53C8A6EF6A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806EF-675B-436D-9256-B89166B3A91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97D8CB1-4EA9-47F4-96FC-50B6309F20EB}" type="datetimeFigureOut">
              <a:rPr lang="cs-CZ" smtClean="0"/>
              <a:pPr/>
              <a:t>25.3.2013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B5A4F0-0B9F-4903-9D8B-AA1C32D8DFE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www.zs-mozartova.cz</a:t>
            </a: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Zaoblený obdélník 72"/>
          <p:cNvSpPr/>
          <p:nvPr/>
        </p:nvSpPr>
        <p:spPr>
          <a:xfrm>
            <a:off x="3419872" y="5661248"/>
            <a:ext cx="1944216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2" name="Zaoblený obdélník 71"/>
          <p:cNvSpPr/>
          <p:nvPr/>
        </p:nvSpPr>
        <p:spPr>
          <a:xfrm>
            <a:off x="5076056" y="4221088"/>
            <a:ext cx="1800200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Zaoblený obdélník 69"/>
          <p:cNvSpPr/>
          <p:nvPr/>
        </p:nvSpPr>
        <p:spPr>
          <a:xfrm>
            <a:off x="467544" y="5445224"/>
            <a:ext cx="1872208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Zaoblený obdélník 67"/>
          <p:cNvSpPr/>
          <p:nvPr/>
        </p:nvSpPr>
        <p:spPr>
          <a:xfrm>
            <a:off x="2483768" y="4077072"/>
            <a:ext cx="1656184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Zaoblený obdélník 68"/>
          <p:cNvSpPr/>
          <p:nvPr/>
        </p:nvSpPr>
        <p:spPr>
          <a:xfrm>
            <a:off x="6804248" y="2204864"/>
            <a:ext cx="1800200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1" name="Zaoblený obdélník 70"/>
          <p:cNvSpPr/>
          <p:nvPr/>
        </p:nvSpPr>
        <p:spPr>
          <a:xfrm>
            <a:off x="4355976" y="2060848"/>
            <a:ext cx="1512168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Zaoblený obdélník 66"/>
          <p:cNvSpPr/>
          <p:nvPr/>
        </p:nvSpPr>
        <p:spPr>
          <a:xfrm>
            <a:off x="683568" y="3140968"/>
            <a:ext cx="1584176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Zaoblený obdélník 37"/>
          <p:cNvSpPr/>
          <p:nvPr/>
        </p:nvSpPr>
        <p:spPr>
          <a:xfrm>
            <a:off x="899592" y="1628800"/>
            <a:ext cx="1800200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Najdi slova s předponou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83568" y="314096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vrtat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971600" y="1628800"/>
            <a:ext cx="17219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šplhat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11" descr="C:\Users\PC4\AppData\Local\Microsoft\Windows\Temporary Internet Files\Content.IE5\2CIY1D8M\MC9004404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797152"/>
            <a:ext cx="1436035" cy="1512168"/>
          </a:xfrm>
          <a:prstGeom prst="rect">
            <a:avLst/>
          </a:prstGeom>
          <a:noFill/>
        </p:spPr>
      </p:pic>
      <p:sp>
        <p:nvSpPr>
          <p:cNvPr id="22" name="TextovéPole 21"/>
          <p:cNvSpPr txBox="1"/>
          <p:nvPr/>
        </p:nvSpPr>
        <p:spPr>
          <a:xfrm>
            <a:off x="2483768" y="4077072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robek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67544" y="5445224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kácený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2699792" y="3284984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těz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355976" y="2060848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kres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6012160" y="1484784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šně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2267744" y="2348880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kend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251520" y="2348880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dle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899592" y="4293096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ník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7308304" y="3356992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kýř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5724128" y="3140968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dět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4283968" y="292494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tr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580112" y="5085184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ra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5148064" y="4221088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mluva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3419872" y="5661248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nikající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3563888" y="486916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klat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6876256" y="2204864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v    </a:t>
            </a:r>
            <a:r>
              <a:rPr lang="cs-CZ" sz="2800" dirty="0" err="1" smtClean="0">
                <a:latin typeface="Arial" pitchFamily="34" charset="0"/>
                <a:cs typeface="Arial" pitchFamily="34" charset="0"/>
              </a:rPr>
              <a:t>stava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Zaoblený obdélník 79"/>
          <p:cNvSpPr/>
          <p:nvPr/>
        </p:nvSpPr>
        <p:spPr>
          <a:xfrm>
            <a:off x="1259632" y="1628800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  <a:endParaRPr lang="cs-CZ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Zaoblený obdélník 82"/>
          <p:cNvSpPr/>
          <p:nvPr/>
        </p:nvSpPr>
        <p:spPr>
          <a:xfrm>
            <a:off x="4644008" y="2060848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ý</a:t>
            </a:r>
            <a:endParaRPr lang="cs-CZ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Zaoblený obdélník 83"/>
          <p:cNvSpPr/>
          <p:nvPr/>
        </p:nvSpPr>
        <p:spPr>
          <a:xfrm>
            <a:off x="3707904" y="5661248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  <a:endParaRPr lang="cs-CZ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Zaoblený obdélník 84"/>
          <p:cNvSpPr/>
          <p:nvPr/>
        </p:nvSpPr>
        <p:spPr>
          <a:xfrm>
            <a:off x="5436096" y="4221088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ý</a:t>
            </a:r>
            <a:endParaRPr lang="cs-CZ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Zaoblený obdélník 85"/>
          <p:cNvSpPr/>
          <p:nvPr/>
        </p:nvSpPr>
        <p:spPr>
          <a:xfrm>
            <a:off x="2771800" y="4077072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ý</a:t>
            </a:r>
            <a:endParaRPr lang="cs-CZ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Zaoblený obdélník 86"/>
          <p:cNvSpPr/>
          <p:nvPr/>
        </p:nvSpPr>
        <p:spPr>
          <a:xfrm>
            <a:off x="7164288" y="2204864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ý</a:t>
            </a:r>
            <a:endParaRPr lang="cs-CZ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Zaoblený obdélník 87"/>
          <p:cNvSpPr/>
          <p:nvPr/>
        </p:nvSpPr>
        <p:spPr>
          <a:xfrm>
            <a:off x="755576" y="5445224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  <a:endParaRPr lang="cs-CZ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Zaoblený obdélník 88"/>
          <p:cNvSpPr/>
          <p:nvPr/>
        </p:nvSpPr>
        <p:spPr>
          <a:xfrm>
            <a:off x="971600" y="3140968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</a:t>
            </a:r>
            <a:endParaRPr lang="cs-CZ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Zaoblený obdélník 89"/>
          <p:cNvSpPr/>
          <p:nvPr/>
        </p:nvSpPr>
        <p:spPr>
          <a:xfrm>
            <a:off x="6300192" y="1484784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Zaoblený obdélník 90"/>
          <p:cNvSpPr/>
          <p:nvPr/>
        </p:nvSpPr>
        <p:spPr>
          <a:xfrm>
            <a:off x="539552" y="2348880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Zaoblený obdélník 91"/>
          <p:cNvSpPr/>
          <p:nvPr/>
        </p:nvSpPr>
        <p:spPr>
          <a:xfrm>
            <a:off x="2987824" y="3284984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í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Zaoblený obdélník 92"/>
          <p:cNvSpPr/>
          <p:nvPr/>
        </p:nvSpPr>
        <p:spPr>
          <a:xfrm>
            <a:off x="6012160" y="3140968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Zaoblený obdélník 93"/>
          <p:cNvSpPr/>
          <p:nvPr/>
        </p:nvSpPr>
        <p:spPr>
          <a:xfrm>
            <a:off x="4572000" y="2924944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í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Zaoblený obdélník 94"/>
          <p:cNvSpPr/>
          <p:nvPr/>
        </p:nvSpPr>
        <p:spPr>
          <a:xfrm>
            <a:off x="5868144" y="5085184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í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Zaoblený obdélník 95"/>
          <p:cNvSpPr/>
          <p:nvPr/>
        </p:nvSpPr>
        <p:spPr>
          <a:xfrm>
            <a:off x="1187624" y="4293096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Zaoblený obdélník 96"/>
          <p:cNvSpPr/>
          <p:nvPr/>
        </p:nvSpPr>
        <p:spPr>
          <a:xfrm>
            <a:off x="3851920" y="4869160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Zaoblený obdélník 97"/>
          <p:cNvSpPr/>
          <p:nvPr/>
        </p:nvSpPr>
        <p:spPr>
          <a:xfrm>
            <a:off x="2555776" y="2348880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í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Zaoblený obdélník 99"/>
          <p:cNvSpPr/>
          <p:nvPr/>
        </p:nvSpPr>
        <p:spPr>
          <a:xfrm>
            <a:off x="7596336" y="3356992"/>
            <a:ext cx="36004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2" grpId="0" animBg="1"/>
      <p:bldP spid="70" grpId="0" animBg="1"/>
      <p:bldP spid="68" grpId="0" animBg="1"/>
      <p:bldP spid="69" grpId="0" animBg="1"/>
      <p:bldP spid="71" grpId="0" animBg="1"/>
      <p:bldP spid="67" grpId="0" animBg="1"/>
      <p:bldP spid="38" grpId="0" animBg="1"/>
      <p:bldP spid="80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10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472" y="2635557"/>
            <a:ext cx="813690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KONOPKOVÁ, L.; TENČLOVÁ, V. Český jazyk pro 3. ročník základní školy –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2.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část. 3.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Fortuna,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2001.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ISBN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80–7168–745-6.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10–11.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POTŮČKOVÁ, J. Vyjmenovaná slova – procvičovací sešit. Brno : Studio 1+1, 2001. ISBN 80-86252-24-8. s. 32-35.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3.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Vyjmenovaná slova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Slova s předponou vy-, </a:t>
                      </a:r>
                      <a:r>
                        <a:rPr lang="cs-CZ" sz="1600" i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vý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-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VY_32_INOVACE_17.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18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.PLA.CJ.3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20. 09. 2012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772400" cy="1752600"/>
          </a:xfrm>
        </p:spPr>
        <p:txBody>
          <a:bodyPr>
            <a:noAutofit/>
          </a:bodyPr>
          <a:lstStyle/>
          <a:p>
            <a:r>
              <a:rPr lang="cs-CZ" sz="7200" dirty="0" smtClean="0">
                <a:latin typeface="Arial" pitchFamily="34" charset="0"/>
                <a:cs typeface="Arial" pitchFamily="34" charset="0"/>
              </a:rPr>
              <a:t>SLOVA S PŘEDPONOU</a:t>
            </a:r>
            <a:br>
              <a:rPr lang="cs-CZ" sz="7200" dirty="0" smtClean="0">
                <a:latin typeface="Arial" pitchFamily="34" charset="0"/>
                <a:cs typeface="Arial" pitchFamily="34" charset="0"/>
              </a:rPr>
            </a:br>
            <a:endParaRPr lang="cs-CZ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Krychle 6"/>
          <p:cNvSpPr/>
          <p:nvPr/>
        </p:nvSpPr>
        <p:spPr>
          <a:xfrm>
            <a:off x="2483768" y="3212976"/>
            <a:ext cx="1728192" cy="1584176"/>
          </a:xfrm>
          <a:prstGeom prst="cub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>
                <a:latin typeface="Arial" pitchFamily="34" charset="0"/>
                <a:cs typeface="Arial" pitchFamily="34" charset="0"/>
              </a:rPr>
              <a:t>VY-</a:t>
            </a:r>
            <a:endParaRPr lang="cs-CZ" sz="4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5" descr="C:\Users\PC4\AppData\Local\Microsoft\Windows\Temporary Internet Files\Content.IE5\I4U53Y41\MC9000371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437112"/>
            <a:ext cx="1751076" cy="1744675"/>
          </a:xfrm>
          <a:prstGeom prst="rect">
            <a:avLst/>
          </a:prstGeom>
          <a:noFill/>
        </p:spPr>
      </p:pic>
      <p:sp>
        <p:nvSpPr>
          <p:cNvPr id="11" name="Krychle 10"/>
          <p:cNvSpPr/>
          <p:nvPr/>
        </p:nvSpPr>
        <p:spPr>
          <a:xfrm>
            <a:off x="4644008" y="3212976"/>
            <a:ext cx="1728192" cy="1584176"/>
          </a:xfrm>
          <a:prstGeom prst="cub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>
                <a:latin typeface="Arial" pitchFamily="34" charset="0"/>
                <a:cs typeface="Arial" pitchFamily="34" charset="0"/>
              </a:rPr>
              <a:t>VÝ-</a:t>
            </a:r>
            <a:endParaRPr lang="cs-CZ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8534400" cy="758952"/>
          </a:xfrm>
        </p:spPr>
        <p:txBody>
          <a:bodyPr>
            <a:noAutofit/>
          </a:bodyPr>
          <a:lstStyle/>
          <a:p>
            <a:pPr algn="l"/>
            <a:r>
              <a:rPr lang="cs-CZ" sz="4000" dirty="0" smtClean="0">
                <a:latin typeface="Arial" pitchFamily="34" charset="0"/>
                <a:cs typeface="Arial" pitchFamily="34" charset="0"/>
              </a:rPr>
              <a:t>Jak poznám slovo s předponou</a:t>
            </a:r>
            <a:br>
              <a:rPr lang="cs-CZ" sz="4000" dirty="0" smtClean="0"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latin typeface="Arial" pitchFamily="34" charset="0"/>
                <a:cs typeface="Arial" pitchFamily="34" charset="0"/>
              </a:rPr>
              <a:t> vy-, </a:t>
            </a:r>
            <a:r>
              <a:rPr lang="cs-CZ" sz="4000" dirty="0" err="1" smtClean="0">
                <a:latin typeface="Arial" pitchFamily="34" charset="0"/>
                <a:cs typeface="Arial" pitchFamily="34" charset="0"/>
              </a:rPr>
              <a:t>vý</a:t>
            </a:r>
            <a:r>
              <a:rPr lang="cs-CZ" sz="4000" dirty="0" smtClean="0">
                <a:latin typeface="Arial" pitchFamily="34" charset="0"/>
                <a:cs typeface="Arial" pitchFamily="34" charset="0"/>
              </a:rPr>
              <a:t>- 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Po odtržení předpony dává zbytek slova smysl</a:t>
            </a: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Předponu lze nahradit jinou předponou</a:t>
            </a: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endParaRPr lang="cs-CZ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6" name="Picture 8" descr="C:\Users\PC4\AppData\Local\Microsoft\Windows\Temporary Internet Files\Content.IE5\HGNY9WMH\MC90043799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653136"/>
            <a:ext cx="1420564" cy="1353509"/>
          </a:xfrm>
          <a:prstGeom prst="rect">
            <a:avLst/>
          </a:prstGeom>
          <a:noFill/>
        </p:spPr>
      </p:pic>
      <p:pic>
        <p:nvPicPr>
          <p:cNvPr id="18" name="Picture 7" descr="C:\Users\PC4\AppData\Local\Microsoft\Windows\Temporary Internet Files\Content.IE5\2CIY1D8M\MC9003403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926132">
            <a:off x="3541860" y="2222218"/>
            <a:ext cx="1071687" cy="992067"/>
          </a:xfrm>
          <a:prstGeom prst="rect">
            <a:avLst/>
          </a:prstGeom>
          <a:noFill/>
        </p:spPr>
      </p:pic>
      <p:sp>
        <p:nvSpPr>
          <p:cNvPr id="9" name="Zaoblený obdélník 8"/>
          <p:cNvSpPr/>
          <p:nvPr/>
        </p:nvSpPr>
        <p:spPr>
          <a:xfrm>
            <a:off x="2915816" y="3933056"/>
            <a:ext cx="792088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vy</a:t>
            </a:r>
            <a:endParaRPr lang="cs-CZ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3923928" y="5229200"/>
            <a:ext cx="1008112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roz</a:t>
            </a:r>
            <a:endParaRPr lang="cs-CZ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2483768" y="5373216"/>
            <a:ext cx="1224136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pře</a:t>
            </a:r>
            <a:endParaRPr lang="cs-CZ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1547664" y="5085184"/>
            <a:ext cx="792088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</a:t>
            </a:r>
            <a:endParaRPr lang="cs-CZ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1043608" y="4221088"/>
            <a:ext cx="936104" cy="57606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</a:t>
            </a:r>
            <a:endParaRPr lang="cs-CZ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Zaoblený obdélník 16"/>
          <p:cNvSpPr/>
          <p:nvPr/>
        </p:nvSpPr>
        <p:spPr>
          <a:xfrm>
            <a:off x="3059832" y="2276872"/>
            <a:ext cx="792088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vy</a:t>
            </a:r>
            <a:endParaRPr lang="cs-CZ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4283968" y="2276872"/>
            <a:ext cx="1296144" cy="5760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trhat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3779912" y="3933056"/>
            <a:ext cx="1296144" cy="5760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trhat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Přímá spojovací šipka 25"/>
          <p:cNvCxnSpPr/>
          <p:nvPr/>
        </p:nvCxnSpPr>
        <p:spPr>
          <a:xfrm flipV="1">
            <a:off x="1979712" y="4221088"/>
            <a:ext cx="936104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8" name="Přímá spojovací šipka 27"/>
          <p:cNvCxnSpPr>
            <a:stCxn id="13" idx="0"/>
            <a:endCxn id="9" idx="2"/>
          </p:cNvCxnSpPr>
          <p:nvPr/>
        </p:nvCxnSpPr>
        <p:spPr>
          <a:xfrm flipV="1">
            <a:off x="3095836" y="4509120"/>
            <a:ext cx="216024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Přímá spojovací šipka 29"/>
          <p:cNvCxnSpPr>
            <a:stCxn id="12" idx="0"/>
          </p:cNvCxnSpPr>
          <p:nvPr/>
        </p:nvCxnSpPr>
        <p:spPr>
          <a:xfrm flipH="1" flipV="1">
            <a:off x="3635896" y="4509120"/>
            <a:ext cx="792088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Přímá spojovací šipka 31"/>
          <p:cNvCxnSpPr/>
          <p:nvPr/>
        </p:nvCxnSpPr>
        <p:spPr>
          <a:xfrm flipV="1">
            <a:off x="2267744" y="4437112"/>
            <a:ext cx="648072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sz="3600" dirty="0" smtClean="0">
                <a:latin typeface="Arial" pitchFamily="34" charset="0"/>
                <a:cs typeface="Arial" pitchFamily="34" charset="0"/>
              </a:rPr>
            </a:br>
            <a:r>
              <a:rPr lang="cs-CZ" sz="3600" dirty="0" smtClean="0">
                <a:latin typeface="Arial" pitchFamily="34" charset="0"/>
                <a:cs typeface="Arial" pitchFamily="34" charset="0"/>
              </a:rPr>
              <a:t>U některých slov si musíme pomoci</a:t>
            </a:r>
            <a:br>
              <a:rPr lang="cs-CZ" sz="3600" dirty="0" smtClean="0">
                <a:latin typeface="Arial" pitchFamily="34" charset="0"/>
                <a:cs typeface="Arial" pitchFamily="34" charset="0"/>
              </a:rPr>
            </a:br>
            <a:r>
              <a:rPr lang="cs-CZ" sz="3600" dirty="0" smtClean="0">
                <a:latin typeface="Arial" pitchFamily="34" charset="0"/>
                <a:cs typeface="Arial" pitchFamily="34" charset="0"/>
              </a:rPr>
              <a:t>slovem příbuzným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výchova </a:t>
            </a: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výroba</a:t>
            </a: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vyprávět</a:t>
            </a: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výdělek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Šipka doprava se zářezem 3"/>
          <p:cNvSpPr/>
          <p:nvPr/>
        </p:nvSpPr>
        <p:spPr>
          <a:xfrm>
            <a:off x="2555776" y="1700808"/>
            <a:ext cx="720080" cy="36004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3563888" y="1628800"/>
            <a:ext cx="1872208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vychovat</a:t>
            </a:r>
            <a:endParaRPr lang="cs-CZ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3275856" y="2708920"/>
            <a:ext cx="3528392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vyrobit, robit = dělat</a:t>
            </a:r>
            <a:endParaRPr lang="cs-CZ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3419872" y="5013176"/>
            <a:ext cx="1440160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vydělat</a:t>
            </a:r>
            <a:endParaRPr lang="cs-CZ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3563888" y="3861048"/>
            <a:ext cx="2376264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pravit = říkat</a:t>
            </a:r>
            <a:endParaRPr lang="cs-CZ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Šipka doprava se zářezem 9"/>
          <p:cNvSpPr/>
          <p:nvPr/>
        </p:nvSpPr>
        <p:spPr>
          <a:xfrm>
            <a:off x="2267744" y="2852936"/>
            <a:ext cx="720080" cy="36004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prava se zářezem 10"/>
          <p:cNvSpPr/>
          <p:nvPr/>
        </p:nvSpPr>
        <p:spPr>
          <a:xfrm>
            <a:off x="2555776" y="4005064"/>
            <a:ext cx="720080" cy="36004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prava se zářezem 11"/>
          <p:cNvSpPr/>
          <p:nvPr/>
        </p:nvSpPr>
        <p:spPr>
          <a:xfrm>
            <a:off x="2339752" y="5157192"/>
            <a:ext cx="720080" cy="36004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Picture 8" descr="C:\Users\PC4\AppData\Local\Microsoft\Windows\Temporary Internet Files\Content.IE5\2CIY1D8M\MC90007871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76672"/>
            <a:ext cx="979705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395536" y="620688"/>
            <a:ext cx="2736304" cy="990600"/>
          </a:xfrm>
        </p:spPr>
        <p:txBody>
          <a:bodyPr/>
          <a:lstStyle/>
          <a:p>
            <a:r>
              <a:rPr lang="cs-CZ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JE PŘEDPONA</a:t>
            </a:r>
            <a:endParaRPr lang="cs-CZ" sz="24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2"/>
          </p:nvPr>
        </p:nvSpPr>
        <p:spPr/>
        <p:txBody>
          <a:bodyPr>
            <a:noAutofit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Po odtržení předpony zůstane slovo, které má nějaký význam.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Předponu  můžeš nahradit jinými předponami.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220000"/>
              </a:lnSpc>
            </a:pPr>
            <a:r>
              <a:rPr lang="cs-CZ" sz="12800" dirty="0" smtClean="0">
                <a:latin typeface="Arial" pitchFamily="34" charset="0"/>
                <a:cs typeface="Arial" pitchFamily="34" charset="0"/>
              </a:rPr>
              <a:t>  vykácet</a:t>
            </a:r>
          </a:p>
          <a:p>
            <a:pPr>
              <a:lnSpc>
                <a:spcPct val="220000"/>
              </a:lnSpc>
            </a:pPr>
            <a:r>
              <a:rPr lang="cs-CZ" sz="12800" dirty="0" smtClean="0">
                <a:latin typeface="Arial" pitchFamily="34" charset="0"/>
                <a:cs typeface="Arial" pitchFamily="34" charset="0"/>
              </a:rPr>
              <a:t>  vyřešit</a:t>
            </a:r>
          </a:p>
          <a:p>
            <a:pPr>
              <a:lnSpc>
                <a:spcPct val="220000"/>
              </a:lnSpc>
            </a:pPr>
            <a:r>
              <a:rPr lang="cs-CZ" sz="12800" dirty="0" smtClean="0">
                <a:latin typeface="Arial" pitchFamily="34" charset="0"/>
                <a:cs typeface="Arial" pitchFamily="34" charset="0"/>
              </a:rPr>
              <a:t>  vyplatil</a:t>
            </a:r>
          </a:p>
          <a:p>
            <a:pPr>
              <a:lnSpc>
                <a:spcPct val="220000"/>
              </a:lnSpc>
            </a:pPr>
            <a:r>
              <a:rPr lang="cs-CZ" sz="12800" dirty="0" smtClean="0">
                <a:latin typeface="Arial" pitchFamily="34" charset="0"/>
                <a:cs typeface="Arial" pitchFamily="34" charset="0"/>
              </a:rPr>
              <a:t>  východ</a:t>
            </a:r>
          </a:p>
          <a:p>
            <a:pPr>
              <a:lnSpc>
                <a:spcPct val="220000"/>
              </a:lnSpc>
            </a:pPr>
            <a:r>
              <a:rPr lang="cs-CZ" sz="12800" dirty="0" smtClean="0">
                <a:latin typeface="Arial" pitchFamily="34" charset="0"/>
                <a:cs typeface="Arial" pitchFamily="34" charset="0"/>
              </a:rPr>
              <a:t>  výměna</a:t>
            </a:r>
          </a:p>
          <a:p>
            <a:pPr>
              <a:lnSpc>
                <a:spcPct val="200000"/>
              </a:lnSpc>
            </a:pPr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lnSpc>
                <a:spcPct val="20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cs-CZ" dirty="0"/>
          </a:p>
        </p:txBody>
      </p:sp>
      <p:pic>
        <p:nvPicPr>
          <p:cNvPr id="10" name="Picture 2" descr="C:\Users\PC4\AppData\Local\Microsoft\Windows\Temporary Internet Files\Content.IE5\I4U53Y41\MC90044045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4941168"/>
            <a:ext cx="1239263" cy="1656184"/>
          </a:xfrm>
          <a:prstGeom prst="rect">
            <a:avLst/>
          </a:prstGeom>
          <a:noFill/>
        </p:spPr>
      </p:pic>
      <p:sp>
        <p:nvSpPr>
          <p:cNvPr id="21" name="Šipka doleva 20"/>
          <p:cNvSpPr/>
          <p:nvPr/>
        </p:nvSpPr>
        <p:spPr>
          <a:xfrm>
            <a:off x="3203848" y="764704"/>
            <a:ext cx="936104" cy="108012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vy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Šipka doleva 26"/>
          <p:cNvSpPr/>
          <p:nvPr/>
        </p:nvSpPr>
        <p:spPr>
          <a:xfrm>
            <a:off x="3203848" y="4005064"/>
            <a:ext cx="936104" cy="108012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vý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Šipka doleva 28"/>
          <p:cNvSpPr/>
          <p:nvPr/>
        </p:nvSpPr>
        <p:spPr>
          <a:xfrm>
            <a:off x="3203848" y="1844824"/>
            <a:ext cx="936104" cy="108012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vy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Obdélník 32"/>
          <p:cNvSpPr/>
          <p:nvPr/>
        </p:nvSpPr>
        <p:spPr>
          <a:xfrm>
            <a:off x="5508104" y="980728"/>
            <a:ext cx="720080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po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Šipka doleva 12"/>
          <p:cNvSpPr/>
          <p:nvPr/>
        </p:nvSpPr>
        <p:spPr>
          <a:xfrm>
            <a:off x="3203848" y="5085184"/>
            <a:ext cx="936104" cy="108012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vý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Šipka doleva 13"/>
          <p:cNvSpPr/>
          <p:nvPr/>
        </p:nvSpPr>
        <p:spPr>
          <a:xfrm>
            <a:off x="3203848" y="2924944"/>
            <a:ext cx="936104" cy="108012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vy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6444208" y="980728"/>
            <a:ext cx="648072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s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6444208" y="2060848"/>
            <a:ext cx="720080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do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5508104" y="2060848"/>
            <a:ext cx="720080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ne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6444208" y="5301208"/>
            <a:ext cx="8640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pře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6444208" y="4221088"/>
            <a:ext cx="9361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pod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6444208" y="3140968"/>
            <a:ext cx="720080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do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5508104" y="3140968"/>
            <a:ext cx="720080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za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5508104" y="4221088"/>
            <a:ext cx="720080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od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5508104" y="5301208"/>
            <a:ext cx="720080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zá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7380312" y="3140968"/>
            <a:ext cx="648072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s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7596336" y="4221088"/>
            <a:ext cx="9361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pře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7" grpId="0" animBg="1"/>
      <p:bldP spid="29" grpId="0" animBg="1"/>
      <p:bldP spid="33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2362200" cy="990600"/>
          </a:xfrm>
        </p:spPr>
        <p:txBody>
          <a:bodyPr/>
          <a:lstStyle/>
          <a:p>
            <a:r>
              <a:rPr lang="cs-CZ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NENÍ PŘEDPONA</a:t>
            </a:r>
            <a:endParaRPr lang="cs-CZ" sz="24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95536" y="1772816"/>
            <a:ext cx="2362200" cy="4144963"/>
          </a:xfrm>
        </p:spPr>
        <p:txBody>
          <a:bodyPr>
            <a:noAutofit/>
          </a:bodyPr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Nejde odtrhnout první slabika. 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Po odtržení slabiky zbytek slova ztrácí smysl.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Slabika nejde vyměnit za jiné předpony.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vina</a:t>
            </a:r>
          </a:p>
          <a:p>
            <a:pPr>
              <a:lnSpc>
                <a:spcPct val="20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vidlička</a:t>
            </a:r>
          </a:p>
          <a:p>
            <a:pPr>
              <a:lnSpc>
                <a:spcPct val="20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víko</a:t>
            </a:r>
          </a:p>
          <a:p>
            <a:pPr>
              <a:lnSpc>
                <a:spcPct val="20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vítězit</a:t>
            </a:r>
          </a:p>
          <a:p>
            <a:pPr>
              <a:lnSpc>
                <a:spcPct val="20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vítat</a:t>
            </a:r>
          </a:p>
          <a:p>
            <a:endParaRPr lang="cs-CZ" dirty="0"/>
          </a:p>
        </p:txBody>
      </p:sp>
      <p:pic>
        <p:nvPicPr>
          <p:cNvPr id="5" name="Picture 12" descr="C:\Users\PC4\AppData\Local\Microsoft\Windows\Temporary Internet Files\Content.IE5\HGNY9WMH\MC9004344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284984"/>
            <a:ext cx="976601" cy="1368152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3203848" y="5085184"/>
            <a:ext cx="54006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Arial" pitchFamily="34" charset="0"/>
                <a:cs typeface="Arial" pitchFamily="34" charset="0"/>
              </a:rPr>
              <a:t>To nejsou slova s předponou,</a:t>
            </a:r>
          </a:p>
          <a:p>
            <a:pPr algn="ctr"/>
            <a:r>
              <a:rPr lang="cs-CZ" sz="2400" dirty="0" smtClean="0">
                <a:latin typeface="Arial" pitchFamily="34" charset="0"/>
                <a:cs typeface="Arial" pitchFamily="34" charset="0"/>
              </a:rPr>
              <a:t>proto v nich píšeme     .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láček 7"/>
          <p:cNvSpPr/>
          <p:nvPr/>
        </p:nvSpPr>
        <p:spPr>
          <a:xfrm>
            <a:off x="5220072" y="620688"/>
            <a:ext cx="3024336" cy="1512168"/>
          </a:xfrm>
          <a:prstGeom prst="cloudCallout">
            <a:avLst>
              <a:gd name="adj1" fmla="val 21633"/>
              <a:gd name="adj2" fmla="val 1295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Arial" pitchFamily="34" charset="0"/>
                <a:cs typeface="Arial" pitchFamily="34" charset="0"/>
              </a:rPr>
              <a:t>To nemohou být </a:t>
            </a:r>
          </a:p>
          <a:p>
            <a:pPr algn="ctr"/>
            <a:r>
              <a:rPr lang="cs-CZ" dirty="0" smtClean="0">
                <a:latin typeface="Arial" pitchFamily="34" charset="0"/>
                <a:cs typeface="Arial" pitchFamily="34" charset="0"/>
              </a:rPr>
              <a:t>slova s předponou </a:t>
            </a:r>
          </a:p>
          <a:p>
            <a:pPr algn="ctr"/>
            <a:r>
              <a:rPr lang="cs-CZ" dirty="0" smtClean="0">
                <a:latin typeface="Arial" pitchFamily="34" charset="0"/>
                <a:cs typeface="Arial" pitchFamily="34" charset="0"/>
              </a:rPr>
              <a:t>vy-,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vý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-.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Šipka doleva 8"/>
          <p:cNvSpPr/>
          <p:nvPr/>
        </p:nvSpPr>
        <p:spPr>
          <a:xfrm>
            <a:off x="3131840" y="4005064"/>
            <a:ext cx="864096" cy="108012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ví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7020272" y="5517232"/>
            <a:ext cx="288032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cs-CZ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Šipka doleva 13"/>
          <p:cNvSpPr/>
          <p:nvPr/>
        </p:nvSpPr>
        <p:spPr>
          <a:xfrm>
            <a:off x="3131840" y="764704"/>
            <a:ext cx="864096" cy="108012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vi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Šipka doleva 14"/>
          <p:cNvSpPr/>
          <p:nvPr/>
        </p:nvSpPr>
        <p:spPr>
          <a:xfrm>
            <a:off x="3131840" y="2924944"/>
            <a:ext cx="864096" cy="108012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ví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Šipka doleva 15"/>
          <p:cNvSpPr/>
          <p:nvPr/>
        </p:nvSpPr>
        <p:spPr>
          <a:xfrm>
            <a:off x="3131840" y="1844824"/>
            <a:ext cx="864096" cy="108012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vi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Přímá spojovací čára 10"/>
          <p:cNvCxnSpPr/>
          <p:nvPr/>
        </p:nvCxnSpPr>
        <p:spPr>
          <a:xfrm flipH="1">
            <a:off x="3203848" y="692696"/>
            <a:ext cx="648072" cy="108012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 flipH="1">
            <a:off x="3131840" y="2996952"/>
            <a:ext cx="648072" cy="108012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 flipH="1">
            <a:off x="3131840" y="1844824"/>
            <a:ext cx="648072" cy="108012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 flipH="1">
            <a:off x="3131840" y="4077072"/>
            <a:ext cx="648072" cy="108012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Říkanka ti napoví slova s       po v: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Já jsem ho </a:t>
            </a:r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viděl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,  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on na stromě </a:t>
            </a:r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visel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A on mě </a:t>
            </a:r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vinil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že jsem stromem </a:t>
            </a:r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viklal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PC4\AppData\Local\Microsoft\Windows\Temporary Internet Files\Content.IE5\I4U53Y41\MC90039648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556792"/>
            <a:ext cx="2304256" cy="4149747"/>
          </a:xfrm>
          <a:prstGeom prst="rect">
            <a:avLst/>
          </a:prstGeom>
          <a:noFill/>
        </p:spPr>
      </p:pic>
      <p:pic>
        <p:nvPicPr>
          <p:cNvPr id="6" name="Picture 4" descr="C:\Users\PC4\AppData\Local\Microsoft\Windows\Temporary Internet Files\Content.IE5\VMCIXLUY\MC9003554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260648"/>
            <a:ext cx="1113317" cy="1152128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6372200" y="332656"/>
            <a:ext cx="3129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cs-CZ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2699792" y="1700808"/>
            <a:ext cx="1008112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3131840" y="2564904"/>
            <a:ext cx="914400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2195736" y="3356992"/>
            <a:ext cx="914400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3851920" y="4221088"/>
            <a:ext cx="1008112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Picture 2" descr="C:\Users\PC4\AppData\Local\Microsoft\Windows\Temporary Internet Files\Content.IE5\I4U53Y41\MC90040639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484784"/>
            <a:ext cx="4968552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Další slova s        po v: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503920" cy="475252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vítěz, vítězit, vítězoslavně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vítat, vítání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vidle, vidlička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vítr, vichřice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víno, vinice, vinohrad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víko, víčko</a:t>
            </a:r>
          </a:p>
          <a:p>
            <a:pPr>
              <a:lnSpc>
                <a:spcPct val="150000"/>
              </a:lnSpc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viróza</a:t>
            </a:r>
          </a:p>
          <a:p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7" descr="C:\Users\PC4\AppData\Local\Microsoft\Windows\Temporary Internet Files\Content.IE5\476CU5YN\MC90042812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628800"/>
            <a:ext cx="1202447" cy="1512168"/>
          </a:xfrm>
          <a:prstGeom prst="rect">
            <a:avLst/>
          </a:prstGeom>
          <a:noFill/>
        </p:spPr>
      </p:pic>
      <p:pic>
        <p:nvPicPr>
          <p:cNvPr id="5" name="Picture 4" descr="C:\Users\PC4\AppData\Local\Microsoft\Windows\Temporary Internet Files\Content.IE5\VMCIXLUY\MC90023289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484784"/>
            <a:ext cx="1614535" cy="1849925"/>
          </a:xfrm>
          <a:prstGeom prst="rect">
            <a:avLst/>
          </a:prstGeom>
          <a:noFill/>
        </p:spPr>
      </p:pic>
      <p:pic>
        <p:nvPicPr>
          <p:cNvPr id="6" name="Picture 13" descr="C:\Users\PC4\AppData\Local\Microsoft\Windows\Temporary Internet Files\Content.IE5\476CU5YN\MC90041353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3284984"/>
            <a:ext cx="2056435" cy="1728192"/>
          </a:xfrm>
          <a:prstGeom prst="rect">
            <a:avLst/>
          </a:prstGeom>
          <a:noFill/>
        </p:spPr>
      </p:pic>
      <p:pic>
        <p:nvPicPr>
          <p:cNvPr id="7" name="Picture 14" descr="C:\Users\PC4\AppData\Local\Microsoft\Windows\Temporary Internet Files\Content.IE5\476CU5YN\MC90025084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140968"/>
            <a:ext cx="936104" cy="1668655"/>
          </a:xfrm>
          <a:prstGeom prst="rect">
            <a:avLst/>
          </a:prstGeom>
          <a:noFill/>
        </p:spPr>
      </p:pic>
      <p:pic>
        <p:nvPicPr>
          <p:cNvPr id="9" name="Picture 20" descr="C:\Users\PC4\AppData\Local\Microsoft\Windows\Temporary Internet Files\Content.IE5\476CU5YN\MC900013283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40" y="4869160"/>
            <a:ext cx="1961388" cy="797357"/>
          </a:xfrm>
          <a:prstGeom prst="rect">
            <a:avLst/>
          </a:prstGeom>
          <a:noFill/>
        </p:spPr>
      </p:pic>
      <p:pic>
        <p:nvPicPr>
          <p:cNvPr id="2050" name="Picture 2" descr="C:\Users\PC4\AppData\Local\Microsoft\Windows\Temporary Internet Files\Content.IE5\VMCIXLUY\MC900360994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52120" y="4293096"/>
            <a:ext cx="1595628" cy="1807769"/>
          </a:xfrm>
          <a:prstGeom prst="rect">
            <a:avLst/>
          </a:prstGeom>
          <a:noFill/>
        </p:spPr>
      </p:pic>
      <p:pic>
        <p:nvPicPr>
          <p:cNvPr id="11" name="Picture 6" descr="C:\Users\PC4\AppData\Local\Microsoft\Windows\Temporary Internet Files\Content.IE5\F71NP5TZ\MC900335410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1880" y="2132856"/>
            <a:ext cx="1239068" cy="1368152"/>
          </a:xfrm>
          <a:prstGeom prst="rect">
            <a:avLst/>
          </a:prstGeom>
          <a:noFill/>
        </p:spPr>
      </p:pic>
      <p:pic>
        <p:nvPicPr>
          <p:cNvPr id="2052" name="Picture 4" descr="C:\Users\PC4\AppData\Local\Microsoft\Windows\Temporary Internet Files\Content.IE5\VMCIXLUY\MC900355475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44008" y="260648"/>
            <a:ext cx="1113317" cy="1152128"/>
          </a:xfrm>
          <a:prstGeom prst="rect">
            <a:avLst/>
          </a:prstGeom>
          <a:noFill/>
        </p:spPr>
      </p:pic>
      <p:sp>
        <p:nvSpPr>
          <p:cNvPr id="14" name="Obdélník 13"/>
          <p:cNvSpPr/>
          <p:nvPr/>
        </p:nvSpPr>
        <p:spPr>
          <a:xfrm>
            <a:off x="5220072" y="332656"/>
            <a:ext cx="3129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cs-CZ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498</TotalTime>
  <Words>438</Words>
  <Application>Microsoft Office PowerPoint</Application>
  <PresentationFormat>Předvádění na obrazovce (4:3)</PresentationFormat>
  <Paragraphs>172</Paragraphs>
  <Slides>11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Administrativní</vt:lpstr>
      <vt:lpstr>Snímek 1</vt:lpstr>
      <vt:lpstr>Snímek 2</vt:lpstr>
      <vt:lpstr>SLOVA S PŘEDPONOU </vt:lpstr>
      <vt:lpstr>Jak poznám slovo s předponou  vy-, vý- ?</vt:lpstr>
      <vt:lpstr> U některých slov si musíme pomoci slovem příbuzným</vt:lpstr>
      <vt:lpstr>JE PŘEDPONA</vt:lpstr>
      <vt:lpstr>NENÍ PŘEDPONA</vt:lpstr>
      <vt:lpstr>Říkanka ti napoví slova s       po v:</vt:lpstr>
      <vt:lpstr>Další slova s        po v:</vt:lpstr>
      <vt:lpstr>Najdi slova s předponou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SLOVA S PŘEDPONOU VY-, VÝ-</dc:title>
  <dc:creator>PC4</dc:creator>
  <cp:lastModifiedBy>PC4</cp:lastModifiedBy>
  <cp:revision>77</cp:revision>
  <dcterms:created xsi:type="dcterms:W3CDTF">2012-10-05T14:50:45Z</dcterms:created>
  <dcterms:modified xsi:type="dcterms:W3CDTF">2013-03-25T15:22:14Z</dcterms:modified>
</cp:coreProperties>
</file>