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2"/>
  </p:notesMasterIdLst>
  <p:sldIdLst>
    <p:sldId id="272" r:id="rId2"/>
    <p:sldId id="271" r:id="rId3"/>
    <p:sldId id="256" r:id="rId4"/>
    <p:sldId id="257" r:id="rId5"/>
    <p:sldId id="262" r:id="rId6"/>
    <p:sldId id="264" r:id="rId7"/>
    <p:sldId id="261" r:id="rId8"/>
    <p:sldId id="266" r:id="rId9"/>
    <p:sldId id="260" r:id="rId10"/>
    <p:sldId id="276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092095-A1D0-47CA-BBD0-7A78CF819E87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16FCB-F0DB-4C78-990A-5A5FD2FB2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E63F42F-FCA7-4110-943C-A37E20159093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77C7720-B25E-4486-89AE-4FA744962E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3F42F-FCA7-4110-943C-A37E20159093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C7720-B25E-4486-89AE-4FA744962E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E63F42F-FCA7-4110-943C-A37E20159093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77C7720-B25E-4486-89AE-4FA744962E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3F42F-FCA7-4110-943C-A37E20159093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77C7720-B25E-4486-89AE-4FA744962EE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Obdélní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3F42F-FCA7-4110-943C-A37E20159093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77C7720-B25E-4486-89AE-4FA744962EE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E63F42F-FCA7-4110-943C-A37E20159093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77C7720-B25E-4486-89AE-4FA744962EE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E63F42F-FCA7-4110-943C-A37E20159093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12" name="Zástupný symbol pro číslo snímku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77C7720-B25E-4486-89AE-4FA744962EE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cs-CZ"/>
          </a:p>
        </p:txBody>
      </p:sp>
      <p:sp>
        <p:nvSpPr>
          <p:cNvPr id="16" name="Zástupný symbol pro text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3F42F-FCA7-4110-943C-A37E20159093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77C7720-B25E-4486-89AE-4FA744962E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3F42F-FCA7-4110-943C-A37E20159093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77C7720-B25E-4486-89AE-4FA744962E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3F42F-FCA7-4110-943C-A37E20159093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77C7720-B25E-4486-89AE-4FA744962EE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Obdélní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E63F42F-FCA7-4110-943C-A37E20159093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77C7720-B25E-4486-89AE-4FA744962EE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E63F42F-FCA7-4110-943C-A37E20159093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77C7720-B25E-4486-89AE-4FA744962EE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472" y="2512445"/>
            <a:ext cx="813690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KONOPKOVÁ, L.; TENČLOVÁ, V. Český jazyk pro 3. ročník základní školy – 1. část. 3.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vyd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Praha : Fortuna, 2000. ISBN 80–7168–716-2. s.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64–66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MIKULENKOVÁ, H.; MALÝ, R. Český jazyk 3 – učebnice pro třetí ročník základní školy. Olomouc :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Prodos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, 2004. ISBN 80-7230-124-1. s. </a:t>
            </a:r>
            <a:r>
              <a:rPr lang="cs-CZ" sz="1600" i="1" smtClean="0">
                <a:latin typeface="Courier New" pitchFamily="49" charset="0"/>
                <a:cs typeface="Courier New" pitchFamily="49" charset="0"/>
              </a:rPr>
              <a:t>26–27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Romana Placková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Jazyk a jazyková komunikace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 jazyk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 jazyk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3.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Vyjmenovaná slova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Slova příbuzná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VY_32_INOVACE_17.01.PLA.CJ.3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05</a:t>
                      </a: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. 12. 2012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8800" dirty="0" smtClean="0">
                <a:latin typeface="Arial" pitchFamily="34" charset="0"/>
                <a:cs typeface="Arial" pitchFamily="34" charset="0"/>
              </a:rPr>
              <a:t>Slova příbuzná</a:t>
            </a:r>
            <a:endParaRPr lang="cs-CZ" sz="8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13" descr="C:\Users\PC4\AppData\Local\Microsoft\Windows\Temporary Internet Files\Content.IE5\HGNY9WMH\MC90007875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88640"/>
            <a:ext cx="3962400" cy="2695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dirty="0" smtClean="0">
                <a:latin typeface="Arial" pitchFamily="34" charset="0"/>
                <a:cs typeface="Arial" pitchFamily="34" charset="0"/>
              </a:rPr>
              <a:t>Slova příbuzná</a:t>
            </a:r>
            <a:endParaRPr lang="cs-CZ" sz="5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4000" dirty="0" smtClean="0">
                <a:latin typeface="Arial" pitchFamily="34" charset="0"/>
                <a:cs typeface="Arial" pitchFamily="34" charset="0"/>
              </a:rPr>
              <a:t> Jejich významy spolu souvisí.</a:t>
            </a:r>
          </a:p>
          <a:p>
            <a:endParaRPr lang="cs-CZ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4000" dirty="0" smtClean="0">
                <a:latin typeface="Arial" pitchFamily="34" charset="0"/>
                <a:cs typeface="Arial" pitchFamily="34" charset="0"/>
              </a:rPr>
              <a:t> Mají společnou část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9" name="Picture 4" descr="C:\Users\PC4\AppData\Local\Microsoft\Windows\Temporary Internet Files\Content.IE5\TEVL32IV\MC90043985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4509120"/>
            <a:ext cx="2664296" cy="2007473"/>
          </a:xfrm>
          <a:prstGeom prst="rect">
            <a:avLst/>
          </a:prstGeom>
          <a:noFill/>
        </p:spPr>
      </p:pic>
      <p:sp>
        <p:nvSpPr>
          <p:cNvPr id="28" name="Šrafovaná šipka doprava 27"/>
          <p:cNvSpPr/>
          <p:nvPr/>
        </p:nvSpPr>
        <p:spPr>
          <a:xfrm>
            <a:off x="5796136" y="3789040"/>
            <a:ext cx="864096" cy="2880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TextovéPole 29"/>
          <p:cNvSpPr txBox="1"/>
          <p:nvPr/>
        </p:nvSpPr>
        <p:spPr>
          <a:xfrm>
            <a:off x="7020272" y="3501008"/>
            <a:ext cx="131298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dirty="0" smtClean="0"/>
              <a:t>kořen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Zaoblený obdélník 33"/>
          <p:cNvSpPr/>
          <p:nvPr/>
        </p:nvSpPr>
        <p:spPr>
          <a:xfrm>
            <a:off x="1403648" y="5949280"/>
            <a:ext cx="720080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Zaoblený obdélník 32"/>
          <p:cNvSpPr/>
          <p:nvPr/>
        </p:nvSpPr>
        <p:spPr>
          <a:xfrm>
            <a:off x="899592" y="5301208"/>
            <a:ext cx="720080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Zaoblený obdélník 31"/>
          <p:cNvSpPr/>
          <p:nvPr/>
        </p:nvSpPr>
        <p:spPr>
          <a:xfrm>
            <a:off x="899592" y="4581128"/>
            <a:ext cx="720080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Zaoblený obdélník 30"/>
          <p:cNvSpPr/>
          <p:nvPr/>
        </p:nvSpPr>
        <p:spPr>
          <a:xfrm>
            <a:off x="899592" y="3861048"/>
            <a:ext cx="720080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Zaoblený obdélník 29"/>
          <p:cNvSpPr/>
          <p:nvPr/>
        </p:nvSpPr>
        <p:spPr>
          <a:xfrm>
            <a:off x="1547664" y="3212976"/>
            <a:ext cx="720080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Zaoblený obdélník 28"/>
          <p:cNvSpPr/>
          <p:nvPr/>
        </p:nvSpPr>
        <p:spPr>
          <a:xfrm>
            <a:off x="1475656" y="2564904"/>
            <a:ext cx="720080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aoblený obdélník 9"/>
          <p:cNvSpPr/>
          <p:nvPr/>
        </p:nvSpPr>
        <p:spPr>
          <a:xfrm>
            <a:off x="827584" y="1844824"/>
            <a:ext cx="720080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80528" y="188640"/>
            <a:ext cx="8686800" cy="102758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             </a:t>
            </a:r>
            <a:r>
              <a:rPr lang="cs-CZ" sz="4000" dirty="0" smtClean="0">
                <a:latin typeface="Arial" pitchFamily="34" charset="0"/>
                <a:cs typeface="Arial" pitchFamily="34" charset="0"/>
              </a:rPr>
              <a:t>My jsme slova příbuzná.</a:t>
            </a:r>
            <a:br>
              <a:rPr lang="cs-CZ" sz="4000" dirty="0" smtClean="0">
                <a:latin typeface="Arial" pitchFamily="34" charset="0"/>
                <a:cs typeface="Arial" pitchFamily="34" charset="0"/>
              </a:rPr>
            </a:br>
            <a:r>
              <a:rPr lang="cs-CZ" sz="4000" dirty="0" smtClean="0">
                <a:latin typeface="Arial" pitchFamily="34" charset="0"/>
                <a:cs typeface="Arial" pitchFamily="34" charset="0"/>
              </a:rPr>
              <a:t>           Najdeš naši společnou část?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95536" y="1772816"/>
            <a:ext cx="8229600" cy="508518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LÉTAT</a:t>
            </a:r>
          </a:p>
          <a:p>
            <a:pPr>
              <a:lnSpc>
                <a:spcPct val="150000"/>
              </a:lnSpc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ODLETĚT</a:t>
            </a:r>
          </a:p>
          <a:p>
            <a:pPr>
              <a:lnSpc>
                <a:spcPct val="150000"/>
              </a:lnSpc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PŘILÉTNOUT</a:t>
            </a:r>
          </a:p>
          <a:p>
            <a:pPr>
              <a:lnSpc>
                <a:spcPct val="150000"/>
              </a:lnSpc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LETADLO</a:t>
            </a:r>
          </a:p>
          <a:p>
            <a:pPr>
              <a:lnSpc>
                <a:spcPct val="150000"/>
              </a:lnSpc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LETUŠKA</a:t>
            </a:r>
          </a:p>
          <a:p>
            <a:pPr>
              <a:lnSpc>
                <a:spcPct val="150000"/>
              </a:lnSpc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LÉTAJÍCÍ</a:t>
            </a:r>
          </a:p>
          <a:p>
            <a:pPr>
              <a:lnSpc>
                <a:spcPct val="150000"/>
              </a:lnSpc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VZLÉTNOUT</a:t>
            </a:r>
          </a:p>
          <a:p>
            <a:endParaRPr lang="cs-CZ" sz="3200" dirty="0"/>
          </a:p>
        </p:txBody>
      </p:sp>
      <p:pic>
        <p:nvPicPr>
          <p:cNvPr id="4" name="Picture 5" descr="C:\Users\PC4\AppData\Local\Microsoft\Windows\Temporary Internet Files\Content.IE5\I4U53Y41\MC90023762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2204864"/>
            <a:ext cx="3744416" cy="2237599"/>
          </a:xfrm>
          <a:prstGeom prst="rect">
            <a:avLst/>
          </a:prstGeom>
          <a:noFill/>
        </p:spPr>
      </p:pic>
      <p:pic>
        <p:nvPicPr>
          <p:cNvPr id="18" name="Picture 16" descr="C:\Users\PC4\AppData\Local\Microsoft\Windows\Temporary Internet Files\Content.IE5\HGNY9WMH\MC90007874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336" y="188640"/>
            <a:ext cx="1264780" cy="1152128"/>
          </a:xfrm>
          <a:prstGeom prst="rect">
            <a:avLst/>
          </a:prstGeom>
          <a:noFill/>
        </p:spPr>
      </p:pic>
      <p:sp>
        <p:nvSpPr>
          <p:cNvPr id="36" name="Obláček 35"/>
          <p:cNvSpPr/>
          <p:nvPr/>
        </p:nvSpPr>
        <p:spPr>
          <a:xfrm>
            <a:off x="4932040" y="4509120"/>
            <a:ext cx="3312368" cy="1944216"/>
          </a:xfrm>
          <a:prstGeom prst="cloudCallout">
            <a:avLst>
              <a:gd name="adj1" fmla="val -97304"/>
              <a:gd name="adj2" fmla="val -360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latin typeface="Arial" pitchFamily="34" charset="0"/>
                <a:cs typeface="Arial" pitchFamily="34" charset="0"/>
              </a:rPr>
              <a:t>Máme společný kořen =LET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3" grpId="0" animBg="1"/>
      <p:bldP spid="32" grpId="0" animBg="1"/>
      <p:bldP spid="31" grpId="0" animBg="1"/>
      <p:bldP spid="30" grpId="0" animBg="1"/>
      <p:bldP spid="29" grpId="0" animBg="1"/>
      <p:bldP spid="10" grpId="0" animBg="1"/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>
                <a:latin typeface="Arial" pitchFamily="34" charset="0"/>
                <a:cs typeface="Arial" pitchFamily="34" charset="0"/>
              </a:rPr>
              <a:t>Najdi mezi námi vetřelce.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Vodní, vodovod, plave, vodník, vodička</a:t>
            </a:r>
          </a:p>
          <a:p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3200" dirty="0" smtClean="0">
                <a:latin typeface="Arial" pitchFamily="34" charset="0"/>
                <a:cs typeface="Arial" pitchFamily="34" charset="0"/>
              </a:rPr>
              <a:t> Léky, vyléčí, lékař, léčivé, léčka, lékárna</a:t>
            </a:r>
          </a:p>
          <a:p>
            <a:endParaRPr lang="cs-CZ" dirty="0"/>
          </a:p>
        </p:txBody>
      </p:sp>
      <p:pic>
        <p:nvPicPr>
          <p:cNvPr id="4" name="Picture 15" descr="C:\Users\PC4\AppData\Local\Microsoft\Windows\Temporary Internet Files\Content.IE5\2CIY1D8M\MC9004419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88640"/>
            <a:ext cx="1728192" cy="1275287"/>
          </a:xfrm>
          <a:prstGeom prst="rect">
            <a:avLst/>
          </a:prstGeom>
          <a:noFill/>
        </p:spPr>
      </p:pic>
      <p:sp>
        <p:nvSpPr>
          <p:cNvPr id="5" name="Zaoblený obdélníkový popisek 4"/>
          <p:cNvSpPr/>
          <p:nvPr/>
        </p:nvSpPr>
        <p:spPr>
          <a:xfrm rot="10800000">
            <a:off x="2267744" y="3140968"/>
            <a:ext cx="3240360" cy="612648"/>
          </a:xfrm>
          <a:prstGeom prst="wedgeRoundRectCallout">
            <a:avLst>
              <a:gd name="adj1" fmla="val -20291"/>
              <a:gd name="adj2" fmla="val 110720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aoblený obdélníkový popisek 5"/>
          <p:cNvSpPr/>
          <p:nvPr/>
        </p:nvSpPr>
        <p:spPr>
          <a:xfrm rot="10800000">
            <a:off x="3995936" y="5301208"/>
            <a:ext cx="3168352" cy="612648"/>
          </a:xfrm>
          <a:prstGeom prst="wedgeRoundRectCallout">
            <a:avLst>
              <a:gd name="adj1" fmla="val -20291"/>
              <a:gd name="adj2" fmla="val 110720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2267744" y="3212976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Nemá společný kořen !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3995936" y="5373216"/>
            <a:ext cx="3212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Nemá stejný význam !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Přímá spojovací čára 10"/>
          <p:cNvCxnSpPr/>
          <p:nvPr/>
        </p:nvCxnSpPr>
        <p:spPr>
          <a:xfrm flipV="1">
            <a:off x="4067944" y="2132856"/>
            <a:ext cx="936104" cy="6480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 flipV="1">
            <a:off x="5868144" y="4293096"/>
            <a:ext cx="936104" cy="6480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aoblený obdélník 4"/>
          <p:cNvSpPr/>
          <p:nvPr/>
        </p:nvSpPr>
        <p:spPr>
          <a:xfrm>
            <a:off x="467544" y="1844824"/>
            <a:ext cx="2088232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9071920" cy="990600"/>
          </a:xfrm>
        </p:spPr>
        <p:txBody>
          <a:bodyPr>
            <a:normAutofit/>
          </a:bodyPr>
          <a:lstStyle/>
          <a:p>
            <a:r>
              <a:rPr lang="cs-CZ" sz="4000" dirty="0" smtClean="0">
                <a:latin typeface="Arial" pitchFamily="34" charset="0"/>
                <a:cs typeface="Arial" pitchFamily="34" charset="0"/>
              </a:rPr>
              <a:t>Vyhledej skupiny příbuzných slov.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67544" y="2060848"/>
            <a:ext cx="20826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zamyslet se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6804248" y="4437112"/>
            <a:ext cx="1872208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Zaoblený obdélník 6"/>
          <p:cNvSpPr/>
          <p:nvPr/>
        </p:nvSpPr>
        <p:spPr>
          <a:xfrm>
            <a:off x="323528" y="5733256"/>
            <a:ext cx="1800200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" name="Zaoblený obdélník 7"/>
          <p:cNvSpPr/>
          <p:nvPr/>
        </p:nvSpPr>
        <p:spPr>
          <a:xfrm>
            <a:off x="2987824" y="2924944"/>
            <a:ext cx="1800200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467544" y="5949280"/>
            <a:ext cx="15039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nesmysl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 flipH="1">
            <a:off x="6948264" y="4653136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vymyslet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3059832" y="3140968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myšlenka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Zaoblený obdélník 12"/>
          <p:cNvSpPr/>
          <p:nvPr/>
        </p:nvSpPr>
        <p:spPr>
          <a:xfrm>
            <a:off x="5580112" y="3356992"/>
            <a:ext cx="1584176" cy="914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" name="Zaoblený obdélník 13"/>
          <p:cNvSpPr/>
          <p:nvPr/>
        </p:nvSpPr>
        <p:spPr>
          <a:xfrm>
            <a:off x="539552" y="4509120"/>
            <a:ext cx="1728192" cy="914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" name="Zaoblený obdélník 14"/>
          <p:cNvSpPr/>
          <p:nvPr/>
        </p:nvSpPr>
        <p:spPr>
          <a:xfrm>
            <a:off x="6804248" y="5733256"/>
            <a:ext cx="1728192" cy="914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8" name="Zaoblený obdélník 17"/>
          <p:cNvSpPr/>
          <p:nvPr/>
        </p:nvSpPr>
        <p:spPr>
          <a:xfrm>
            <a:off x="3275856" y="4509120"/>
            <a:ext cx="1872208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9" name="Zaoblený obdélník 18"/>
          <p:cNvSpPr/>
          <p:nvPr/>
        </p:nvSpPr>
        <p:spPr>
          <a:xfrm>
            <a:off x="3923928" y="5733256"/>
            <a:ext cx="2016224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0" name="Zaoblený obdélník 19"/>
          <p:cNvSpPr/>
          <p:nvPr/>
        </p:nvSpPr>
        <p:spPr>
          <a:xfrm>
            <a:off x="6300192" y="1700808"/>
            <a:ext cx="1872208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1" name="Zaoblený obdélník 20"/>
          <p:cNvSpPr/>
          <p:nvPr/>
        </p:nvSpPr>
        <p:spPr>
          <a:xfrm>
            <a:off x="395536" y="3140968"/>
            <a:ext cx="1800200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2" name="Zaoblený obdélník 41"/>
          <p:cNvSpPr/>
          <p:nvPr/>
        </p:nvSpPr>
        <p:spPr>
          <a:xfrm>
            <a:off x="3275856" y="1700808"/>
            <a:ext cx="1800200" cy="914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5220072" y="2636912"/>
            <a:ext cx="16241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uvažovat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7092280" y="5949280"/>
            <a:ext cx="11641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rybník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3419872" y="1844824"/>
            <a:ext cx="14654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porybný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683568" y="4725144"/>
            <a:ext cx="13244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rybička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5868144" y="3573016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rybář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2483768" y="5517232"/>
            <a:ext cx="10647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vodní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3419872" y="4725144"/>
            <a:ext cx="15440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kamínek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4067944" y="5949280"/>
            <a:ext cx="16450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kamenný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6444208" y="1916832"/>
            <a:ext cx="15440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kameník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683568" y="3356992"/>
            <a:ext cx="1265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kámen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ovéPole 31"/>
          <p:cNvSpPr txBox="1"/>
          <p:nvPr/>
        </p:nvSpPr>
        <p:spPr>
          <a:xfrm flipH="1">
            <a:off x="5364088" y="4869160"/>
            <a:ext cx="17544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kamna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ovéPole 32"/>
          <p:cNvSpPr txBox="1"/>
          <p:nvPr/>
        </p:nvSpPr>
        <p:spPr>
          <a:xfrm>
            <a:off x="2267744" y="3933056"/>
            <a:ext cx="944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omyl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9" name="Picture 11" descr="C:\Users\PC4\AppData\Local\Microsoft\Windows\Temporary Internet Files\Content.IE5\I4U53Y41\MC90044188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2852936"/>
            <a:ext cx="1512168" cy="1224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3" grpId="0" animBg="1"/>
      <p:bldP spid="14" grpId="0" animBg="1"/>
      <p:bldP spid="15" grpId="0" animBg="1"/>
      <p:bldP spid="18" grpId="0" animBg="1"/>
      <p:bldP spid="19" grpId="0" animBg="1"/>
      <p:bldP spid="20" grpId="0" animBg="1"/>
      <p:bldP spid="21" grpId="0" animBg="1"/>
      <p:bldP spid="4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>
                <a:latin typeface="Arial" pitchFamily="34" charset="0"/>
                <a:cs typeface="Arial" pitchFamily="34" charset="0"/>
              </a:rPr>
              <a:t>Kolik příbuzných slov vymyslíš?</a:t>
            </a:r>
            <a:endParaRPr lang="cs-CZ" sz="4000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Hrad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Les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13" descr="C:\Users\PC4\AppData\Local\Microsoft\Windows\Temporary Internet Files\Content.IE5\I4U53Y41\MC90044190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360" y="1052736"/>
            <a:ext cx="1096913" cy="1296144"/>
          </a:xfrm>
          <a:prstGeom prst="rect">
            <a:avLst/>
          </a:prstGeom>
          <a:noFill/>
        </p:spPr>
      </p:pic>
      <p:sp>
        <p:nvSpPr>
          <p:cNvPr id="22" name="TextovéPole 21"/>
          <p:cNvSpPr txBox="1"/>
          <p:nvPr/>
        </p:nvSpPr>
        <p:spPr>
          <a:xfrm>
            <a:off x="2627784" y="3140968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hradby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1115616" y="3356992"/>
            <a:ext cx="14654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hradiště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1115616" y="4581128"/>
            <a:ext cx="13067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ohrada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1763688" y="5301208"/>
            <a:ext cx="12057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hradní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1259632" y="2636912"/>
            <a:ext cx="16065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podhradí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1619672" y="4005064"/>
            <a:ext cx="17267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předhradí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5796136" y="3501008"/>
            <a:ext cx="944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lesní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6444208" y="3933056"/>
            <a:ext cx="11657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prales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7020272" y="3429000"/>
            <a:ext cx="11240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lesník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6300192" y="5373216"/>
            <a:ext cx="14045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err="1" smtClean="0">
                <a:latin typeface="Arial" pitchFamily="34" charset="0"/>
                <a:cs typeface="Arial" pitchFamily="34" charset="0"/>
              </a:rPr>
              <a:t>zálesák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6156176" y="2852936"/>
            <a:ext cx="14045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zalesnit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6156176" y="4797152"/>
            <a:ext cx="18053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zalesněný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5796136" y="4365104"/>
            <a:ext cx="9236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lesík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6" name="Picture 12" descr="C:\Users\PC4\AppData\Local\Microsoft\Windows\Temporary Internet Files\Content.IE5\I4U53Y41\MC90005958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2564904"/>
            <a:ext cx="2736304" cy="3990660"/>
          </a:xfrm>
          <a:prstGeom prst="rect">
            <a:avLst/>
          </a:prstGeom>
          <a:noFill/>
        </p:spPr>
      </p:pic>
      <p:pic>
        <p:nvPicPr>
          <p:cNvPr id="8" name="Picture 3" descr="C:\Users\PC4\AppData\Local\Microsoft\Windows\Temporary Internet Files\Content.IE5\I4U53Y41\MC900203472[1].wmf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/>
          <a:stretch>
            <a:fillRect/>
          </a:stretch>
        </p:blipFill>
        <p:spPr bwMode="auto">
          <a:xfrm>
            <a:off x="1115616" y="2564904"/>
            <a:ext cx="2952328" cy="3950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Umíš určit kořen příbuzných slov?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Vařečka, vařit, hrnec, uvařené, kuchař</a:t>
            </a:r>
          </a:p>
          <a:p>
            <a:pPr>
              <a:lnSpc>
                <a:spcPct val="150000"/>
              </a:lnSpc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Vypracovat, práce, dílna, pracovník, plat</a:t>
            </a:r>
          </a:p>
          <a:p>
            <a:pPr>
              <a:lnSpc>
                <a:spcPct val="150000"/>
              </a:lnSpc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Stavba, postavit, cihla, zedník, stavitel</a:t>
            </a:r>
          </a:p>
          <a:p>
            <a:pPr>
              <a:lnSpc>
                <a:spcPct val="150000"/>
              </a:lnSpc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Kovadlina, kovář, podkova, vykoval, kovový</a:t>
            </a:r>
          </a:p>
          <a:p>
            <a:pPr>
              <a:lnSpc>
                <a:spcPct val="150000"/>
              </a:lnSpc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Zásyp, sypač, vysypal, písek, posýpka</a:t>
            </a:r>
          </a:p>
          <a:p>
            <a:pPr>
              <a:lnSpc>
                <a:spcPct val="150000"/>
              </a:lnSpc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Podchod, chodec, závod, přechod, chodník</a:t>
            </a:r>
          </a:p>
          <a:p>
            <a:endParaRPr lang="cs-CZ" dirty="0" smtClean="0"/>
          </a:p>
        </p:txBody>
      </p:sp>
      <p:sp>
        <p:nvSpPr>
          <p:cNvPr id="5" name="Zaoblený obdélník 4"/>
          <p:cNvSpPr/>
          <p:nvPr/>
        </p:nvSpPr>
        <p:spPr>
          <a:xfrm>
            <a:off x="7092280" y="1556792"/>
            <a:ext cx="914400" cy="72008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latin typeface="Arial" pitchFamily="34" charset="0"/>
                <a:cs typeface="Arial" pitchFamily="34" charset="0"/>
              </a:rPr>
              <a:t>vař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Přímá spojovací čára 5"/>
          <p:cNvCxnSpPr/>
          <p:nvPr/>
        </p:nvCxnSpPr>
        <p:spPr>
          <a:xfrm flipV="1">
            <a:off x="3203848" y="1700808"/>
            <a:ext cx="936104" cy="6480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čára 6"/>
          <p:cNvCxnSpPr/>
          <p:nvPr/>
        </p:nvCxnSpPr>
        <p:spPr>
          <a:xfrm flipV="1">
            <a:off x="5868144" y="1700808"/>
            <a:ext cx="936104" cy="6480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Zaoblený obdélník 7"/>
          <p:cNvSpPr/>
          <p:nvPr/>
        </p:nvSpPr>
        <p:spPr>
          <a:xfrm>
            <a:off x="7991872" y="2204864"/>
            <a:ext cx="972616" cy="7200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err="1" smtClean="0">
                <a:latin typeface="Arial" pitchFamily="34" charset="0"/>
                <a:cs typeface="Arial" pitchFamily="34" charset="0"/>
              </a:rPr>
              <a:t>prac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7164288" y="2996952"/>
            <a:ext cx="1008112" cy="72008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latin typeface="Arial" pitchFamily="34" charset="0"/>
                <a:cs typeface="Arial" pitchFamily="34" charset="0"/>
              </a:rPr>
              <a:t>stav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aoblený obdélník 9"/>
          <p:cNvSpPr/>
          <p:nvPr/>
        </p:nvSpPr>
        <p:spPr>
          <a:xfrm>
            <a:off x="8028384" y="3789040"/>
            <a:ext cx="914400" cy="72008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latin typeface="Arial" pitchFamily="34" charset="0"/>
                <a:cs typeface="Arial" pitchFamily="34" charset="0"/>
              </a:rPr>
              <a:t>kov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Zaoblený obdélník 10"/>
          <p:cNvSpPr/>
          <p:nvPr/>
        </p:nvSpPr>
        <p:spPr>
          <a:xfrm>
            <a:off x="7236296" y="4509120"/>
            <a:ext cx="914400" cy="7200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latin typeface="Arial" pitchFamily="34" charset="0"/>
                <a:cs typeface="Arial" pitchFamily="34" charset="0"/>
              </a:rPr>
              <a:t>syp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Zaoblený obdélník 11"/>
          <p:cNvSpPr/>
          <p:nvPr/>
        </p:nvSpPr>
        <p:spPr>
          <a:xfrm>
            <a:off x="7884368" y="5301208"/>
            <a:ext cx="1115616" cy="72008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latin typeface="Arial" pitchFamily="34" charset="0"/>
                <a:cs typeface="Arial" pitchFamily="34" charset="0"/>
              </a:rPr>
              <a:t>chod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Přímá spojovací čára 12"/>
          <p:cNvCxnSpPr/>
          <p:nvPr/>
        </p:nvCxnSpPr>
        <p:spPr>
          <a:xfrm flipV="1">
            <a:off x="3635896" y="3212976"/>
            <a:ext cx="936104" cy="6480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čára 13"/>
          <p:cNvCxnSpPr/>
          <p:nvPr/>
        </p:nvCxnSpPr>
        <p:spPr>
          <a:xfrm flipV="1">
            <a:off x="4644008" y="3212976"/>
            <a:ext cx="936104" cy="6480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ovací čára 14"/>
          <p:cNvCxnSpPr/>
          <p:nvPr/>
        </p:nvCxnSpPr>
        <p:spPr>
          <a:xfrm flipV="1">
            <a:off x="4572000" y="4653136"/>
            <a:ext cx="936104" cy="6480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čára 15"/>
          <p:cNvCxnSpPr/>
          <p:nvPr/>
        </p:nvCxnSpPr>
        <p:spPr>
          <a:xfrm flipV="1">
            <a:off x="3923928" y="5373216"/>
            <a:ext cx="936104" cy="6480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 flipV="1">
            <a:off x="3995936" y="2420888"/>
            <a:ext cx="936104" cy="6480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ovací čára 17"/>
          <p:cNvCxnSpPr/>
          <p:nvPr/>
        </p:nvCxnSpPr>
        <p:spPr>
          <a:xfrm flipV="1">
            <a:off x="6516216" y="2420888"/>
            <a:ext cx="936104" cy="6480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" name="Picture 17" descr="C:\Users\PC4\AppData\Local\Microsoft\Windows\Temporary Internet Files\Content.IE5\2CIY1D8M\MC90044190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777880"/>
            <a:ext cx="1224136" cy="1080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</TotalTime>
  <Words>355</Words>
  <Application>Microsoft Office PowerPoint</Application>
  <PresentationFormat>Předvádění na obrazovce (4:3)</PresentationFormat>
  <Paragraphs>112</Paragraphs>
  <Slides>10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Medián</vt:lpstr>
      <vt:lpstr>Snímek 1</vt:lpstr>
      <vt:lpstr>Snímek 2</vt:lpstr>
      <vt:lpstr>Slova příbuzná</vt:lpstr>
      <vt:lpstr>Slova příbuzná</vt:lpstr>
      <vt:lpstr>             My jsme slova příbuzná.            Najdeš naši společnou část?</vt:lpstr>
      <vt:lpstr>Najdi mezi námi vetřelce.</vt:lpstr>
      <vt:lpstr>Vyhledej skupiny příbuzných slov.</vt:lpstr>
      <vt:lpstr>Kolik příbuzných slov vymyslíš?</vt:lpstr>
      <vt:lpstr>Umíš určit kořen příbuzných slov?</vt:lpstr>
      <vt:lpstr>Snímek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PC4</dc:creator>
  <cp:lastModifiedBy>PC4</cp:lastModifiedBy>
  <cp:revision>58</cp:revision>
  <dcterms:created xsi:type="dcterms:W3CDTF">2012-09-29T07:13:45Z</dcterms:created>
  <dcterms:modified xsi:type="dcterms:W3CDTF">2013-01-28T18:41:29Z</dcterms:modified>
</cp:coreProperties>
</file>