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8" r:id="rId2"/>
    <p:sldId id="319" r:id="rId3"/>
    <p:sldId id="321" r:id="rId4"/>
    <p:sldId id="322" r:id="rId5"/>
    <p:sldId id="311" r:id="rId6"/>
    <p:sldId id="328" r:id="rId7"/>
    <p:sldId id="313" r:id="rId8"/>
    <p:sldId id="325" r:id="rId9"/>
    <p:sldId id="326" r:id="rId10"/>
    <p:sldId id="31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F913"/>
    <a:srgbClr val="F18549"/>
    <a:srgbClr val="ABEBFF"/>
    <a:srgbClr val="FFFFCC"/>
    <a:srgbClr val="FF9933"/>
    <a:srgbClr val="FFFF66"/>
    <a:srgbClr val="F5A665"/>
    <a:srgbClr val="FFFF99"/>
    <a:srgbClr val="FFD44B"/>
    <a:srgbClr val="EFF5B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924" autoAdjust="0"/>
    <p:restoredTop sz="94660"/>
  </p:normalViewPr>
  <p:slideViewPr>
    <p:cSldViewPr>
      <p:cViewPr varScale="1">
        <p:scale>
          <a:sx n="56" d="100"/>
          <a:sy n="56" d="100"/>
        </p:scale>
        <p:origin x="-91" y="-31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57ACC-53E5-4498-B492-D934E7A3C3BA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D3C2E-8E94-4079-B5A5-8F099737BA0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D3C2E-8E94-4079-B5A5-8F099737BA02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E1F5-5992-469D-A3D9-FA5F4B259893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2.png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2.png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2.pn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12.png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12.png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95101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Vyučovací 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Konstrukce trojúhelníka usu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VY_32_INOVACE_02.10.EHL.MA.7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16. 02. 2013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úhlý trojúhelník 1"/>
          <p:cNvSpPr/>
          <p:nvPr/>
        </p:nvSpPr>
        <p:spPr>
          <a:xfrm rot="20077251">
            <a:off x="1003625" y="2265824"/>
            <a:ext cx="3600400" cy="1296144"/>
          </a:xfrm>
          <a:prstGeom prst="rtTriangle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Pravoúhlý trojúhelník 2"/>
          <p:cNvSpPr/>
          <p:nvPr/>
        </p:nvSpPr>
        <p:spPr>
          <a:xfrm rot="12713317">
            <a:off x="4426642" y="3130054"/>
            <a:ext cx="3600400" cy="1296144"/>
          </a:xfrm>
          <a:prstGeom prst="rtTriangle">
            <a:avLst/>
          </a:prstGeom>
          <a:solidFill>
            <a:srgbClr val="FFFFCC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467544" y="188640"/>
            <a:ext cx="799288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Dva trojúhelníky jsou shodné právě tehdy, když se shodují v jedné straně a dvou úhlech k této straně přilehlých.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59632" y="4221088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A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716016" y="2492896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B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39552" y="2780928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C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8100392" y="39330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X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788024" y="1844824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Y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236296" y="5301208"/>
            <a:ext cx="328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Z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627784" y="364502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 cm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732240" y="306896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 cm</a:t>
            </a:r>
            <a:endParaRPr lang="cs-CZ" dirty="0"/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/>
        </p:nvGraphicFramePr>
        <p:xfrm>
          <a:off x="1475656" y="4941168"/>
          <a:ext cx="2260600" cy="520700"/>
        </p:xfrm>
        <a:graphic>
          <a:graphicData uri="http://schemas.openxmlformats.org/presentationml/2006/ole">
            <p:oleObj spid="_x0000_s31746" name="Rovnice" r:id="rId4" imgW="1104840" imgH="25380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779912" y="4077072"/>
          <a:ext cx="1454150" cy="520700"/>
        </p:xfrm>
        <a:graphic>
          <a:graphicData uri="http://schemas.openxmlformats.org/presentationml/2006/ole">
            <p:oleObj spid="_x0000_s31748" name="Rovnice" r:id="rId5" imgW="711000" imgH="253800" progId="Equation.3">
              <p:embed/>
            </p:oleObj>
          </a:graphicData>
        </a:graphic>
      </p:graphicFrame>
      <p:sp>
        <p:nvSpPr>
          <p:cNvPr id="22" name="TextovéPole 21"/>
          <p:cNvSpPr txBox="1"/>
          <p:nvPr/>
        </p:nvSpPr>
        <p:spPr>
          <a:xfrm>
            <a:off x="611560" y="357301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cm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7812360" y="465313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cm</a:t>
            </a:r>
            <a:endParaRPr lang="cs-CZ" dirty="0"/>
          </a:p>
        </p:txBody>
      </p:sp>
      <p:cxnSp>
        <p:nvCxnSpPr>
          <p:cNvPr id="27" name="Přímá spojovací čára 26"/>
          <p:cNvCxnSpPr/>
          <p:nvPr/>
        </p:nvCxnSpPr>
        <p:spPr>
          <a:xfrm flipV="1">
            <a:off x="1455128" y="2727847"/>
            <a:ext cx="3252930" cy="15431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>
            <a:off x="5052254" y="2284766"/>
            <a:ext cx="3057016" cy="190198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563888" y="5805264"/>
          <a:ext cx="2000250" cy="363538"/>
        </p:xfrm>
        <a:graphic>
          <a:graphicData uri="http://schemas.openxmlformats.org/presentationml/2006/ole">
            <p:oleObj spid="_x0000_s31749" name="Rovnice" r:id="rId6" imgW="977760" imgH="177480" progId="Equation.3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7296150" y="620713"/>
          <a:ext cx="727075" cy="441325"/>
        </p:xfrm>
        <a:graphic>
          <a:graphicData uri="http://schemas.openxmlformats.org/presentationml/2006/ole">
            <p:oleObj spid="_x0000_s31750" name="Rovnice" r:id="rId7" imgW="355320" imgH="215640" progId="Equation.3">
              <p:embed/>
            </p:oleObj>
          </a:graphicData>
        </a:graphic>
      </p:graphicFrame>
      <p:sp>
        <p:nvSpPr>
          <p:cNvPr id="29" name="Oblouk 28"/>
          <p:cNvSpPr/>
          <p:nvPr/>
        </p:nvSpPr>
        <p:spPr>
          <a:xfrm rot="5164868">
            <a:off x="4301724" y="1088248"/>
            <a:ext cx="1728192" cy="2592288"/>
          </a:xfrm>
          <a:prstGeom prst="arc">
            <a:avLst>
              <a:gd name="adj1" fmla="val 18339378"/>
              <a:gd name="adj2" fmla="val 19595184"/>
            </a:avLst>
          </a:prstGeom>
          <a:solidFill>
            <a:srgbClr val="44F913"/>
          </a:solidFill>
          <a:ln w="38100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louk 30"/>
          <p:cNvSpPr/>
          <p:nvPr/>
        </p:nvSpPr>
        <p:spPr>
          <a:xfrm rot="12607072">
            <a:off x="3751624" y="1447832"/>
            <a:ext cx="1728192" cy="2592288"/>
          </a:xfrm>
          <a:prstGeom prst="arc">
            <a:avLst>
              <a:gd name="adj1" fmla="val 18283271"/>
              <a:gd name="adj2" fmla="val 19378969"/>
            </a:avLst>
          </a:prstGeom>
          <a:solidFill>
            <a:srgbClr val="44F913"/>
          </a:solidFill>
          <a:ln w="38100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2" name="Objekt 31"/>
          <p:cNvGraphicFramePr>
            <a:graphicFrameLocks noChangeAspect="1"/>
          </p:cNvGraphicFramePr>
          <p:nvPr/>
        </p:nvGraphicFramePr>
        <p:xfrm>
          <a:off x="3608586" y="2852936"/>
          <a:ext cx="387350" cy="271463"/>
        </p:xfrm>
        <a:graphic>
          <a:graphicData uri="http://schemas.openxmlformats.org/presentationml/2006/ole">
            <p:oleObj spid="_x0000_s31751" name="Rovnice" r:id="rId8" imgW="253800" imgH="177480" progId="Equation.3">
              <p:embed/>
            </p:oleObj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5652120" y="2852936"/>
          <a:ext cx="396875" cy="277813"/>
        </p:xfrm>
        <a:graphic>
          <a:graphicData uri="http://schemas.openxmlformats.org/presentationml/2006/ole">
            <p:oleObj spid="_x0000_s31752" name="Rovnice" r:id="rId9" imgW="253800" imgH="177480" progId="Equation.3">
              <p:embed/>
            </p:oleObj>
          </a:graphicData>
        </a:graphic>
      </p:graphicFrame>
      <p:sp>
        <p:nvSpPr>
          <p:cNvPr id="34" name="Oblouk 33"/>
          <p:cNvSpPr/>
          <p:nvPr/>
        </p:nvSpPr>
        <p:spPr>
          <a:xfrm rot="20224548">
            <a:off x="1022879" y="3822041"/>
            <a:ext cx="847737" cy="850225"/>
          </a:xfrm>
          <a:prstGeom prst="arc">
            <a:avLst>
              <a:gd name="adj1" fmla="val 16062781"/>
              <a:gd name="adj2" fmla="val 80617"/>
            </a:avLst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louk 34"/>
          <p:cNvSpPr/>
          <p:nvPr/>
        </p:nvSpPr>
        <p:spPr>
          <a:xfrm rot="12661437">
            <a:off x="7649669" y="3759754"/>
            <a:ext cx="847737" cy="850225"/>
          </a:xfrm>
          <a:prstGeom prst="arc">
            <a:avLst>
              <a:gd name="adj1" fmla="val 16240222"/>
              <a:gd name="adj2" fmla="val 80617"/>
            </a:avLst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1754" name="Object 7"/>
          <p:cNvGraphicFramePr>
            <a:graphicFrameLocks noChangeAspect="1"/>
          </p:cNvGraphicFramePr>
          <p:nvPr/>
        </p:nvGraphicFramePr>
        <p:xfrm>
          <a:off x="1349396" y="3852170"/>
          <a:ext cx="431800" cy="295201"/>
        </p:xfrm>
        <a:graphic>
          <a:graphicData uri="http://schemas.openxmlformats.org/presentationml/2006/ole">
            <p:oleObj spid="_x0000_s31754" name="Rovnice" r:id="rId10" imgW="253800" imgH="177480" progId="Equation.3">
              <p:embed/>
            </p:oleObj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7641958" y="4094828"/>
          <a:ext cx="431800" cy="303213"/>
        </p:xfrm>
        <a:graphic>
          <a:graphicData uri="http://schemas.openxmlformats.org/presentationml/2006/ole">
            <p:oleObj spid="_x0000_s31755" name="Rovnice" r:id="rId11" imgW="253800" imgH="177480" progId="Equation.3">
              <p:embed/>
            </p:oleObj>
          </a:graphicData>
        </a:graphic>
      </p:graphicFrame>
      <p:graphicFrame>
        <p:nvGraphicFramePr>
          <p:cNvPr id="31756" name="Object 2"/>
          <p:cNvGraphicFramePr>
            <a:graphicFrameLocks noChangeAspect="1"/>
          </p:cNvGraphicFramePr>
          <p:nvPr/>
        </p:nvGraphicFramePr>
        <p:xfrm>
          <a:off x="4427984" y="4941168"/>
          <a:ext cx="2233613" cy="520700"/>
        </p:xfrm>
        <a:graphic>
          <a:graphicData uri="http://schemas.openxmlformats.org/presentationml/2006/ole">
            <p:oleObj spid="_x0000_s31756" name="Rovnice" r:id="rId12" imgW="10918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30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1" grpId="0" animBg="1"/>
      <p:bldP spid="31" grpId="1" animBg="1"/>
      <p:bldP spid="34" grpId="0" animBg="1"/>
      <p:bldP spid="34" grpId="1" animBg="1"/>
      <p:bldP spid="35" grpId="0" animBg="1"/>
      <p:bldP spid="3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88640"/>
            <a:ext cx="835292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</a:t>
            </a:r>
            <a:r>
              <a:rPr lang="cs-CZ" sz="2400" b="1" dirty="0" smtClean="0">
                <a:solidFill>
                  <a:schemeClr val="tx1"/>
                </a:solidFill>
              </a:rPr>
              <a:t> = 60°,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</a:t>
            </a:r>
            <a:r>
              <a:rPr lang="cs-CZ" sz="2400" b="1" dirty="0" smtClean="0">
                <a:solidFill>
                  <a:schemeClr val="tx1"/>
                </a:solidFill>
              </a:rPr>
              <a:t>= 20° a c = 8 cm.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11560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740734" y="4005064"/>
            <a:ext cx="3183194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581876" y="413978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851920" y="413978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187624" y="2564904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971600" y="4437112"/>
            <a:ext cx="25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Načrtneme trojúhelník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971600" y="4797152"/>
            <a:ext cx="353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Označíme vrcholy a zadané údaje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971600" y="5157192"/>
            <a:ext cx="3521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Barevně</a:t>
            </a:r>
            <a:r>
              <a:rPr lang="cs-CZ" b="1" dirty="0" smtClean="0"/>
              <a:t> </a:t>
            </a:r>
            <a:r>
              <a:rPr lang="cs-CZ" dirty="0" smtClean="0"/>
              <a:t>vyznačíme</a:t>
            </a:r>
            <a:r>
              <a:rPr lang="cs-CZ" b="1" dirty="0" smtClean="0"/>
              <a:t> </a:t>
            </a:r>
            <a:r>
              <a:rPr lang="cs-CZ" dirty="0" smtClean="0"/>
              <a:t>zadané</a:t>
            </a:r>
            <a:r>
              <a:rPr lang="cs-CZ" b="1" dirty="0" smtClean="0"/>
              <a:t> </a:t>
            </a:r>
            <a:r>
              <a:rPr lang="cs-CZ" dirty="0" smtClean="0"/>
              <a:t>údaje</a:t>
            </a:r>
          </a:p>
        </p:txBody>
      </p:sp>
      <p:sp>
        <p:nvSpPr>
          <p:cNvPr id="20" name="Zaoblený obdélník 19"/>
          <p:cNvSpPr/>
          <p:nvPr/>
        </p:nvSpPr>
        <p:spPr>
          <a:xfrm>
            <a:off x="4716016" y="148478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860032" y="234888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Součet vnitřních úhlů v trojúhelníku je 180°. 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5004048" y="3625860"/>
            <a:ext cx="1882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ym typeface="Symbol"/>
              </a:rPr>
              <a:t> + &lt; 180°</a:t>
            </a:r>
            <a:endParaRPr lang="cs-CZ" sz="28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1979712" y="400506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8 cm</a:t>
            </a:r>
            <a:endParaRPr lang="cs-CZ" dirty="0"/>
          </a:p>
        </p:txBody>
      </p:sp>
      <p:cxnSp>
        <p:nvCxnSpPr>
          <p:cNvPr id="42" name="Přímá spojovací čára 41"/>
          <p:cNvCxnSpPr/>
          <p:nvPr/>
        </p:nvCxnSpPr>
        <p:spPr>
          <a:xfrm flipH="1" flipV="1">
            <a:off x="1403648" y="2996952"/>
            <a:ext cx="252028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 flipH="1">
            <a:off x="746698" y="2996952"/>
            <a:ext cx="64807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čára 45"/>
          <p:cNvCxnSpPr/>
          <p:nvPr/>
        </p:nvCxnSpPr>
        <p:spPr>
          <a:xfrm>
            <a:off x="755576" y="4005064"/>
            <a:ext cx="31683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ovéPole 53"/>
          <p:cNvSpPr txBox="1"/>
          <p:nvPr/>
        </p:nvSpPr>
        <p:spPr>
          <a:xfrm>
            <a:off x="5005032" y="4941168"/>
            <a:ext cx="3223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</a:rPr>
              <a:t>Trojúhelník lze sestrojit.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971600" y="5517232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Promyslíme postup konstrukce a potřebné prvky zakreslíme do náčrtku.</a:t>
            </a:r>
            <a:endParaRPr lang="cs-CZ" dirty="0"/>
          </a:p>
        </p:txBody>
      </p:sp>
      <p:sp>
        <p:nvSpPr>
          <p:cNvPr id="59" name="Oblouk 58"/>
          <p:cNvSpPr/>
          <p:nvPr/>
        </p:nvSpPr>
        <p:spPr>
          <a:xfrm rot="1047864">
            <a:off x="629839" y="3455726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TextovéPole 59"/>
          <p:cNvSpPr txBox="1"/>
          <p:nvPr/>
        </p:nvSpPr>
        <p:spPr>
          <a:xfrm>
            <a:off x="683568" y="2204864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755576" y="3707740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ym typeface="Symbol"/>
              </a:rPr>
              <a:t>=60°</a:t>
            </a:r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5004048" y="4509120"/>
            <a:ext cx="2009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Podmínka  splněna.</a:t>
            </a:r>
            <a:endParaRPr lang="cs-CZ" dirty="0"/>
          </a:p>
        </p:txBody>
      </p:sp>
      <p:cxnSp>
        <p:nvCxnSpPr>
          <p:cNvPr id="36" name="Přímá spojovací čára 35"/>
          <p:cNvCxnSpPr/>
          <p:nvPr/>
        </p:nvCxnSpPr>
        <p:spPr>
          <a:xfrm flipV="1">
            <a:off x="755576" y="2123978"/>
            <a:ext cx="1224136" cy="18722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ovací čára 37"/>
          <p:cNvCxnSpPr/>
          <p:nvPr/>
        </p:nvCxnSpPr>
        <p:spPr>
          <a:xfrm>
            <a:off x="1781444" y="2294628"/>
            <a:ext cx="144016" cy="720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/>
          <p:cNvSpPr txBox="1"/>
          <p:nvPr/>
        </p:nvSpPr>
        <p:spPr>
          <a:xfrm>
            <a:off x="1907704" y="226758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cxnSp>
        <p:nvCxnSpPr>
          <p:cNvPr id="40" name="Přímá spojovací čára 39"/>
          <p:cNvCxnSpPr/>
          <p:nvPr/>
        </p:nvCxnSpPr>
        <p:spPr>
          <a:xfrm>
            <a:off x="971600" y="3501008"/>
            <a:ext cx="144016" cy="72008"/>
          </a:xfrm>
          <a:prstGeom prst="line">
            <a:avLst/>
          </a:prstGeom>
          <a:ln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>
            <a:off x="1637428" y="2492896"/>
            <a:ext cx="144016" cy="72008"/>
          </a:xfrm>
          <a:prstGeom prst="line">
            <a:avLst/>
          </a:prstGeom>
          <a:ln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/>
          <p:nvPr/>
        </p:nvCxnSpPr>
        <p:spPr>
          <a:xfrm>
            <a:off x="1134356" y="3263270"/>
            <a:ext cx="144016" cy="72008"/>
          </a:xfrm>
          <a:prstGeom prst="line">
            <a:avLst/>
          </a:prstGeom>
          <a:ln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ovéPole 48"/>
          <p:cNvSpPr txBox="1"/>
          <p:nvPr/>
        </p:nvSpPr>
        <p:spPr>
          <a:xfrm>
            <a:off x="683568" y="321297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827584" y="299695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sp>
        <p:nvSpPr>
          <p:cNvPr id="51" name="TextovéPole 50"/>
          <p:cNvSpPr txBox="1"/>
          <p:nvPr/>
        </p:nvSpPr>
        <p:spPr>
          <a:xfrm>
            <a:off x="1377170" y="2204864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sp>
        <p:nvSpPr>
          <p:cNvPr id="52" name="Oblouk 51"/>
          <p:cNvSpPr/>
          <p:nvPr/>
        </p:nvSpPr>
        <p:spPr>
          <a:xfrm rot="1047864">
            <a:off x="638718" y="3461518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Přímá spojovací čára 68"/>
          <p:cNvCxnSpPr/>
          <p:nvPr/>
        </p:nvCxnSpPr>
        <p:spPr>
          <a:xfrm flipV="1">
            <a:off x="746698" y="1916832"/>
            <a:ext cx="1368152" cy="2079354"/>
          </a:xfrm>
          <a:prstGeom prst="line">
            <a:avLst/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blouk 67"/>
          <p:cNvSpPr/>
          <p:nvPr/>
        </p:nvSpPr>
        <p:spPr>
          <a:xfrm rot="14154255">
            <a:off x="2649548" y="3449187"/>
            <a:ext cx="847737" cy="850225"/>
          </a:xfrm>
          <a:prstGeom prst="arc">
            <a:avLst>
              <a:gd name="adj1" fmla="val 17216233"/>
              <a:gd name="adj2" fmla="val 2107692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Oblouk 69"/>
          <p:cNvSpPr/>
          <p:nvPr/>
        </p:nvSpPr>
        <p:spPr>
          <a:xfrm rot="14154255">
            <a:off x="2658875" y="3449187"/>
            <a:ext cx="847737" cy="850225"/>
          </a:xfrm>
          <a:prstGeom prst="arc">
            <a:avLst>
              <a:gd name="adj1" fmla="val 17216233"/>
              <a:gd name="adj2" fmla="val 21076926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" name="Obdélník 70"/>
          <p:cNvSpPr/>
          <p:nvPr/>
        </p:nvSpPr>
        <p:spPr>
          <a:xfrm>
            <a:off x="2627784" y="3707740"/>
            <a:ext cx="7920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ym typeface="Symbol"/>
              </a:rPr>
              <a:t></a:t>
            </a:r>
            <a:r>
              <a:rPr lang="cs-CZ" dirty="0" smtClean="0"/>
              <a:t>= 20° </a:t>
            </a:r>
            <a:endParaRPr lang="cs-CZ" dirty="0"/>
          </a:p>
        </p:txBody>
      </p:sp>
      <p:cxnSp>
        <p:nvCxnSpPr>
          <p:cNvPr id="73" name="Přímá spojovací čára 72"/>
          <p:cNvCxnSpPr/>
          <p:nvPr/>
        </p:nvCxnSpPr>
        <p:spPr>
          <a:xfrm flipH="1" flipV="1">
            <a:off x="179512" y="2492896"/>
            <a:ext cx="3744416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Přímá spojovací čára 74"/>
          <p:cNvCxnSpPr/>
          <p:nvPr/>
        </p:nvCxnSpPr>
        <p:spPr>
          <a:xfrm flipV="1">
            <a:off x="683568" y="2636912"/>
            <a:ext cx="72008" cy="175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ovéPole 81"/>
          <p:cNvSpPr txBox="1"/>
          <p:nvPr/>
        </p:nvSpPr>
        <p:spPr>
          <a:xfrm>
            <a:off x="5004048" y="4129916"/>
            <a:ext cx="21900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ym typeface="Symbol"/>
              </a:rPr>
              <a:t>60 +20 &lt; 180°</a:t>
            </a:r>
            <a:endParaRPr lang="cs-CZ" sz="2800" dirty="0"/>
          </a:p>
        </p:txBody>
      </p:sp>
      <p:cxnSp>
        <p:nvCxnSpPr>
          <p:cNvPr id="83" name="Přímá spojovací čára 82"/>
          <p:cNvCxnSpPr/>
          <p:nvPr/>
        </p:nvCxnSpPr>
        <p:spPr>
          <a:xfrm flipH="1" flipV="1">
            <a:off x="151894" y="2494370"/>
            <a:ext cx="3744416" cy="1512168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Přímá spojovací čára 84"/>
          <p:cNvCxnSpPr/>
          <p:nvPr/>
        </p:nvCxnSpPr>
        <p:spPr>
          <a:xfrm flipH="1">
            <a:off x="1979712" y="3168586"/>
            <a:ext cx="72008" cy="14401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Přímá spojovací čára 86"/>
          <p:cNvCxnSpPr/>
          <p:nvPr/>
        </p:nvCxnSpPr>
        <p:spPr>
          <a:xfrm flipH="1">
            <a:off x="1547664" y="3005830"/>
            <a:ext cx="72008" cy="14401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Přímá spojovací čára 87"/>
          <p:cNvCxnSpPr/>
          <p:nvPr/>
        </p:nvCxnSpPr>
        <p:spPr>
          <a:xfrm flipH="1">
            <a:off x="827584" y="2708920"/>
            <a:ext cx="72008" cy="14401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ovéPole 92"/>
          <p:cNvSpPr txBox="1"/>
          <p:nvPr/>
        </p:nvSpPr>
        <p:spPr>
          <a:xfrm>
            <a:off x="1619672" y="270892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7030A0"/>
                </a:solidFill>
              </a:rPr>
              <a:t>C</a:t>
            </a:r>
            <a:endParaRPr lang="cs-CZ" dirty="0">
              <a:solidFill>
                <a:srgbClr val="7030A0"/>
              </a:solidFill>
            </a:endParaRPr>
          </a:p>
        </p:txBody>
      </p:sp>
      <p:sp>
        <p:nvSpPr>
          <p:cNvPr id="94" name="TextovéPole 93"/>
          <p:cNvSpPr txBox="1"/>
          <p:nvPr/>
        </p:nvSpPr>
        <p:spPr>
          <a:xfrm>
            <a:off x="807518" y="234888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7030A0"/>
                </a:solidFill>
              </a:rPr>
              <a:t>C</a:t>
            </a:r>
            <a:endParaRPr lang="cs-CZ" dirty="0">
              <a:solidFill>
                <a:srgbClr val="7030A0"/>
              </a:solidFill>
            </a:endParaRPr>
          </a:p>
        </p:txBody>
      </p:sp>
      <p:sp>
        <p:nvSpPr>
          <p:cNvPr id="95" name="TextovéPole 94"/>
          <p:cNvSpPr txBox="1"/>
          <p:nvPr/>
        </p:nvSpPr>
        <p:spPr>
          <a:xfrm>
            <a:off x="2051720" y="282531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7030A0"/>
                </a:solidFill>
              </a:rPr>
              <a:t>C</a:t>
            </a:r>
            <a:endParaRPr lang="cs-CZ" dirty="0">
              <a:solidFill>
                <a:srgbClr val="7030A0"/>
              </a:solidFill>
            </a:endParaRPr>
          </a:p>
        </p:txBody>
      </p:sp>
      <p:sp>
        <p:nvSpPr>
          <p:cNvPr id="99" name="Obdélník 98"/>
          <p:cNvSpPr/>
          <p:nvPr/>
        </p:nvSpPr>
        <p:spPr>
          <a:xfrm>
            <a:off x="4788024" y="2996952"/>
            <a:ext cx="360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Součet velikostí zadaných úhlů musí být menší než 180°.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00"/>
                            </p:stCondLst>
                            <p:childTnLst>
                              <p:par>
                                <p:cTn id="1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500"/>
                            </p:stCondLst>
                            <p:childTnLst>
                              <p:par>
                                <p:cTn id="1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000"/>
                            </p:stCondLst>
                            <p:childTnLst>
                              <p:par>
                                <p:cTn id="1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000"/>
                            </p:stCondLst>
                            <p:childTnLst>
                              <p:par>
                                <p:cTn id="1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500"/>
                            </p:stCondLst>
                            <p:childTnLst>
                              <p:par>
                                <p:cTn id="1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3000"/>
                            </p:stCondLst>
                            <p:childTnLst>
                              <p:par>
                                <p:cTn id="1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4" grpId="1"/>
      <p:bldP spid="14" grpId="2"/>
      <p:bldP spid="16" grpId="0"/>
      <p:bldP spid="17" grpId="0"/>
      <p:bldP spid="20" grpId="0" animBg="1"/>
      <p:bldP spid="22" grpId="0"/>
      <p:bldP spid="24" grpId="0"/>
      <p:bldP spid="30" grpId="0"/>
      <p:bldP spid="54" grpId="0"/>
      <p:bldP spid="55" grpId="0"/>
      <p:bldP spid="59" grpId="0" animBg="1"/>
      <p:bldP spid="60" grpId="0"/>
      <p:bldP spid="61" grpId="0"/>
      <p:bldP spid="34" grpId="0"/>
      <p:bldP spid="39" grpId="0"/>
      <p:bldP spid="49" grpId="0"/>
      <p:bldP spid="50" grpId="0"/>
      <p:bldP spid="51" grpId="0"/>
      <p:bldP spid="52" grpId="0" animBg="1"/>
      <p:bldP spid="68" grpId="0" animBg="1"/>
      <p:bldP spid="70" grpId="0" animBg="1"/>
      <p:bldP spid="71" grpId="0"/>
      <p:bldP spid="82" grpId="0"/>
      <p:bldP spid="93" grpId="0"/>
      <p:bldP spid="94" grpId="0"/>
      <p:bldP spid="95" grpId="0"/>
      <p:bldP spid="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úhloměr" descr="E:\úhloměr\úhl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8646" y="3287156"/>
            <a:ext cx="3756893" cy="2345811"/>
          </a:xfrm>
          <a:prstGeom prst="rect">
            <a:avLst/>
          </a:prstGeom>
          <a:noFill/>
        </p:spPr>
      </p:pic>
      <p:pic>
        <p:nvPicPr>
          <p:cNvPr id="65" name="úhloměr" descr="E:\úhloměr\úhl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9592" y="3283840"/>
            <a:ext cx="3756893" cy="2345811"/>
          </a:xfrm>
          <a:prstGeom prst="rect">
            <a:avLst/>
          </a:prstGeom>
          <a:noFill/>
        </p:spPr>
      </p:pic>
      <p:sp>
        <p:nvSpPr>
          <p:cNvPr id="46" name="TextovéPole 45"/>
          <p:cNvSpPr txBox="1"/>
          <p:nvPr/>
        </p:nvSpPr>
        <p:spPr>
          <a:xfrm>
            <a:off x="7812360" y="573325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" name="Zaoblený obdélník 1"/>
          <p:cNvSpPr/>
          <p:nvPr/>
        </p:nvSpPr>
        <p:spPr>
          <a:xfrm>
            <a:off x="323528" y="188640"/>
            <a:ext cx="835292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</a:t>
            </a:r>
            <a:r>
              <a:rPr lang="cs-CZ" sz="2400" b="1" dirty="0" smtClean="0">
                <a:solidFill>
                  <a:schemeClr val="tx1"/>
                </a:solidFill>
              </a:rPr>
              <a:t> = 60°,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</a:t>
            </a:r>
            <a:r>
              <a:rPr lang="cs-CZ" sz="2400" b="1" dirty="0" smtClean="0">
                <a:solidFill>
                  <a:schemeClr val="tx1"/>
                </a:solidFill>
              </a:rPr>
              <a:t>= 20° a c = 8 cm.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467544" y="1772816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3621054" y="2564904"/>
            <a:ext cx="318319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3969458" y="141277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499992" y="126876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860032" y="256490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8 cm</a:t>
            </a:r>
            <a:endParaRPr lang="cs-CZ" dirty="0"/>
          </a:p>
        </p:txBody>
      </p:sp>
      <p:cxnSp>
        <p:nvCxnSpPr>
          <p:cNvPr id="9" name="Přímá spojovací čára 8"/>
          <p:cNvCxnSpPr/>
          <p:nvPr/>
        </p:nvCxnSpPr>
        <p:spPr>
          <a:xfrm flipH="1" flipV="1">
            <a:off x="4283968" y="1556792"/>
            <a:ext cx="252028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H="1">
            <a:off x="3627018" y="1556792"/>
            <a:ext cx="64807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3635896" y="2564904"/>
            <a:ext cx="31683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3664472" y="13762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777770" y="22768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347864" y="227687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395536" y="2708920"/>
            <a:ext cx="2952328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2. Postup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5652120" y="2708920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3.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7" name="Objekt 26"/>
          <p:cNvGraphicFramePr>
            <a:graphicFrameLocks noChangeAspect="1"/>
          </p:cNvGraphicFramePr>
          <p:nvPr/>
        </p:nvGraphicFramePr>
        <p:xfrm>
          <a:off x="229195" y="5013325"/>
          <a:ext cx="2614613" cy="346075"/>
        </p:xfrm>
        <a:graphic>
          <a:graphicData uri="http://schemas.openxmlformats.org/presentationml/2006/ole">
            <p:oleObj spid="_x0000_s5122" name="Rovnice" r:id="rId5" imgW="1536480" imgH="20304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51520" y="3645024"/>
          <a:ext cx="2225675" cy="433388"/>
        </p:xfrm>
        <a:graphic>
          <a:graphicData uri="http://schemas.openxmlformats.org/presentationml/2006/ole">
            <p:oleObj spid="_x0000_s5123" name="Rovnice" r:id="rId6" imgW="1307880" imgH="253800" progId="Equation.3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65100" y="4581525"/>
          <a:ext cx="2936875" cy="431800"/>
        </p:xfrm>
        <a:graphic>
          <a:graphicData uri="http://schemas.openxmlformats.org/presentationml/2006/ole">
            <p:oleObj spid="_x0000_s5124" name="Rovnice" r:id="rId7" imgW="1726920" imgH="253800" progId="Equation.3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51520" y="4149080"/>
          <a:ext cx="2979737" cy="431800"/>
        </p:xfrm>
        <a:graphic>
          <a:graphicData uri="http://schemas.openxmlformats.org/presentationml/2006/ole">
            <p:oleObj spid="_x0000_s5125" name="Rovnice" r:id="rId8" imgW="1752480" imgH="253800" progId="Equation.3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51520" y="5373216"/>
          <a:ext cx="950913" cy="346075"/>
        </p:xfrm>
        <a:graphic>
          <a:graphicData uri="http://schemas.openxmlformats.org/presentationml/2006/ole">
            <p:oleObj spid="_x0000_s5126" name="Rovnice" r:id="rId9" imgW="558720" imgH="203040" progId="Equation.3">
              <p:embed/>
            </p:oleObj>
          </a:graphicData>
        </a:graphic>
      </p:graphicFrame>
      <p:cxnSp>
        <p:nvCxnSpPr>
          <p:cNvPr id="34" name="Přímá spojovací čára 33"/>
          <p:cNvCxnSpPr/>
          <p:nvPr/>
        </p:nvCxnSpPr>
        <p:spPr>
          <a:xfrm>
            <a:off x="4283968" y="5517232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4644008" y="537321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4499992" y="573325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pic>
        <p:nvPicPr>
          <p:cNvPr id="42" name="pravítko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21676" y="5836340"/>
            <a:ext cx="7704856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5" name="Přímá spojovací čára 44"/>
          <p:cNvCxnSpPr/>
          <p:nvPr/>
        </p:nvCxnSpPr>
        <p:spPr>
          <a:xfrm>
            <a:off x="7956376" y="5301208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5004048" y="400506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cxnSp>
        <p:nvCxnSpPr>
          <p:cNvPr id="53" name="Přímá spojovací čára 52"/>
          <p:cNvCxnSpPr/>
          <p:nvPr/>
        </p:nvCxnSpPr>
        <p:spPr>
          <a:xfrm flipV="1">
            <a:off x="3618752" y="908720"/>
            <a:ext cx="1080120" cy="1656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ovací čára 59"/>
          <p:cNvCxnSpPr/>
          <p:nvPr/>
        </p:nvCxnSpPr>
        <p:spPr>
          <a:xfrm>
            <a:off x="4355976" y="1340768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blouk 63"/>
          <p:cNvSpPr/>
          <p:nvPr/>
        </p:nvSpPr>
        <p:spPr>
          <a:xfrm rot="1047864">
            <a:off x="3500483" y="2024445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7" name="Přímá spojovací čára 66"/>
          <p:cNvCxnSpPr/>
          <p:nvPr/>
        </p:nvCxnSpPr>
        <p:spPr>
          <a:xfrm flipV="1">
            <a:off x="4644008" y="2708920"/>
            <a:ext cx="1584176" cy="28083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Přímá spojovací čára 68"/>
          <p:cNvCxnSpPr/>
          <p:nvPr/>
        </p:nvCxnSpPr>
        <p:spPr>
          <a:xfrm>
            <a:off x="5652120" y="3573016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ovéPole 70"/>
          <p:cNvSpPr txBox="1"/>
          <p:nvPr/>
        </p:nvSpPr>
        <p:spPr>
          <a:xfrm>
            <a:off x="5796136" y="3573016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73" name="TextovéPole 72"/>
          <p:cNvSpPr txBox="1"/>
          <p:nvPr/>
        </p:nvSpPr>
        <p:spPr>
          <a:xfrm>
            <a:off x="3858724" y="2195572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60°</a:t>
            </a:r>
            <a:endParaRPr lang="cs-CZ" dirty="0"/>
          </a:p>
        </p:txBody>
      </p:sp>
      <p:cxnSp>
        <p:nvCxnSpPr>
          <p:cNvPr id="51" name="Přímá spojovací čára 50"/>
          <p:cNvCxnSpPr/>
          <p:nvPr/>
        </p:nvCxnSpPr>
        <p:spPr>
          <a:xfrm flipH="1" flipV="1">
            <a:off x="3366152" y="1178464"/>
            <a:ext cx="3421492" cy="13733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ovací čára 55"/>
          <p:cNvCxnSpPr/>
          <p:nvPr/>
        </p:nvCxnSpPr>
        <p:spPr>
          <a:xfrm flipH="1">
            <a:off x="3923928" y="1367056"/>
            <a:ext cx="72008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ovéPole 58"/>
          <p:cNvSpPr txBox="1"/>
          <p:nvPr/>
        </p:nvSpPr>
        <p:spPr>
          <a:xfrm>
            <a:off x="5868144" y="2276872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20°</a:t>
            </a:r>
            <a:endParaRPr lang="cs-CZ" dirty="0"/>
          </a:p>
        </p:txBody>
      </p:sp>
      <p:sp>
        <p:nvSpPr>
          <p:cNvPr id="61" name="Oblouk 60"/>
          <p:cNvSpPr/>
          <p:nvPr/>
        </p:nvSpPr>
        <p:spPr>
          <a:xfrm rot="13490691">
            <a:off x="5756559" y="2020032"/>
            <a:ext cx="847737" cy="850225"/>
          </a:xfrm>
          <a:prstGeom prst="arc">
            <a:avLst>
              <a:gd name="adj1" fmla="val 18055078"/>
              <a:gd name="adj2" fmla="val 2115872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8" name="Přímá spojovací čára 67"/>
          <p:cNvCxnSpPr/>
          <p:nvPr/>
        </p:nvCxnSpPr>
        <p:spPr>
          <a:xfrm flipH="1" flipV="1">
            <a:off x="4211960" y="4149080"/>
            <a:ext cx="3744416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ovací čára 73"/>
          <p:cNvCxnSpPr/>
          <p:nvPr/>
        </p:nvCxnSpPr>
        <p:spPr>
          <a:xfrm flipH="1">
            <a:off x="4644008" y="4221088"/>
            <a:ext cx="7200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ovéPole 74"/>
          <p:cNvSpPr txBox="1"/>
          <p:nvPr/>
        </p:nvSpPr>
        <p:spPr>
          <a:xfrm>
            <a:off x="4499992" y="386104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sp>
        <p:nvSpPr>
          <p:cNvPr id="77" name="Volný tvar 76"/>
          <p:cNvSpPr/>
          <p:nvPr/>
        </p:nvSpPr>
        <p:spPr>
          <a:xfrm>
            <a:off x="4654296" y="4526280"/>
            <a:ext cx="3310128" cy="987552"/>
          </a:xfrm>
          <a:custGeom>
            <a:avLst/>
            <a:gdLst>
              <a:gd name="connsiteX0" fmla="*/ 0 w 3310128"/>
              <a:gd name="connsiteY0" fmla="*/ 987552 h 987552"/>
              <a:gd name="connsiteX1" fmla="*/ 3310128 w 3310128"/>
              <a:gd name="connsiteY1" fmla="*/ 987552 h 987552"/>
              <a:gd name="connsiteX2" fmla="*/ 557784 w 3310128"/>
              <a:gd name="connsiteY2" fmla="*/ 0 h 987552"/>
              <a:gd name="connsiteX3" fmla="*/ 0 w 3310128"/>
              <a:gd name="connsiteY3" fmla="*/ 987552 h 98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0128" h="987552">
                <a:moveTo>
                  <a:pt x="0" y="987552"/>
                </a:moveTo>
                <a:lnTo>
                  <a:pt x="3310128" y="987552"/>
                </a:lnTo>
                <a:lnTo>
                  <a:pt x="557784" y="0"/>
                </a:lnTo>
                <a:lnTo>
                  <a:pt x="0" y="987552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000"/>
                            </p:stCondLst>
                            <p:childTnLst>
                              <p:par>
                                <p:cTn id="8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1" grpId="0"/>
      <p:bldP spid="57" grpId="0"/>
      <p:bldP spid="71" grpId="0"/>
      <p:bldP spid="75" grpId="0"/>
      <p:bldP spid="7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úhloměr" descr="E:\úhloměr\úhl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562537"/>
            <a:ext cx="3756893" cy="2345811"/>
          </a:xfrm>
          <a:prstGeom prst="rect">
            <a:avLst/>
          </a:prstGeom>
          <a:noFill/>
        </p:spPr>
      </p:pic>
      <p:pic>
        <p:nvPicPr>
          <p:cNvPr id="65" name="úhloměr" descr="E:\úhloměr\úhl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2466" y="3559221"/>
            <a:ext cx="3756893" cy="2345811"/>
          </a:xfrm>
          <a:prstGeom prst="rect">
            <a:avLst/>
          </a:prstGeom>
          <a:noFill/>
        </p:spPr>
      </p:pic>
      <p:sp>
        <p:nvSpPr>
          <p:cNvPr id="46" name="TextovéPole 45"/>
          <p:cNvSpPr txBox="1"/>
          <p:nvPr/>
        </p:nvSpPr>
        <p:spPr>
          <a:xfrm>
            <a:off x="5345234" y="6008637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" name="Zaoblený obdélník 1"/>
          <p:cNvSpPr/>
          <p:nvPr/>
        </p:nvSpPr>
        <p:spPr>
          <a:xfrm>
            <a:off x="323528" y="188640"/>
            <a:ext cx="835292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</a:t>
            </a:r>
            <a:r>
              <a:rPr lang="cs-CZ" sz="2400" b="1" dirty="0" smtClean="0">
                <a:solidFill>
                  <a:schemeClr val="tx1"/>
                </a:solidFill>
              </a:rPr>
              <a:t> = 60°,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</a:t>
            </a:r>
            <a:r>
              <a:rPr lang="cs-CZ" sz="2400" b="1" dirty="0" smtClean="0">
                <a:solidFill>
                  <a:schemeClr val="tx1"/>
                </a:solidFill>
              </a:rPr>
              <a:t>= 20° a c = 8 cm.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539552" y="1556792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4. Ověření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2972982" y="2732415"/>
            <a:ext cx="318319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3427766" y="1384174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807530" y="1391881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211960" y="2732415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8 cm</a:t>
            </a:r>
            <a:endParaRPr lang="cs-CZ" dirty="0"/>
          </a:p>
        </p:txBody>
      </p:sp>
      <p:cxnSp>
        <p:nvCxnSpPr>
          <p:cNvPr id="9" name="Přímá spojovací čára 8"/>
          <p:cNvCxnSpPr/>
          <p:nvPr/>
        </p:nvCxnSpPr>
        <p:spPr>
          <a:xfrm flipH="1" flipV="1">
            <a:off x="3635896" y="1724303"/>
            <a:ext cx="252028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H="1">
            <a:off x="2978946" y="1724303"/>
            <a:ext cx="64807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2987824" y="2732415"/>
            <a:ext cx="31683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3016400" y="1543711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129698" y="2444383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699792" y="244438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cxnSp>
        <p:nvCxnSpPr>
          <p:cNvPr id="34" name="Přímá spojovací čára 33"/>
          <p:cNvCxnSpPr/>
          <p:nvPr/>
        </p:nvCxnSpPr>
        <p:spPr>
          <a:xfrm>
            <a:off x="1816842" y="5792613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2176882" y="5648597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2032866" y="600863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pic>
        <p:nvPicPr>
          <p:cNvPr id="42" name="pravítk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4550" y="6080645"/>
            <a:ext cx="7704856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5" name="Přímá spojovací čára 44"/>
          <p:cNvCxnSpPr/>
          <p:nvPr/>
        </p:nvCxnSpPr>
        <p:spPr>
          <a:xfrm>
            <a:off x="5489250" y="5576589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2536922" y="428044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cxnSp>
        <p:nvCxnSpPr>
          <p:cNvPr id="53" name="Přímá spojovací čára 52"/>
          <p:cNvCxnSpPr/>
          <p:nvPr/>
        </p:nvCxnSpPr>
        <p:spPr>
          <a:xfrm flipV="1">
            <a:off x="2978946" y="1076231"/>
            <a:ext cx="1080120" cy="1656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ovací čára 59"/>
          <p:cNvCxnSpPr/>
          <p:nvPr/>
        </p:nvCxnSpPr>
        <p:spPr>
          <a:xfrm>
            <a:off x="3707904" y="1508279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blouk 63"/>
          <p:cNvSpPr/>
          <p:nvPr/>
        </p:nvSpPr>
        <p:spPr>
          <a:xfrm rot="1047864">
            <a:off x="2879843" y="2191956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7" name="Přímá spojovací čára 66"/>
          <p:cNvCxnSpPr/>
          <p:nvPr/>
        </p:nvCxnSpPr>
        <p:spPr>
          <a:xfrm flipV="1">
            <a:off x="2176882" y="2984301"/>
            <a:ext cx="1584176" cy="28083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Přímá spojovací čára 68"/>
          <p:cNvCxnSpPr/>
          <p:nvPr/>
        </p:nvCxnSpPr>
        <p:spPr>
          <a:xfrm>
            <a:off x="3184994" y="3848397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ovéPole 70"/>
          <p:cNvSpPr txBox="1"/>
          <p:nvPr/>
        </p:nvSpPr>
        <p:spPr>
          <a:xfrm>
            <a:off x="3329010" y="3848397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73" name="TextovéPole 72"/>
          <p:cNvSpPr txBox="1"/>
          <p:nvPr/>
        </p:nvSpPr>
        <p:spPr>
          <a:xfrm>
            <a:off x="3210652" y="2363083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60°</a:t>
            </a:r>
            <a:endParaRPr lang="cs-CZ" dirty="0"/>
          </a:p>
        </p:txBody>
      </p:sp>
      <p:cxnSp>
        <p:nvCxnSpPr>
          <p:cNvPr id="51" name="Přímá spojovací čára 50"/>
          <p:cNvCxnSpPr/>
          <p:nvPr/>
        </p:nvCxnSpPr>
        <p:spPr>
          <a:xfrm flipH="1" flipV="1">
            <a:off x="2789556" y="1377264"/>
            <a:ext cx="3384376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ovací čára 55"/>
          <p:cNvCxnSpPr/>
          <p:nvPr/>
        </p:nvCxnSpPr>
        <p:spPr>
          <a:xfrm flipH="1">
            <a:off x="3275856" y="1534567"/>
            <a:ext cx="72008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ovéPole 58"/>
          <p:cNvSpPr txBox="1"/>
          <p:nvPr/>
        </p:nvSpPr>
        <p:spPr>
          <a:xfrm>
            <a:off x="5220072" y="2444383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20°</a:t>
            </a:r>
            <a:endParaRPr lang="cs-CZ" dirty="0"/>
          </a:p>
        </p:txBody>
      </p:sp>
      <p:sp>
        <p:nvSpPr>
          <p:cNvPr id="61" name="Oblouk 60"/>
          <p:cNvSpPr/>
          <p:nvPr/>
        </p:nvSpPr>
        <p:spPr>
          <a:xfrm rot="13490691">
            <a:off x="5108487" y="2187543"/>
            <a:ext cx="847737" cy="850225"/>
          </a:xfrm>
          <a:prstGeom prst="arc">
            <a:avLst>
              <a:gd name="adj1" fmla="val 18055078"/>
              <a:gd name="adj2" fmla="val 2115872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8" name="Přímá spojovací čára 67"/>
          <p:cNvCxnSpPr/>
          <p:nvPr/>
        </p:nvCxnSpPr>
        <p:spPr>
          <a:xfrm flipH="1" flipV="1">
            <a:off x="1744834" y="4424461"/>
            <a:ext cx="3744416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ovací čára 73"/>
          <p:cNvCxnSpPr/>
          <p:nvPr/>
        </p:nvCxnSpPr>
        <p:spPr>
          <a:xfrm flipH="1">
            <a:off x="2176882" y="4496469"/>
            <a:ext cx="7200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ovéPole 74"/>
          <p:cNvSpPr txBox="1"/>
          <p:nvPr/>
        </p:nvSpPr>
        <p:spPr>
          <a:xfrm>
            <a:off x="2032866" y="413642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sp>
        <p:nvSpPr>
          <p:cNvPr id="77" name="Volný tvar 76"/>
          <p:cNvSpPr/>
          <p:nvPr/>
        </p:nvSpPr>
        <p:spPr>
          <a:xfrm>
            <a:off x="2187170" y="4801661"/>
            <a:ext cx="3310128" cy="987552"/>
          </a:xfrm>
          <a:custGeom>
            <a:avLst/>
            <a:gdLst>
              <a:gd name="connsiteX0" fmla="*/ 0 w 3310128"/>
              <a:gd name="connsiteY0" fmla="*/ 987552 h 987552"/>
              <a:gd name="connsiteX1" fmla="*/ 3310128 w 3310128"/>
              <a:gd name="connsiteY1" fmla="*/ 987552 h 987552"/>
              <a:gd name="connsiteX2" fmla="*/ 557784 w 3310128"/>
              <a:gd name="connsiteY2" fmla="*/ 0 h 987552"/>
              <a:gd name="connsiteX3" fmla="*/ 0 w 3310128"/>
              <a:gd name="connsiteY3" fmla="*/ 987552 h 98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0128" h="987552">
                <a:moveTo>
                  <a:pt x="0" y="987552"/>
                </a:moveTo>
                <a:lnTo>
                  <a:pt x="3310128" y="987552"/>
                </a:lnTo>
                <a:lnTo>
                  <a:pt x="557784" y="0"/>
                </a:lnTo>
                <a:lnTo>
                  <a:pt x="0" y="987552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4" name="Přímá spojovací čára 53"/>
          <p:cNvCxnSpPr/>
          <p:nvPr/>
        </p:nvCxnSpPr>
        <p:spPr>
          <a:xfrm>
            <a:off x="2987824" y="2736352"/>
            <a:ext cx="3168352" cy="0"/>
          </a:xfrm>
          <a:prstGeom prst="line">
            <a:avLst/>
          </a:prstGeom>
          <a:ln w="38100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blouk 54"/>
          <p:cNvSpPr/>
          <p:nvPr/>
        </p:nvSpPr>
        <p:spPr>
          <a:xfrm rot="1170309">
            <a:off x="2875448" y="2177978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Oblouk 57"/>
          <p:cNvSpPr/>
          <p:nvPr/>
        </p:nvSpPr>
        <p:spPr>
          <a:xfrm rot="13174191">
            <a:off x="5114124" y="2160723"/>
            <a:ext cx="847737" cy="850225"/>
          </a:xfrm>
          <a:prstGeom prst="arc">
            <a:avLst>
              <a:gd name="adj1" fmla="val 18055078"/>
              <a:gd name="adj2" fmla="val 21158720"/>
            </a:avLst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Zaoblený obdélník 61"/>
          <p:cNvSpPr/>
          <p:nvPr/>
        </p:nvSpPr>
        <p:spPr>
          <a:xfrm>
            <a:off x="6516216" y="1556792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5. Diskuze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63" name="Obdélník 62"/>
          <p:cNvSpPr/>
          <p:nvPr/>
        </p:nvSpPr>
        <p:spPr>
          <a:xfrm>
            <a:off x="6444208" y="2348880"/>
            <a:ext cx="2517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Konstrukce má 1 řešení.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66" name="Obdélník 65"/>
          <p:cNvSpPr/>
          <p:nvPr/>
        </p:nvSpPr>
        <p:spPr>
          <a:xfrm>
            <a:off x="5796136" y="2996952"/>
            <a:ext cx="30243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V jedné polorovině mají polopřímka AX k a polopřímka BY jeden průsečík.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8" grpId="0" animBg="1"/>
      <p:bldP spid="62" grpId="0" animBg="1"/>
      <p:bldP spid="63" grpId="0"/>
      <p:bldP spid="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16632"/>
            <a:ext cx="8568952" cy="1152128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c = 58 mm,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</a:t>
            </a:r>
            <a:r>
              <a:rPr lang="cs-CZ" sz="2400" b="1" dirty="0" smtClean="0">
                <a:solidFill>
                  <a:schemeClr val="tx1"/>
                </a:solidFill>
              </a:rPr>
              <a:t> = 40° a 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=105°</a:t>
            </a:r>
            <a:r>
              <a:rPr lang="cs-CZ" sz="2400" b="1" dirty="0" smtClean="0">
                <a:solidFill>
                  <a:schemeClr val="tx1"/>
                </a:solidFill>
              </a:rPr>
              <a:t>. Kontroluj postup s tabulí, narýsuj a proveď ověření konstrukce 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83568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4" name="Přímá spojovací čára 3"/>
          <p:cNvCxnSpPr/>
          <p:nvPr/>
        </p:nvCxnSpPr>
        <p:spPr>
          <a:xfrm flipH="1">
            <a:off x="683568" y="3789040"/>
            <a:ext cx="31195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 flipH="1">
            <a:off x="4355976" y="20608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 flipH="1">
            <a:off x="1964921" y="3789040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58 mm</a:t>
            </a:r>
            <a:endParaRPr lang="cs-CZ" dirty="0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683568" y="2492896"/>
            <a:ext cx="3528392" cy="1296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H="1">
            <a:off x="3797254" y="2492896"/>
            <a:ext cx="414706" cy="1296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flipH="1">
            <a:off x="683568" y="3789040"/>
            <a:ext cx="31049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 flipH="1">
            <a:off x="539552" y="378904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3779912" y="371703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395536" y="436510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1011898" y="6021288"/>
            <a:ext cx="1975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Δ</a:t>
            </a:r>
            <a:r>
              <a:rPr lang="cs-CZ" sz="2400" b="1" dirty="0" smtClean="0">
                <a:solidFill>
                  <a:srgbClr val="C00000"/>
                </a:solidFill>
              </a:rPr>
              <a:t> lze sestrojit.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5292080" y="1484784"/>
            <a:ext cx="2952328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2. Postup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5449888" y="2492375"/>
          <a:ext cx="2028825" cy="433388"/>
        </p:xfrm>
        <a:graphic>
          <a:graphicData uri="http://schemas.openxmlformats.org/presentationml/2006/ole">
            <p:oleObj spid="_x0000_s29699" name="Rovnice" r:id="rId4" imgW="1193760" imgH="25380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418782" y="3314700"/>
          <a:ext cx="3041650" cy="431800"/>
        </p:xfrm>
        <a:graphic>
          <a:graphicData uri="http://schemas.openxmlformats.org/presentationml/2006/ole">
            <p:oleObj spid="_x0000_s29700" name="Rovnice" r:id="rId5" imgW="1790640" imgH="25380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5453063" y="4221163"/>
          <a:ext cx="952500" cy="346075"/>
        </p:xfrm>
        <a:graphic>
          <a:graphicData uri="http://schemas.openxmlformats.org/presentationml/2006/ole">
            <p:oleObj spid="_x0000_s29702" name="Rovnice" r:id="rId6" imgW="558720" imgH="203040" progId="Equation.3">
              <p:embed/>
            </p:oleObj>
          </a:graphicData>
        </a:graphic>
      </p:graphicFrame>
      <p:sp>
        <p:nvSpPr>
          <p:cNvPr id="33" name="Zaoblený obdélník 32"/>
          <p:cNvSpPr/>
          <p:nvPr/>
        </p:nvSpPr>
        <p:spPr>
          <a:xfrm>
            <a:off x="5436096" y="5013176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5. Diskuze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510835" y="5847655"/>
            <a:ext cx="3299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</a:rPr>
              <a:t>Konstrukce má 1 řešení. 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44" name="Oblouk 43"/>
          <p:cNvSpPr/>
          <p:nvPr/>
        </p:nvSpPr>
        <p:spPr>
          <a:xfrm rot="19424888">
            <a:off x="3266896" y="3346521"/>
            <a:ext cx="847737" cy="850225"/>
          </a:xfrm>
          <a:prstGeom prst="arc">
            <a:avLst>
              <a:gd name="adj1" fmla="val 12774833"/>
              <a:gd name="adj2" fmla="val 2017470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ovéPole 44"/>
          <p:cNvSpPr txBox="1"/>
          <p:nvPr/>
        </p:nvSpPr>
        <p:spPr>
          <a:xfrm>
            <a:off x="3347864" y="34290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105°</a:t>
            </a:r>
            <a:endParaRPr lang="cs-CZ" dirty="0"/>
          </a:p>
        </p:txBody>
      </p:sp>
      <p:sp>
        <p:nvSpPr>
          <p:cNvPr id="46" name="Oblouk 45"/>
          <p:cNvSpPr/>
          <p:nvPr/>
        </p:nvSpPr>
        <p:spPr>
          <a:xfrm rot="19424888">
            <a:off x="3282435" y="3346521"/>
            <a:ext cx="847737" cy="850225"/>
          </a:xfrm>
          <a:prstGeom prst="arc">
            <a:avLst>
              <a:gd name="adj1" fmla="val 12774833"/>
              <a:gd name="adj2" fmla="val 20174708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Přímá spojovací čára 47"/>
          <p:cNvCxnSpPr/>
          <p:nvPr/>
        </p:nvCxnSpPr>
        <p:spPr>
          <a:xfrm flipV="1">
            <a:off x="3807530" y="1628800"/>
            <a:ext cx="692462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/>
          <p:nvPr/>
        </p:nvCxnSpPr>
        <p:spPr>
          <a:xfrm>
            <a:off x="4331103" y="1907405"/>
            <a:ext cx="168889" cy="81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ovéPole 36"/>
          <p:cNvSpPr txBox="1"/>
          <p:nvPr/>
        </p:nvSpPr>
        <p:spPr>
          <a:xfrm>
            <a:off x="4499992" y="177281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5445125" y="2924175"/>
          <a:ext cx="2979738" cy="431800"/>
        </p:xfrm>
        <a:graphic>
          <a:graphicData uri="http://schemas.openxmlformats.org/presentationml/2006/ole">
            <p:oleObj spid="_x0000_s29707" name="Rovnice" r:id="rId7" imgW="1752480" imgH="253800" progId="Equation.3">
              <p:embed/>
            </p:oleObj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5413771" y="3789363"/>
          <a:ext cx="2614613" cy="346075"/>
        </p:xfrm>
        <a:graphic>
          <a:graphicData uri="http://schemas.openxmlformats.org/presentationml/2006/ole">
            <p:oleObj spid="_x0000_s29708" name="Rovnice" r:id="rId8" imgW="1536480" imgH="203040" progId="Equation.3">
              <p:embed/>
            </p:oleObj>
          </a:graphicData>
        </a:graphic>
      </p:graphicFrame>
      <p:sp>
        <p:nvSpPr>
          <p:cNvPr id="38" name="TextovéPole 37"/>
          <p:cNvSpPr txBox="1"/>
          <p:nvPr/>
        </p:nvSpPr>
        <p:spPr>
          <a:xfrm>
            <a:off x="1259632" y="3474374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40°</a:t>
            </a:r>
            <a:endParaRPr lang="cs-CZ" dirty="0"/>
          </a:p>
        </p:txBody>
      </p:sp>
      <p:sp>
        <p:nvSpPr>
          <p:cNvPr id="39" name="Oblouk 38"/>
          <p:cNvSpPr/>
          <p:nvPr/>
        </p:nvSpPr>
        <p:spPr>
          <a:xfrm rot="1528766">
            <a:off x="969236" y="3264208"/>
            <a:ext cx="847737" cy="850225"/>
          </a:xfrm>
          <a:prstGeom prst="arc">
            <a:avLst>
              <a:gd name="adj1" fmla="val 17721667"/>
              <a:gd name="adj2" fmla="val 2092909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blouk 40"/>
          <p:cNvSpPr/>
          <p:nvPr/>
        </p:nvSpPr>
        <p:spPr>
          <a:xfrm rot="1528766">
            <a:off x="973550" y="3273086"/>
            <a:ext cx="847737" cy="850225"/>
          </a:xfrm>
          <a:prstGeom prst="arc">
            <a:avLst>
              <a:gd name="adj1" fmla="val 17721667"/>
              <a:gd name="adj2" fmla="val 20929094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Přímá spojovací čára 42"/>
          <p:cNvCxnSpPr>
            <a:stCxn id="19" idx="0"/>
          </p:cNvCxnSpPr>
          <p:nvPr/>
        </p:nvCxnSpPr>
        <p:spPr>
          <a:xfrm flipV="1">
            <a:off x="698410" y="1988840"/>
            <a:ext cx="4881702" cy="180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4860032" y="2132856"/>
            <a:ext cx="7200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ovéPole 50"/>
          <p:cNvSpPr txBox="1"/>
          <p:nvPr/>
        </p:nvSpPr>
        <p:spPr>
          <a:xfrm>
            <a:off x="4860032" y="227687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683568" y="5157192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ym typeface="Symbol"/>
              </a:rPr>
              <a:t>    180°</a:t>
            </a:r>
            <a:endParaRPr lang="cs-CZ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683568" y="5589240"/>
            <a:ext cx="1821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ym typeface="Symbol"/>
              </a:rPr>
              <a:t>40°  105°  180°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2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9" grpId="0"/>
      <p:bldP spid="20" grpId="0"/>
      <p:bldP spid="21" grpId="0" animBg="1"/>
      <p:bldP spid="26" grpId="0"/>
      <p:bldP spid="27" grpId="0" animBg="1"/>
      <p:bldP spid="33" grpId="0" animBg="1"/>
      <p:bldP spid="34" grpId="0"/>
      <p:bldP spid="44" grpId="0" animBg="1"/>
      <p:bldP spid="45" grpId="0"/>
      <p:bldP spid="46" grpId="0" animBg="1"/>
      <p:bldP spid="37" grpId="0"/>
      <p:bldP spid="38" grpId="0"/>
      <p:bldP spid="39" grpId="0" animBg="1"/>
      <p:bldP spid="41" grpId="0" animBg="1"/>
      <p:bldP spid="51" grpId="0"/>
      <p:bldP spid="52" grpId="0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avoúhlý trojúhelník 59"/>
          <p:cNvSpPr/>
          <p:nvPr/>
        </p:nvSpPr>
        <p:spPr>
          <a:xfrm rot="9708011">
            <a:off x="1099998" y="2949983"/>
            <a:ext cx="3240360" cy="1080120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aoblený obdélník 1"/>
          <p:cNvSpPr/>
          <p:nvPr/>
        </p:nvSpPr>
        <p:spPr>
          <a:xfrm>
            <a:off x="323528" y="116632"/>
            <a:ext cx="8568952" cy="1152128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a = 40 mm,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 = 60° </a:t>
            </a:r>
            <a:r>
              <a:rPr lang="cs-CZ" sz="2400" b="1" dirty="0" smtClean="0">
                <a:solidFill>
                  <a:schemeClr val="tx1"/>
                </a:solidFill>
              </a:rPr>
              <a:t>a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 = 90°</a:t>
            </a:r>
            <a:r>
              <a:rPr lang="cs-CZ" sz="2400" b="1" dirty="0" smtClean="0">
                <a:solidFill>
                  <a:schemeClr val="tx1"/>
                </a:solidFill>
              </a:rPr>
              <a:t>. Kontroluj postup s tabulí, narýsuj a proveď ověření konstrukce 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83568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 flipH="1">
            <a:off x="4307769" y="2699628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40 mm</a:t>
            </a:r>
            <a:endParaRPr lang="cs-CZ" dirty="0"/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4091745" y="2484018"/>
            <a:ext cx="319266" cy="10041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 flipH="1">
            <a:off x="851385" y="34290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4451785" y="328498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323528" y="436510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755576" y="6021288"/>
            <a:ext cx="1975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Δ</a:t>
            </a:r>
            <a:r>
              <a:rPr lang="cs-CZ" sz="2400" b="1" dirty="0" smtClean="0">
                <a:solidFill>
                  <a:srgbClr val="C00000"/>
                </a:solidFill>
              </a:rPr>
              <a:t> lze sestrojit.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5292080" y="1484784"/>
            <a:ext cx="2952328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2. Postup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5392738" y="2492375"/>
          <a:ext cx="2049462" cy="433388"/>
        </p:xfrm>
        <a:graphic>
          <a:graphicData uri="http://schemas.openxmlformats.org/presentationml/2006/ole">
            <p:oleObj spid="_x0000_s53250" name="Rovnice" r:id="rId4" imgW="1206360" imgH="25380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5331904" y="4077072"/>
          <a:ext cx="952500" cy="346075"/>
        </p:xfrm>
        <a:graphic>
          <a:graphicData uri="http://schemas.openxmlformats.org/presentationml/2006/ole">
            <p:oleObj spid="_x0000_s53252" name="Rovnice" r:id="rId5" imgW="558720" imgH="203040" progId="Equation.3">
              <p:embed/>
            </p:oleObj>
          </a:graphicData>
        </a:graphic>
      </p:graphicFrame>
      <p:sp>
        <p:nvSpPr>
          <p:cNvPr id="33" name="Zaoblený obdélník 32"/>
          <p:cNvSpPr/>
          <p:nvPr/>
        </p:nvSpPr>
        <p:spPr>
          <a:xfrm>
            <a:off x="5364088" y="4797152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5. Diskuze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364088" y="5661248"/>
            <a:ext cx="3299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</a:rPr>
              <a:t>Konstrukce má 1 řešení. 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44" name="Oblouk 43"/>
          <p:cNvSpPr/>
          <p:nvPr/>
        </p:nvSpPr>
        <p:spPr>
          <a:xfrm rot="12394592">
            <a:off x="3521476" y="2126493"/>
            <a:ext cx="903283" cy="883042"/>
          </a:xfrm>
          <a:prstGeom prst="arc">
            <a:avLst>
              <a:gd name="adj1" fmla="val 12443110"/>
              <a:gd name="adj2" fmla="val 1923748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ovéPole 44"/>
          <p:cNvSpPr txBox="1"/>
          <p:nvPr/>
        </p:nvSpPr>
        <p:spPr>
          <a:xfrm>
            <a:off x="3659697" y="2564904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90°</a:t>
            </a:r>
            <a:endParaRPr lang="cs-CZ" dirty="0"/>
          </a:p>
        </p:txBody>
      </p:sp>
      <p:cxnSp>
        <p:nvCxnSpPr>
          <p:cNvPr id="48" name="Přímá spojovací čára 47"/>
          <p:cNvCxnSpPr>
            <a:endCxn id="60" idx="2"/>
          </p:cNvCxnSpPr>
          <p:nvPr/>
        </p:nvCxnSpPr>
        <p:spPr>
          <a:xfrm flipV="1">
            <a:off x="323528" y="2470967"/>
            <a:ext cx="3767099" cy="12460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/>
          <p:nvPr/>
        </p:nvCxnSpPr>
        <p:spPr>
          <a:xfrm>
            <a:off x="1907704" y="2996952"/>
            <a:ext cx="72008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bdélník 52"/>
          <p:cNvSpPr/>
          <p:nvPr/>
        </p:nvSpPr>
        <p:spPr>
          <a:xfrm>
            <a:off x="755576" y="5157192"/>
            <a:ext cx="1225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ym typeface="Symbol"/>
              </a:rPr>
              <a:t>+  </a:t>
            </a:r>
            <a:r>
              <a:rPr lang="cs-CZ" dirty="0" smtClean="0"/>
              <a:t>&lt; 180°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251520" y="299695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5346173" y="2924175"/>
          <a:ext cx="3021013" cy="431800"/>
        </p:xfrm>
        <a:graphic>
          <a:graphicData uri="http://schemas.openxmlformats.org/presentationml/2006/ole">
            <p:oleObj spid="_x0000_s53257" name="Rovnice" r:id="rId6" imgW="1777680" imgH="253800" progId="Equation.3">
              <p:embed/>
            </p:oleObj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5328857" y="3730997"/>
          <a:ext cx="2593975" cy="346075"/>
        </p:xfrm>
        <a:graphic>
          <a:graphicData uri="http://schemas.openxmlformats.org/presentationml/2006/ole">
            <p:oleObj spid="_x0000_s53258" name="Rovnice" r:id="rId7" imgW="1523880" imgH="203040" progId="Equation.3">
              <p:embed/>
            </p:oleObj>
          </a:graphicData>
        </a:graphic>
      </p:graphicFrame>
      <p:sp>
        <p:nvSpPr>
          <p:cNvPr id="61" name="TextovéPole 60"/>
          <p:cNvSpPr txBox="1"/>
          <p:nvPr/>
        </p:nvSpPr>
        <p:spPr>
          <a:xfrm>
            <a:off x="3927663" y="20608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62" name="Oblouk 61"/>
          <p:cNvSpPr/>
          <p:nvPr/>
        </p:nvSpPr>
        <p:spPr>
          <a:xfrm rot="12394592">
            <a:off x="3521477" y="2126493"/>
            <a:ext cx="903283" cy="883042"/>
          </a:xfrm>
          <a:prstGeom prst="arc">
            <a:avLst>
              <a:gd name="adj1" fmla="val 12443110"/>
              <a:gd name="adj2" fmla="val 1944956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louk 34"/>
          <p:cNvSpPr/>
          <p:nvPr/>
        </p:nvSpPr>
        <p:spPr>
          <a:xfrm rot="16008427">
            <a:off x="3845661" y="3018728"/>
            <a:ext cx="847737" cy="850225"/>
          </a:xfrm>
          <a:prstGeom prst="arc">
            <a:avLst>
              <a:gd name="adj1" fmla="val 15924517"/>
              <a:gd name="adj2" fmla="val 8061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TextovéPole 35"/>
          <p:cNvSpPr txBox="1"/>
          <p:nvPr/>
        </p:nvSpPr>
        <p:spPr>
          <a:xfrm>
            <a:off x="3875721" y="3131676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60°</a:t>
            </a:r>
            <a:endParaRPr lang="cs-CZ" dirty="0"/>
          </a:p>
        </p:txBody>
      </p:sp>
      <p:sp>
        <p:nvSpPr>
          <p:cNvPr id="38" name="Oblouk 37"/>
          <p:cNvSpPr/>
          <p:nvPr/>
        </p:nvSpPr>
        <p:spPr>
          <a:xfrm rot="16008427">
            <a:off x="3838257" y="3025543"/>
            <a:ext cx="847737" cy="850225"/>
          </a:xfrm>
          <a:prstGeom prst="arc">
            <a:avLst>
              <a:gd name="adj1" fmla="val 15924517"/>
              <a:gd name="adj2" fmla="val 80617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6" name="Přímá spojovací čára 45"/>
          <p:cNvCxnSpPr/>
          <p:nvPr/>
        </p:nvCxnSpPr>
        <p:spPr>
          <a:xfrm flipH="1">
            <a:off x="251520" y="3492130"/>
            <a:ext cx="4176463" cy="39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čára 46"/>
          <p:cNvCxnSpPr/>
          <p:nvPr/>
        </p:nvCxnSpPr>
        <p:spPr>
          <a:xfrm>
            <a:off x="395536" y="3356992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ovéPole 58"/>
          <p:cNvSpPr txBox="1"/>
          <p:nvPr/>
        </p:nvSpPr>
        <p:spPr>
          <a:xfrm>
            <a:off x="1835696" y="270892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sp>
        <p:nvSpPr>
          <p:cNvPr id="63" name="Obdélník 62"/>
          <p:cNvSpPr/>
          <p:nvPr/>
        </p:nvSpPr>
        <p:spPr>
          <a:xfrm>
            <a:off x="755576" y="5661248"/>
            <a:ext cx="1628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ym typeface="Symbol"/>
              </a:rPr>
              <a:t>60° + 90° </a:t>
            </a:r>
            <a:r>
              <a:rPr lang="cs-CZ" dirty="0" smtClean="0"/>
              <a:t>&lt;180°</a:t>
            </a:r>
            <a:endParaRPr lang="cs-CZ" dirty="0"/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5332593" y="3284538"/>
          <a:ext cx="2914650" cy="431800"/>
        </p:xfrm>
        <a:graphic>
          <a:graphicData uri="http://schemas.openxmlformats.org/presentationml/2006/ole">
            <p:oleObj spid="_x0000_s53259" name="Rovnice" r:id="rId8" imgW="17143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7" grpId="0"/>
      <p:bldP spid="19" grpId="0"/>
      <p:bldP spid="20" grpId="0"/>
      <p:bldP spid="21" grpId="0" animBg="1"/>
      <p:bldP spid="26" grpId="0"/>
      <p:bldP spid="27" grpId="0" animBg="1"/>
      <p:bldP spid="33" grpId="0" animBg="1"/>
      <p:bldP spid="34" grpId="0"/>
      <p:bldP spid="44" grpId="0" animBg="1"/>
      <p:bldP spid="45" grpId="0"/>
      <p:bldP spid="53" grpId="0"/>
      <p:bldP spid="37" grpId="0"/>
      <p:bldP spid="61" grpId="0"/>
      <p:bldP spid="62" grpId="1" animBg="1"/>
      <p:bldP spid="35" grpId="0" animBg="1"/>
      <p:bldP spid="36" grpId="0"/>
      <p:bldP spid="38" grpId="0" animBg="1"/>
      <p:bldP spid="59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16632"/>
            <a:ext cx="8568952" cy="1152128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XYZ, je-li dáno z = 7,1 cm, </a:t>
            </a:r>
            <a:r>
              <a:rPr lang="cs-CZ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………... </a:t>
            </a:r>
            <a:r>
              <a:rPr lang="cs-CZ" sz="2400" b="1" dirty="0" smtClean="0">
                <a:solidFill>
                  <a:schemeClr val="tx1"/>
                </a:solidFill>
              </a:rPr>
              <a:t> a</a:t>
            </a:r>
            <a:r>
              <a:rPr lang="cs-CZ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…………,,…...   </a:t>
            </a:r>
            <a:r>
              <a:rPr lang="cs-CZ" sz="2400" b="1" dirty="0" smtClean="0">
                <a:solidFill>
                  <a:schemeClr val="tx1"/>
                </a:solidFill>
              </a:rPr>
              <a:t>. Kontroluj postup s tabulí, narýsuj a proveď ověření konstrukce 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83568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4" name="Přímá spojovací čára 3"/>
          <p:cNvCxnSpPr/>
          <p:nvPr/>
        </p:nvCxnSpPr>
        <p:spPr>
          <a:xfrm flipH="1">
            <a:off x="683568" y="3789040"/>
            <a:ext cx="31195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 flipH="1">
            <a:off x="3707904" y="220486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 flipH="1">
            <a:off x="1964921" y="3789040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55 mm</a:t>
            </a:r>
            <a:endParaRPr lang="cs-CZ" dirty="0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683568" y="2636912"/>
            <a:ext cx="3168352" cy="1152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H="1">
            <a:off x="3797254" y="2636912"/>
            <a:ext cx="54666" cy="1152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flipH="1">
            <a:off x="683568" y="3789040"/>
            <a:ext cx="31049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 flipH="1">
            <a:off x="539552" y="378904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3779912" y="37170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4644008" y="148478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995936" y="5013176"/>
            <a:ext cx="4896544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</a:t>
            </a:r>
            <a:r>
              <a:rPr lang="cs-CZ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nelze sestrojit polopřímky se neprotnou!</a:t>
            </a:r>
            <a:endParaRPr lang="cs-CZ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5436096" y="4077072"/>
            <a:ext cx="2617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cs-CZ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POZOR !</a:t>
            </a:r>
            <a:endParaRPr lang="cs-CZ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40" name="Přímá spojovací čára 39"/>
          <p:cNvCxnSpPr/>
          <p:nvPr/>
        </p:nvCxnSpPr>
        <p:spPr>
          <a:xfrm>
            <a:off x="899592" y="6041012"/>
            <a:ext cx="2808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ovací čára 41"/>
          <p:cNvCxnSpPr/>
          <p:nvPr/>
        </p:nvCxnSpPr>
        <p:spPr>
          <a:xfrm>
            <a:off x="1043608" y="589699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/>
          <p:nvPr/>
        </p:nvCxnSpPr>
        <p:spPr>
          <a:xfrm>
            <a:off x="3419872" y="589699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 flipH="1">
            <a:off x="899592" y="612091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47" name="TextovéPole 46"/>
          <p:cNvSpPr txBox="1"/>
          <p:nvPr/>
        </p:nvSpPr>
        <p:spPr>
          <a:xfrm flipH="1">
            <a:off x="3275856" y="612979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graphicFrame>
        <p:nvGraphicFramePr>
          <p:cNvPr id="54274" name="Object 7"/>
          <p:cNvGraphicFramePr>
            <a:graphicFrameLocks noChangeAspect="1"/>
          </p:cNvGraphicFramePr>
          <p:nvPr/>
        </p:nvGraphicFramePr>
        <p:xfrm>
          <a:off x="6210300" y="188913"/>
          <a:ext cx="1468438" cy="431800"/>
        </p:xfrm>
        <a:graphic>
          <a:graphicData uri="http://schemas.openxmlformats.org/presentationml/2006/ole">
            <p:oleObj spid="_x0000_s54274" name="Rovnice" r:id="rId4" imgW="863280" imgH="253800" progId="Equation.3">
              <p:embed/>
            </p:oleObj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392254" y="3475085"/>
          <a:ext cx="432049" cy="241947"/>
        </p:xfrm>
        <a:graphic>
          <a:graphicData uri="http://schemas.openxmlformats.org/presentationml/2006/ole">
            <p:oleObj spid="_x0000_s54275" name="Rovnice" r:id="rId5" imgW="317160" imgH="177480" progId="Equation.3">
              <p:embed/>
            </p:oleObj>
          </a:graphicData>
        </a:graphic>
      </p:graphicFrame>
      <p:sp>
        <p:nvSpPr>
          <p:cNvPr id="50" name="TextovéPole 49"/>
          <p:cNvSpPr txBox="1"/>
          <p:nvPr/>
        </p:nvSpPr>
        <p:spPr>
          <a:xfrm>
            <a:off x="4932040" y="3573016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</a:rPr>
              <a:t>Není pravda, </a:t>
            </a:r>
            <a:r>
              <a:rPr lang="el-GR" sz="2400" b="1" dirty="0" smtClean="0">
                <a:solidFill>
                  <a:srgbClr val="C00000"/>
                </a:solidFill>
              </a:rPr>
              <a:t>Δ</a:t>
            </a:r>
            <a:r>
              <a:rPr lang="cs-CZ" sz="2400" b="1" dirty="0" smtClean="0">
                <a:solidFill>
                  <a:srgbClr val="C00000"/>
                </a:solidFill>
              </a:rPr>
              <a:t> nelze sestrojit.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71" name="TextovéPole 70"/>
          <p:cNvSpPr txBox="1"/>
          <p:nvPr/>
        </p:nvSpPr>
        <p:spPr>
          <a:xfrm>
            <a:off x="4139952" y="407707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W</a:t>
            </a:r>
            <a:endParaRPr lang="cs-CZ" dirty="0"/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2987824" y="5707980"/>
          <a:ext cx="431800" cy="241300"/>
        </p:xfrm>
        <a:graphic>
          <a:graphicData uri="http://schemas.openxmlformats.org/presentationml/2006/ole">
            <p:oleObj spid="_x0000_s54279" name="Rovnice" r:id="rId6" imgW="317160" imgH="177480" progId="Equation.3">
              <p:embed/>
            </p:oleObj>
          </a:graphicData>
        </a:graphic>
      </p:graphicFrame>
      <p:sp>
        <p:nvSpPr>
          <p:cNvPr id="41" name="Oblouk 40"/>
          <p:cNvSpPr/>
          <p:nvPr/>
        </p:nvSpPr>
        <p:spPr>
          <a:xfrm rot="2867240">
            <a:off x="1075377" y="3243414"/>
            <a:ext cx="847737" cy="850225"/>
          </a:xfrm>
          <a:prstGeom prst="arc">
            <a:avLst>
              <a:gd name="adj1" fmla="val 16354761"/>
              <a:gd name="adj2" fmla="val 19578755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TextovéPole 53"/>
          <p:cNvSpPr txBox="1"/>
          <p:nvPr/>
        </p:nvSpPr>
        <p:spPr>
          <a:xfrm>
            <a:off x="1402558" y="3464512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70°</a:t>
            </a:r>
            <a:endParaRPr lang="cs-CZ" dirty="0"/>
          </a:p>
        </p:txBody>
      </p:sp>
      <p:sp>
        <p:nvSpPr>
          <p:cNvPr id="55" name="Oblouk 54"/>
          <p:cNvSpPr/>
          <p:nvPr/>
        </p:nvSpPr>
        <p:spPr>
          <a:xfrm rot="2867240">
            <a:off x="1075377" y="3243415"/>
            <a:ext cx="847737" cy="850225"/>
          </a:xfrm>
          <a:prstGeom prst="arc">
            <a:avLst>
              <a:gd name="adj1" fmla="val 16354761"/>
              <a:gd name="adj2" fmla="val 19578755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4281" name="Object 7"/>
          <p:cNvGraphicFramePr>
            <a:graphicFrameLocks noChangeAspect="1"/>
          </p:cNvGraphicFramePr>
          <p:nvPr/>
        </p:nvGraphicFramePr>
        <p:xfrm>
          <a:off x="755576" y="529940"/>
          <a:ext cx="1576388" cy="431800"/>
        </p:xfrm>
        <a:graphic>
          <a:graphicData uri="http://schemas.openxmlformats.org/presentationml/2006/ole">
            <p:oleObj spid="_x0000_s54281" name="Rovnice" r:id="rId7" imgW="927000" imgH="253800" progId="Equation.3">
              <p:embed/>
            </p:oleObj>
          </a:graphicData>
        </a:graphic>
      </p:graphicFrame>
      <p:sp>
        <p:nvSpPr>
          <p:cNvPr id="60" name="Oblouk 59"/>
          <p:cNvSpPr/>
          <p:nvPr/>
        </p:nvSpPr>
        <p:spPr>
          <a:xfrm rot="20663659">
            <a:off x="3314359" y="3232823"/>
            <a:ext cx="903283" cy="883042"/>
          </a:xfrm>
          <a:prstGeom prst="arc">
            <a:avLst>
              <a:gd name="adj1" fmla="val 10850956"/>
              <a:gd name="adj2" fmla="val 17624305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blouk 47"/>
          <p:cNvSpPr/>
          <p:nvPr/>
        </p:nvSpPr>
        <p:spPr>
          <a:xfrm rot="20663659">
            <a:off x="3305192" y="3237312"/>
            <a:ext cx="903283" cy="883042"/>
          </a:xfrm>
          <a:prstGeom prst="arc">
            <a:avLst>
              <a:gd name="adj1" fmla="val 10850956"/>
              <a:gd name="adj2" fmla="val 17624305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Obdélník 62"/>
          <p:cNvSpPr/>
          <p:nvPr/>
        </p:nvSpPr>
        <p:spPr>
          <a:xfrm>
            <a:off x="4788024" y="2348880"/>
            <a:ext cx="360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Součet velikostí zadaných úhlů musí být menší než 180°.</a:t>
            </a:r>
            <a:endParaRPr lang="cs-CZ" b="1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4932040" y="2996952"/>
            <a:ext cx="1798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70° + 110° </a:t>
            </a:r>
            <a:r>
              <a:rPr lang="en-US" dirty="0" smtClean="0"/>
              <a:t>&lt;</a:t>
            </a:r>
            <a:r>
              <a:rPr lang="cs-CZ" dirty="0" smtClean="0"/>
              <a:t> 180°</a:t>
            </a:r>
            <a:endParaRPr lang="cs-CZ" dirty="0"/>
          </a:p>
        </p:txBody>
      </p:sp>
      <p:cxnSp>
        <p:nvCxnSpPr>
          <p:cNvPr id="67" name="Přímá spojovací čára 66"/>
          <p:cNvCxnSpPr/>
          <p:nvPr/>
        </p:nvCxnSpPr>
        <p:spPr>
          <a:xfrm flipV="1">
            <a:off x="3419872" y="4005064"/>
            <a:ext cx="720080" cy="20162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ovací čára 71"/>
          <p:cNvCxnSpPr/>
          <p:nvPr/>
        </p:nvCxnSpPr>
        <p:spPr>
          <a:xfrm>
            <a:off x="3995936" y="4149080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ovací čára 75"/>
          <p:cNvCxnSpPr/>
          <p:nvPr/>
        </p:nvCxnSpPr>
        <p:spPr>
          <a:xfrm flipV="1">
            <a:off x="1043608" y="4077072"/>
            <a:ext cx="720080" cy="1944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Přímá spojovací čára 77"/>
          <p:cNvCxnSpPr/>
          <p:nvPr/>
        </p:nvCxnSpPr>
        <p:spPr>
          <a:xfrm>
            <a:off x="1619672" y="4149080"/>
            <a:ext cx="216024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ovéPole 78"/>
          <p:cNvSpPr txBox="1"/>
          <p:nvPr/>
        </p:nvSpPr>
        <p:spPr>
          <a:xfrm>
            <a:off x="1259632" y="399577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</a:t>
            </a:r>
            <a:endParaRPr lang="cs-CZ" dirty="0"/>
          </a:p>
        </p:txBody>
      </p:sp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1201589" y="5732463"/>
          <a:ext cx="346075" cy="241300"/>
        </p:xfrm>
        <a:graphic>
          <a:graphicData uri="http://schemas.openxmlformats.org/presentationml/2006/ole">
            <p:oleObj spid="_x0000_s54282" name="Rovnice" r:id="rId8" imgW="2538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0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500"/>
                            </p:stCondLst>
                            <p:childTnLst>
                              <p:par>
                                <p:cTn id="1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0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9" grpId="0"/>
      <p:bldP spid="20" grpId="0"/>
      <p:bldP spid="21" grpId="0" animBg="1"/>
      <p:bldP spid="26" grpId="0"/>
      <p:bldP spid="46" grpId="0"/>
      <p:bldP spid="47" grpId="0"/>
      <p:bldP spid="50" grpId="0"/>
      <p:bldP spid="71" grpId="0"/>
      <p:bldP spid="41" grpId="0" animBg="1"/>
      <p:bldP spid="54" grpId="1"/>
      <p:bldP spid="55" grpId="1" animBg="1"/>
      <p:bldP spid="60" grpId="1" animBg="1"/>
      <p:bldP spid="48" grpId="0" animBg="1"/>
      <p:bldP spid="63" grpId="0"/>
      <p:bldP spid="64" grpId="0"/>
      <p:bldP spid="79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5066</TotalTime>
  <Words>581</Words>
  <Application>Microsoft Office PowerPoint</Application>
  <PresentationFormat>Předvádění na obrazovce (4:3)</PresentationFormat>
  <Paragraphs>161</Paragraphs>
  <Slides>10</Slides>
  <Notes>4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Motiv sady Office</vt:lpstr>
      <vt:lpstr>Rovnice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</dc:title>
  <dc:creator>Ehlerová</dc:creator>
  <cp:lastModifiedBy>Ehlerová</cp:lastModifiedBy>
  <cp:revision>554</cp:revision>
  <dcterms:created xsi:type="dcterms:W3CDTF">2012-10-20T17:50:45Z</dcterms:created>
  <dcterms:modified xsi:type="dcterms:W3CDTF">2013-03-24T21:03:05Z</dcterms:modified>
</cp:coreProperties>
</file>