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notesMasterIdLst>
    <p:notesMasterId r:id="rId20"/>
  </p:notesMasterIdLst>
  <p:sldIdLst>
    <p:sldId id="259" r:id="rId2"/>
    <p:sldId id="273" r:id="rId3"/>
    <p:sldId id="300" r:id="rId4"/>
    <p:sldId id="307" r:id="rId5"/>
    <p:sldId id="302" r:id="rId6"/>
    <p:sldId id="309" r:id="rId7"/>
    <p:sldId id="298" r:id="rId8"/>
    <p:sldId id="310" r:id="rId9"/>
    <p:sldId id="311" r:id="rId10"/>
    <p:sldId id="306" r:id="rId11"/>
    <p:sldId id="312" r:id="rId12"/>
    <p:sldId id="314" r:id="rId13"/>
    <p:sldId id="316" r:id="rId14"/>
    <p:sldId id="317" r:id="rId15"/>
    <p:sldId id="318" r:id="rId16"/>
    <p:sldId id="32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171"/>
    <a:srgbClr val="33CC33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>
        <p:scale>
          <a:sx n="70" d="100"/>
          <a:sy n="70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4/44/Sn%C3%ADmek_02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//upload.wikimedia.org/wikipedia/commons/f/f3/Karlova_Stud%C3%A1nka-Bad_Karlsbrunn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c/c6/Severomoravskykraj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3/35/Moravsk%C3%A1_br%C3%A1na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8230" y="1135399"/>
            <a:ext cx="8115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>
                <a:solidFill>
                  <a:schemeClr val="tx2"/>
                </a:solidFill>
              </a:rPr>
              <a:t>Dříve Ostravsko, </a:t>
            </a:r>
            <a:r>
              <a:rPr lang="cs-CZ" sz="2800" dirty="0" smtClean="0">
                <a:solidFill>
                  <a:schemeClr val="tx2"/>
                </a:solidFill>
              </a:rPr>
              <a:t>dnes </a:t>
            </a:r>
            <a:r>
              <a:rPr lang="cs-CZ" sz="2800" dirty="0" smtClean="0">
                <a:solidFill>
                  <a:srgbClr val="FFFF00"/>
                </a:solidFill>
              </a:rPr>
              <a:t>Karvinsko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 – těžba </a:t>
            </a:r>
            <a:r>
              <a:rPr lang="cs-CZ" sz="2800" dirty="0" smtClean="0">
                <a:solidFill>
                  <a:schemeClr val="bg1"/>
                </a:solidFill>
              </a:rPr>
              <a:t>černého uhlí </a:t>
            </a:r>
            <a:r>
              <a:rPr lang="cs-CZ" sz="2800" dirty="0" smtClean="0">
                <a:solidFill>
                  <a:schemeClr val="tx2"/>
                </a:solidFill>
              </a:rPr>
              <a:t>je základem pro rozvoj průmyslu, vyrábí se z něj </a:t>
            </a:r>
            <a:r>
              <a:rPr lang="cs-CZ" sz="2800" dirty="0" smtClean="0">
                <a:solidFill>
                  <a:schemeClr val="bg1"/>
                </a:solidFill>
              </a:rPr>
              <a:t>koks</a:t>
            </a:r>
            <a:r>
              <a:rPr lang="cs-CZ" sz="2800" dirty="0" smtClean="0">
                <a:solidFill>
                  <a:schemeClr val="tx2"/>
                </a:solidFill>
              </a:rPr>
              <a:t>, který slouží jako palivo do vysokých pecí v hutích (železárny a ocelárny).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958981" y="3297805"/>
            <a:ext cx="1368152" cy="705559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510608" y="3297805"/>
            <a:ext cx="1152128" cy="705559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>
          <a:xfrm>
            <a:off x="188230" y="4077072"/>
            <a:ext cx="19354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železo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27133" y="4068459"/>
            <a:ext cx="193549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ocel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94590" y="4067666"/>
            <a:ext cx="411675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s</a:t>
            </a:r>
            <a:r>
              <a:rPr lang="cs-CZ" sz="2800" dirty="0" smtClean="0">
                <a:solidFill>
                  <a:schemeClr val="bg1"/>
                </a:solidFill>
              </a:rPr>
              <a:t>trojírenský průmysl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94590" y="4725144"/>
            <a:ext cx="410194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c</a:t>
            </a:r>
            <a:r>
              <a:rPr lang="cs-CZ" sz="2800" dirty="0" smtClean="0">
                <a:solidFill>
                  <a:schemeClr val="bg1"/>
                </a:solidFill>
              </a:rPr>
              <a:t>hemický průmysl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858943" y="5445224"/>
            <a:ext cx="495240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průmysl stavebních hmot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arobkova\AppData\Local\Microsoft\Windows\Temporary Internet Files\Content.IE5\1O6EAFK8\MC900150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5" y="4770467"/>
            <a:ext cx="2576540" cy="19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09518" y="27403"/>
            <a:ext cx="23519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600" dirty="0">
                <a:latin typeface="Gabriola" pitchFamily="82" charset="0"/>
              </a:rPr>
              <a:t>Průmysl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8126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27761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Zemědělství</a:t>
            </a:r>
            <a:endParaRPr lang="cs-CZ" sz="6600" dirty="0">
              <a:latin typeface="Gabriola" pitchFamily="82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340768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podhůří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80184" y="1340768"/>
            <a:ext cx="2232248" cy="72008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p</a:t>
            </a:r>
            <a:r>
              <a:rPr lang="cs-CZ" sz="2800" dirty="0" smtClean="0">
                <a:solidFill>
                  <a:schemeClr val="bg1"/>
                </a:solidFill>
              </a:rPr>
              <a:t>ěstování: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780184" y="2204864"/>
            <a:ext cx="2232248" cy="720080"/>
          </a:xfrm>
          <a:prstGeom prst="roundRect">
            <a:avLst/>
          </a:prstGeom>
          <a:solidFill>
            <a:srgbClr val="C5A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c</a:t>
            </a:r>
            <a:r>
              <a:rPr lang="cs-CZ" sz="2800" dirty="0" smtClean="0">
                <a:solidFill>
                  <a:schemeClr val="bg1"/>
                </a:solidFill>
              </a:rPr>
              <a:t>hov: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3717032"/>
            <a:ext cx="3215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Hornomoravský úval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48064" y="1516142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</a:t>
            </a:r>
            <a:r>
              <a:rPr lang="cs-CZ" sz="2800" dirty="0" smtClean="0"/>
              <a:t>rambory, len, oves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75181" y="238660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</a:t>
            </a:r>
            <a:r>
              <a:rPr lang="cs-CZ" sz="2800" dirty="0" smtClean="0"/>
              <a:t>rávy, ovce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3815916" y="3864591"/>
            <a:ext cx="2232248" cy="72008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p</a:t>
            </a:r>
            <a:r>
              <a:rPr lang="cs-CZ" sz="2800" dirty="0" smtClean="0">
                <a:solidFill>
                  <a:schemeClr val="bg1"/>
                </a:solidFill>
              </a:rPr>
              <a:t>ěstování: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0264" y="3864591"/>
            <a:ext cx="291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šenice, ječmen, cukrovka, ovoce, zelenina,</a:t>
            </a:r>
          </a:p>
          <a:p>
            <a:r>
              <a:rPr lang="cs-CZ" sz="2800" dirty="0" smtClean="0"/>
              <a:t>chmel</a:t>
            </a:r>
            <a:endParaRPr lang="cs-CZ" sz="2800" dirty="0"/>
          </a:p>
        </p:txBody>
      </p:sp>
      <p:pic>
        <p:nvPicPr>
          <p:cNvPr id="5122" name="Picture 2" descr="C:\Users\Parobkova\AppData\Local\Microsoft\Windows\Temporary Internet Files\Content.IE5\1S9BV2T7\MC900193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85" y="4764429"/>
            <a:ext cx="177130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ný popisek 12"/>
          <p:cNvSpPr/>
          <p:nvPr/>
        </p:nvSpPr>
        <p:spPr>
          <a:xfrm>
            <a:off x="5012432" y="2060848"/>
            <a:ext cx="2520280" cy="1033893"/>
          </a:xfrm>
          <a:prstGeom prst="wedgeEllipseCallout">
            <a:avLst>
              <a:gd name="adj1" fmla="val 24655"/>
              <a:gd name="adj2" fmla="val 9154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6" name="Picture 6" descr="C:\Users\Parobkova\AppData\Local\Microsoft\Windows\Temporary Internet Files\Content.IE5\IO3BQ29X\MC9003448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565" flipH="1">
            <a:off x="6982136" y="2924959"/>
            <a:ext cx="1978211" cy="1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13158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Kam na výlet?</a:t>
            </a:r>
            <a:endParaRPr lang="cs-CZ" sz="6600" dirty="0">
              <a:latin typeface="Gabriola" pitchFamily="82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172186" y="1500841"/>
            <a:ext cx="4743788" cy="83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Karolínka - sklárna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3484"/>
            <a:ext cx="3347864" cy="25108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86" y="3140968"/>
            <a:ext cx="4740019" cy="35550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5084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13158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Kam na výlet?</a:t>
            </a:r>
            <a:endParaRPr lang="cs-CZ" sz="6600" dirty="0">
              <a:latin typeface="Gabriola" pitchFamily="82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340775" y="1239576"/>
            <a:ext cx="4743788" cy="1496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Krnov – rozhledna </a:t>
            </a:r>
            <a:r>
              <a:rPr lang="cs-CZ" sz="2800" dirty="0" err="1" smtClean="0">
                <a:solidFill>
                  <a:schemeClr val="bg1"/>
                </a:solidFill>
              </a:rPr>
              <a:t>Cvilín</a:t>
            </a:r>
            <a:r>
              <a:rPr lang="cs-CZ" sz="2800" dirty="0" smtClean="0">
                <a:solidFill>
                  <a:schemeClr val="bg1"/>
                </a:solidFill>
              </a:rPr>
              <a:t>, náměstí</a:t>
            </a:r>
            <a:r>
              <a:rPr lang="cs-CZ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0" name="Picture 2" descr="G:\ROMČA A JIŤA\IMG_6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" y="1239576"/>
            <a:ext cx="4092720" cy="54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ROMČA A JIŤA\IMG_6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75" y="3265137"/>
            <a:ext cx="4575199" cy="34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Praděd a Silvestr\PC29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75" y="1"/>
            <a:ext cx="9172675" cy="6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2286" y="260648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Kam na výlet?</a:t>
            </a:r>
            <a:endParaRPr lang="cs-CZ" sz="6600" dirty="0">
              <a:latin typeface="Gabriola" pitchFamily="82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850798" y="388187"/>
            <a:ext cx="3703562" cy="82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Jeseníky - Praděd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195" name="Picture 3" descr="G:\Praděd a Silvestr\PC29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11" y="3847836"/>
            <a:ext cx="3773935" cy="28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Praděd a Silvestr\PC29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239"/>
            <a:ext cx="3762883" cy="28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2"/>
            <a:ext cx="9147378" cy="6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4427984" y="6093296"/>
            <a:ext cx="4608512" cy="67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67544" y="5661248"/>
            <a:ext cx="8679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Kam na výlet?   </a:t>
            </a:r>
            <a:r>
              <a:rPr lang="cs-CZ" sz="4400" dirty="0" smtClean="0">
                <a:solidFill>
                  <a:schemeClr val="bg1"/>
                </a:solidFill>
                <a:latin typeface="Gabriola" pitchFamily="82" charset="0"/>
              </a:rPr>
              <a:t>Jeseníky – Dlouhé stráně</a:t>
            </a:r>
            <a:endParaRPr lang="cs-CZ" sz="4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nímek 0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196601" cy="68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92227" y="5961975"/>
            <a:ext cx="6251981" cy="81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950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Kam na výlet?   </a:t>
            </a:r>
            <a:endParaRPr lang="cs-CZ" sz="4400" dirty="0">
              <a:solidFill>
                <a:srgbClr val="92D050"/>
              </a:solidFill>
              <a:latin typeface="Gabriola" pitchFamily="82" charset="0"/>
            </a:endParaRPr>
          </a:p>
        </p:txBody>
      </p:sp>
      <p:pic>
        <p:nvPicPr>
          <p:cNvPr id="1028" name="Picture 4" descr="File:Karlova Studánka-Bad Karlsbrunn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4352"/>
            <a:ext cx="3312368" cy="2484276"/>
          </a:xfrm>
          <a:prstGeom prst="rect">
            <a:avLst/>
          </a:prstGeom>
          <a:noFill/>
          <a:ln w="508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4235" y="583994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Gabriola" pitchFamily="82" charset="0"/>
              </a:rPr>
              <a:t>Jeseníky – Karlova Studánka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78815" y="6410872"/>
            <a:ext cx="191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          </a:t>
            </a:r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3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873510" y="5316165"/>
            <a:ext cx="1014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4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233368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43-48.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28-31.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 nebo z archivu autora.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OBR.1][cit.2013-03-03].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File:Severomoravskykraj.PNG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6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[OBR.2][cit.2013-03-03].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commons.wikimedia.org/wiki/File:Moravsk%C3%A1_br%C3%A1na.png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16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cit.2013-03-03].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WWW:&lt;http://commons.wikimedia.org/wiki/File:Sn%C3%ADmek_026.jpg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cit.2013-03-03].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WWW:&lt;http://commons.wikimedia.org/wiki/File:Karlova_Stud%C3%A1nka-Bad_Karlsbrunn2.JPG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34088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Severní</a:t>
                      </a:r>
                      <a:r>
                        <a:rPr lang="cs-CZ" sz="1600" i="1" baseline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Morava 1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VY_32_INOVACE_15.10.PAR.VL.5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06. 03. 2013</a:t>
                      </a:r>
                      <a:endParaRPr lang="cs-CZ" sz="1600" i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mča data D\Data (D)\Obrázky\Praděd\P107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29393" cy="5904656"/>
          </a:xfrm>
          <a:prstGeom prst="rect">
            <a:avLst/>
          </a:prstGeom>
          <a:noFill/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-1476672" y="260648"/>
            <a:ext cx="9937104" cy="2304288"/>
          </a:xfrm>
          <a:prstGeom prst="roundRect">
            <a:avLst/>
          </a:prstGeom>
          <a:solidFill>
            <a:schemeClr val="accent1">
              <a:alpha val="25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Informal Roman" pitchFamily="66" charset="0"/>
                <a:cs typeface="Arabic Typesetting" pitchFamily="66" charset="-78"/>
              </a:rPr>
              <a:t>      Severní Morava </a:t>
            </a:r>
          </a:p>
        </p:txBody>
      </p:sp>
    </p:spTree>
    <p:extLst>
      <p:ext uri="{BB962C8B-B14F-4D97-AF65-F5344CB8AC3E}">
        <p14:creationId xmlns:p14="http://schemas.microsoft.com/office/powerpoint/2010/main" val="28709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everomoravskykraj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7" y="648334"/>
            <a:ext cx="8808007" cy="62646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162932" y="1628800"/>
            <a:ext cx="21210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Hrubý Jeseník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4539196" y="3780682"/>
            <a:ext cx="1977020" cy="874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Moravsko- slezské Beskydy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 rot="3708793">
            <a:off x="2546618" y="3428844"/>
            <a:ext cx="2069259" cy="727795"/>
          </a:xfrm>
          <a:custGeom>
            <a:avLst/>
            <a:gdLst>
              <a:gd name="connsiteX0" fmla="*/ 0 w 2959490"/>
              <a:gd name="connsiteY0" fmla="*/ 533156 h 1066312"/>
              <a:gd name="connsiteX1" fmla="*/ 1479745 w 2959490"/>
              <a:gd name="connsiteY1" fmla="*/ 0 h 1066312"/>
              <a:gd name="connsiteX2" fmla="*/ 2959490 w 2959490"/>
              <a:gd name="connsiteY2" fmla="*/ 533156 h 1066312"/>
              <a:gd name="connsiteX3" fmla="*/ 1479745 w 2959490"/>
              <a:gd name="connsiteY3" fmla="*/ 1066312 h 1066312"/>
              <a:gd name="connsiteX4" fmla="*/ 0 w 2959490"/>
              <a:gd name="connsiteY4" fmla="*/ 533156 h 1066312"/>
              <a:gd name="connsiteX0" fmla="*/ 119 w 2959609"/>
              <a:gd name="connsiteY0" fmla="*/ 363882 h 897038"/>
              <a:gd name="connsiteX1" fmla="*/ 1420118 w 2959609"/>
              <a:gd name="connsiteY1" fmla="*/ 0 h 897038"/>
              <a:gd name="connsiteX2" fmla="*/ 2959609 w 2959609"/>
              <a:gd name="connsiteY2" fmla="*/ 363882 h 897038"/>
              <a:gd name="connsiteX3" fmla="*/ 1479864 w 2959609"/>
              <a:gd name="connsiteY3" fmla="*/ 897038 h 897038"/>
              <a:gd name="connsiteX4" fmla="*/ 119 w 2959609"/>
              <a:gd name="connsiteY4" fmla="*/ 363882 h 897038"/>
              <a:gd name="connsiteX0" fmla="*/ 299 w 2959789"/>
              <a:gd name="connsiteY0" fmla="*/ 363882 h 714871"/>
              <a:gd name="connsiteX1" fmla="*/ 1420298 w 2959789"/>
              <a:gd name="connsiteY1" fmla="*/ 0 h 714871"/>
              <a:gd name="connsiteX2" fmla="*/ 2959789 w 2959789"/>
              <a:gd name="connsiteY2" fmla="*/ 363882 h 714871"/>
              <a:gd name="connsiteX3" fmla="*/ 1515731 w 2959789"/>
              <a:gd name="connsiteY3" fmla="*/ 714871 h 714871"/>
              <a:gd name="connsiteX4" fmla="*/ 299 w 2959789"/>
              <a:gd name="connsiteY4" fmla="*/ 363882 h 714871"/>
              <a:gd name="connsiteX0" fmla="*/ 189 w 2644664"/>
              <a:gd name="connsiteY0" fmla="*/ 379921 h 1043750"/>
              <a:gd name="connsiteX1" fmla="*/ 1420188 w 2644664"/>
              <a:gd name="connsiteY1" fmla="*/ 16039 h 1043750"/>
              <a:gd name="connsiteX2" fmla="*/ 2644664 w 2644664"/>
              <a:gd name="connsiteY2" fmla="*/ 938851 h 1043750"/>
              <a:gd name="connsiteX3" fmla="*/ 1515621 w 2644664"/>
              <a:gd name="connsiteY3" fmla="*/ 730910 h 1043750"/>
              <a:gd name="connsiteX4" fmla="*/ 189 w 2644664"/>
              <a:gd name="connsiteY4" fmla="*/ 379921 h 1043750"/>
              <a:gd name="connsiteX0" fmla="*/ 27669 w 2672144"/>
              <a:gd name="connsiteY0" fmla="*/ 379862 h 1035832"/>
              <a:gd name="connsiteX1" fmla="*/ 1447668 w 2672144"/>
              <a:gd name="connsiteY1" fmla="*/ 15980 h 1035832"/>
              <a:gd name="connsiteX2" fmla="*/ 2672144 w 2672144"/>
              <a:gd name="connsiteY2" fmla="*/ 938792 h 1035832"/>
              <a:gd name="connsiteX3" fmla="*/ 1543101 w 2672144"/>
              <a:gd name="connsiteY3" fmla="*/ 730851 h 1035832"/>
              <a:gd name="connsiteX4" fmla="*/ 586218 w 2672144"/>
              <a:gd name="connsiteY4" fmla="*/ 721239 h 1035832"/>
              <a:gd name="connsiteX5" fmla="*/ 27669 w 2672144"/>
              <a:gd name="connsiteY5" fmla="*/ 379862 h 1035832"/>
              <a:gd name="connsiteX0" fmla="*/ 87918 w 2732393"/>
              <a:gd name="connsiteY0" fmla="*/ 380127 h 1036097"/>
              <a:gd name="connsiteX1" fmla="*/ 1507917 w 2732393"/>
              <a:gd name="connsiteY1" fmla="*/ 16245 h 1036097"/>
              <a:gd name="connsiteX2" fmla="*/ 2732393 w 2732393"/>
              <a:gd name="connsiteY2" fmla="*/ 939057 h 1036097"/>
              <a:gd name="connsiteX3" fmla="*/ 1603350 w 2732393"/>
              <a:gd name="connsiteY3" fmla="*/ 731116 h 1036097"/>
              <a:gd name="connsiteX4" fmla="*/ 646467 w 2732393"/>
              <a:gd name="connsiteY4" fmla="*/ 721504 h 1036097"/>
              <a:gd name="connsiteX5" fmla="*/ 205638 w 2732393"/>
              <a:gd name="connsiteY5" fmla="*/ 763978 h 1036097"/>
              <a:gd name="connsiteX6" fmla="*/ 87918 w 2732393"/>
              <a:gd name="connsiteY6" fmla="*/ 380127 h 1036097"/>
              <a:gd name="connsiteX0" fmla="*/ 74598 w 2719073"/>
              <a:gd name="connsiteY0" fmla="*/ 392806 h 1048776"/>
              <a:gd name="connsiteX1" fmla="*/ 1312495 w 2719073"/>
              <a:gd name="connsiteY1" fmla="*/ 246627 h 1048776"/>
              <a:gd name="connsiteX2" fmla="*/ 1494597 w 2719073"/>
              <a:gd name="connsiteY2" fmla="*/ 28924 h 1048776"/>
              <a:gd name="connsiteX3" fmla="*/ 2719073 w 2719073"/>
              <a:gd name="connsiteY3" fmla="*/ 951736 h 1048776"/>
              <a:gd name="connsiteX4" fmla="*/ 1590030 w 2719073"/>
              <a:gd name="connsiteY4" fmla="*/ 743795 h 1048776"/>
              <a:gd name="connsiteX5" fmla="*/ 633147 w 2719073"/>
              <a:gd name="connsiteY5" fmla="*/ 734183 h 1048776"/>
              <a:gd name="connsiteX6" fmla="*/ 192318 w 2719073"/>
              <a:gd name="connsiteY6" fmla="*/ 776657 h 1048776"/>
              <a:gd name="connsiteX7" fmla="*/ 74598 w 2719073"/>
              <a:gd name="connsiteY7" fmla="*/ 392806 h 1048776"/>
              <a:gd name="connsiteX0" fmla="*/ 74598 w 2719073"/>
              <a:gd name="connsiteY0" fmla="*/ 164887 h 820857"/>
              <a:gd name="connsiteX1" fmla="*/ 1312495 w 2719073"/>
              <a:gd name="connsiteY1" fmla="*/ 18708 h 820857"/>
              <a:gd name="connsiteX2" fmla="*/ 1868770 w 2719073"/>
              <a:gd name="connsiteY2" fmla="*/ 171847 h 820857"/>
              <a:gd name="connsiteX3" fmla="*/ 2719073 w 2719073"/>
              <a:gd name="connsiteY3" fmla="*/ 723817 h 820857"/>
              <a:gd name="connsiteX4" fmla="*/ 1590030 w 2719073"/>
              <a:gd name="connsiteY4" fmla="*/ 515876 h 820857"/>
              <a:gd name="connsiteX5" fmla="*/ 633147 w 2719073"/>
              <a:gd name="connsiteY5" fmla="*/ 506264 h 820857"/>
              <a:gd name="connsiteX6" fmla="*/ 192318 w 2719073"/>
              <a:gd name="connsiteY6" fmla="*/ 548738 h 820857"/>
              <a:gd name="connsiteX7" fmla="*/ 74598 w 2719073"/>
              <a:gd name="connsiteY7" fmla="*/ 164887 h 820857"/>
              <a:gd name="connsiteX0" fmla="*/ 74598 w 2723849"/>
              <a:gd name="connsiteY0" fmla="*/ 157586 h 722894"/>
              <a:gd name="connsiteX1" fmla="*/ 1312495 w 2723849"/>
              <a:gd name="connsiteY1" fmla="*/ 11407 h 722894"/>
              <a:gd name="connsiteX2" fmla="*/ 1868770 w 2723849"/>
              <a:gd name="connsiteY2" fmla="*/ 164546 h 722894"/>
              <a:gd name="connsiteX3" fmla="*/ 2012385 w 2723849"/>
              <a:gd name="connsiteY3" fmla="*/ 92283 h 722894"/>
              <a:gd name="connsiteX4" fmla="*/ 2719073 w 2723849"/>
              <a:gd name="connsiteY4" fmla="*/ 716516 h 722894"/>
              <a:gd name="connsiteX5" fmla="*/ 1590030 w 2723849"/>
              <a:gd name="connsiteY5" fmla="*/ 508575 h 722894"/>
              <a:gd name="connsiteX6" fmla="*/ 633147 w 2723849"/>
              <a:gd name="connsiteY6" fmla="*/ 498963 h 722894"/>
              <a:gd name="connsiteX7" fmla="*/ 192318 w 2723849"/>
              <a:gd name="connsiteY7" fmla="*/ 541437 h 722894"/>
              <a:gd name="connsiteX8" fmla="*/ 74598 w 2723849"/>
              <a:gd name="connsiteY8" fmla="*/ 157586 h 722894"/>
              <a:gd name="connsiteX0" fmla="*/ 74598 w 2780032"/>
              <a:gd name="connsiteY0" fmla="*/ 157586 h 721728"/>
              <a:gd name="connsiteX1" fmla="*/ 1312495 w 2780032"/>
              <a:gd name="connsiteY1" fmla="*/ 11407 h 721728"/>
              <a:gd name="connsiteX2" fmla="*/ 1868770 w 2780032"/>
              <a:gd name="connsiteY2" fmla="*/ 164546 h 721728"/>
              <a:gd name="connsiteX3" fmla="*/ 2012385 w 2780032"/>
              <a:gd name="connsiteY3" fmla="*/ 92283 h 721728"/>
              <a:gd name="connsiteX4" fmla="*/ 2668013 w 2780032"/>
              <a:gd name="connsiteY4" fmla="*/ 226856 h 721728"/>
              <a:gd name="connsiteX5" fmla="*/ 2719073 w 2780032"/>
              <a:gd name="connsiteY5" fmla="*/ 716516 h 721728"/>
              <a:gd name="connsiteX6" fmla="*/ 1590030 w 2780032"/>
              <a:gd name="connsiteY6" fmla="*/ 508575 h 721728"/>
              <a:gd name="connsiteX7" fmla="*/ 633147 w 2780032"/>
              <a:gd name="connsiteY7" fmla="*/ 498963 h 721728"/>
              <a:gd name="connsiteX8" fmla="*/ 192318 w 2780032"/>
              <a:gd name="connsiteY8" fmla="*/ 541437 h 721728"/>
              <a:gd name="connsiteX9" fmla="*/ 74598 w 2780032"/>
              <a:gd name="connsiteY9" fmla="*/ 157586 h 721728"/>
              <a:gd name="connsiteX0" fmla="*/ 74598 w 2710268"/>
              <a:gd name="connsiteY0" fmla="*/ 157586 h 621471"/>
              <a:gd name="connsiteX1" fmla="*/ 1312495 w 2710268"/>
              <a:gd name="connsiteY1" fmla="*/ 11407 h 621471"/>
              <a:gd name="connsiteX2" fmla="*/ 1868770 w 2710268"/>
              <a:gd name="connsiteY2" fmla="*/ 164546 h 621471"/>
              <a:gd name="connsiteX3" fmla="*/ 2012385 w 2710268"/>
              <a:gd name="connsiteY3" fmla="*/ 92283 h 621471"/>
              <a:gd name="connsiteX4" fmla="*/ 2668013 w 2710268"/>
              <a:gd name="connsiteY4" fmla="*/ 226856 h 621471"/>
              <a:gd name="connsiteX5" fmla="*/ 2526604 w 2710268"/>
              <a:gd name="connsiteY5" fmla="*/ 613372 h 621471"/>
              <a:gd name="connsiteX6" fmla="*/ 1590030 w 2710268"/>
              <a:gd name="connsiteY6" fmla="*/ 508575 h 621471"/>
              <a:gd name="connsiteX7" fmla="*/ 633147 w 2710268"/>
              <a:gd name="connsiteY7" fmla="*/ 498963 h 621471"/>
              <a:gd name="connsiteX8" fmla="*/ 192318 w 2710268"/>
              <a:gd name="connsiteY8" fmla="*/ 541437 h 621471"/>
              <a:gd name="connsiteX9" fmla="*/ 74598 w 2710268"/>
              <a:gd name="connsiteY9" fmla="*/ 157586 h 621471"/>
              <a:gd name="connsiteX0" fmla="*/ 74598 w 2710268"/>
              <a:gd name="connsiteY0" fmla="*/ 163102 h 626987"/>
              <a:gd name="connsiteX1" fmla="*/ 1312495 w 2710268"/>
              <a:gd name="connsiteY1" fmla="*/ 16923 h 626987"/>
              <a:gd name="connsiteX2" fmla="*/ 1864915 w 2710268"/>
              <a:gd name="connsiteY2" fmla="*/ 90576 h 626987"/>
              <a:gd name="connsiteX3" fmla="*/ 2012385 w 2710268"/>
              <a:gd name="connsiteY3" fmla="*/ 97799 h 626987"/>
              <a:gd name="connsiteX4" fmla="*/ 2668013 w 2710268"/>
              <a:gd name="connsiteY4" fmla="*/ 232372 h 626987"/>
              <a:gd name="connsiteX5" fmla="*/ 2526604 w 2710268"/>
              <a:gd name="connsiteY5" fmla="*/ 618888 h 626987"/>
              <a:gd name="connsiteX6" fmla="*/ 1590030 w 2710268"/>
              <a:gd name="connsiteY6" fmla="*/ 514091 h 626987"/>
              <a:gd name="connsiteX7" fmla="*/ 633147 w 2710268"/>
              <a:gd name="connsiteY7" fmla="*/ 504479 h 626987"/>
              <a:gd name="connsiteX8" fmla="*/ 192318 w 2710268"/>
              <a:gd name="connsiteY8" fmla="*/ 546953 h 626987"/>
              <a:gd name="connsiteX9" fmla="*/ 74598 w 2710268"/>
              <a:gd name="connsiteY9" fmla="*/ 163102 h 6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0268" h="626987">
                <a:moveTo>
                  <a:pt x="74598" y="163102"/>
                </a:moveTo>
                <a:cubicBezTo>
                  <a:pt x="261294" y="74764"/>
                  <a:pt x="1075829" y="77570"/>
                  <a:pt x="1312495" y="16923"/>
                </a:cubicBezTo>
                <a:cubicBezTo>
                  <a:pt x="1549161" y="-43724"/>
                  <a:pt x="1748267" y="77097"/>
                  <a:pt x="1864915" y="90576"/>
                </a:cubicBezTo>
                <a:cubicBezTo>
                  <a:pt x="1981563" y="104055"/>
                  <a:pt x="1954654" y="81410"/>
                  <a:pt x="2012385" y="97799"/>
                </a:cubicBezTo>
                <a:cubicBezTo>
                  <a:pt x="2070116" y="114189"/>
                  <a:pt x="2550232" y="128333"/>
                  <a:pt x="2668013" y="232372"/>
                </a:cubicBezTo>
                <a:cubicBezTo>
                  <a:pt x="2785794" y="336411"/>
                  <a:pt x="2630792" y="577939"/>
                  <a:pt x="2526604" y="618888"/>
                </a:cubicBezTo>
                <a:cubicBezTo>
                  <a:pt x="2422416" y="659837"/>
                  <a:pt x="1905606" y="533159"/>
                  <a:pt x="1590030" y="514091"/>
                </a:cubicBezTo>
                <a:cubicBezTo>
                  <a:pt x="1274454" y="495023"/>
                  <a:pt x="847047" y="524922"/>
                  <a:pt x="633147" y="504479"/>
                </a:cubicBezTo>
                <a:cubicBezTo>
                  <a:pt x="419247" y="484036"/>
                  <a:pt x="285410" y="603849"/>
                  <a:pt x="192318" y="546953"/>
                </a:cubicBezTo>
                <a:cubicBezTo>
                  <a:pt x="99227" y="490057"/>
                  <a:pt x="-112098" y="251440"/>
                  <a:pt x="74598" y="16310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Hornomoravský úval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55676" y="-9460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Informal Roman" pitchFamily="66" charset="0"/>
                <a:cs typeface="Times New Roman" pitchFamily="18" charset="0"/>
              </a:rPr>
              <a:t>Povrch oblasti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95149" y="6332175"/>
            <a:ext cx="1014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03648" y="32405"/>
            <a:ext cx="5267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nformal Roman" pitchFamily="66" charset="0"/>
                <a:cs typeface="Times New Roman" pitchFamily="18" charset="0"/>
              </a:rPr>
              <a:t>Povrch oblasti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0564" y="4352261"/>
            <a:ext cx="2916832" cy="1147264"/>
          </a:xfrm>
          <a:prstGeom prst="roundRec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Hrubý</a:t>
            </a:r>
            <a:r>
              <a:rPr lang="cs-CZ" sz="2800" dirty="0" smtClean="0">
                <a:solidFill>
                  <a:schemeClr val="bg1"/>
                </a:solidFill>
              </a:rPr>
              <a:t> Jeseník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306796" y="3051047"/>
            <a:ext cx="2629338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s</a:t>
            </a:r>
            <a:r>
              <a:rPr lang="cs-CZ" sz="2800" dirty="0" smtClean="0">
                <a:solidFill>
                  <a:schemeClr val="bg1"/>
                </a:solidFill>
              </a:rPr>
              <a:t> nejvyšší horou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08042" y="3027015"/>
            <a:ext cx="2899354" cy="1147264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Moravskoslezské</a:t>
            </a:r>
            <a:r>
              <a:rPr lang="cs-CZ" sz="2800" dirty="0" smtClean="0">
                <a:solidFill>
                  <a:schemeClr val="bg1"/>
                </a:solidFill>
              </a:rPr>
              <a:t> Beskydy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89567" y="4352261"/>
            <a:ext cx="2818051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Praděd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306796" y="1646654"/>
            <a:ext cx="2629338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Lysá hora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165916" y="1646654"/>
            <a:ext cx="2818051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Radhošť a Pustevny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23343" y="1620037"/>
            <a:ext cx="2899354" cy="1147264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Hornomoravský úval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306796" y="4352261"/>
            <a:ext cx="2629338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Mírně teplé podnebí, úrodná půda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192032" y="3051047"/>
            <a:ext cx="2818051" cy="1147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Haná</a:t>
            </a:r>
            <a:endParaRPr lang="cs-CZ" sz="2800" dirty="0">
              <a:solidFill>
                <a:schemeClr val="bg1"/>
              </a:solidFill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3004020" y="2651897"/>
            <a:ext cx="390980" cy="176843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904676" y="4058875"/>
            <a:ext cx="467904" cy="36145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2915816" y="2564904"/>
            <a:ext cx="390980" cy="4743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6" idx="3"/>
          </p:cNvCxnSpPr>
          <p:nvPr/>
        </p:nvCxnSpPr>
        <p:spPr>
          <a:xfrm flipV="1">
            <a:off x="5936134" y="2193669"/>
            <a:ext cx="735333" cy="266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V="1">
            <a:off x="3007396" y="3717032"/>
            <a:ext cx="1030161" cy="120280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5904676" y="4174279"/>
            <a:ext cx="694340" cy="648774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Moravská brán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20" y="2971498"/>
            <a:ext cx="5759256" cy="359953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22763" y="116632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Gabriola" pitchFamily="82" charset="0"/>
              </a:rPr>
              <a:t>Moravská brána</a:t>
            </a:r>
            <a:endParaRPr lang="cs-CZ" sz="6600" dirty="0">
              <a:latin typeface="Gabriola" pitchFamily="82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5940152" y="908720"/>
            <a:ext cx="1872208" cy="3862545"/>
          </a:xfrm>
          <a:prstGeom prst="straightConnector1">
            <a:avLst/>
          </a:prstGeom>
          <a:ln w="508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79512" y="15567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Poloha:  sníženina mezi Jeseníky a Beskydami.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22048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edla tu cesta již od pravěku - spojnice mezi jižní a severní Evropou.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8148486" y="6420043"/>
            <a:ext cx="1014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Obr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26940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dirty="0" smtClean="0">
                <a:latin typeface="Informal Roman" pitchFamily="66" charset="0"/>
                <a:cs typeface="Times New Roman" pitchFamily="18" charset="0"/>
              </a:rPr>
              <a:t>Vodstvo</a:t>
            </a:r>
            <a:endParaRPr lang="cs-CZ" sz="8000" dirty="0">
              <a:latin typeface="Informal Roman" pitchFamily="66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548959" y="1362432"/>
            <a:ext cx="46805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Baltské moře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3668238" y="5690282"/>
            <a:ext cx="46805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70C0"/>
                </a:solidFill>
              </a:rPr>
              <a:t>Černé moře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2564904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Oderské vrchy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arobkova\AppData\Local\Microsoft\Windows\Temporary Internet Files\Content.IE5\1S9BV2T7\MC900198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4097" y="2338835"/>
            <a:ext cx="635820" cy="11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7"/>
          <p:cNvSpPr/>
          <p:nvPr/>
        </p:nvSpPr>
        <p:spPr>
          <a:xfrm>
            <a:off x="3668238" y="2577155"/>
            <a:ext cx="126380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Odra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Parobkova\AppData\Local\Microsoft\Windows\Temporary Internet Files\Content.IE5\1O6EAFK8\MC9004247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0925" y="2632658"/>
            <a:ext cx="503684" cy="68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28"/>
          <p:cNvSpPr/>
          <p:nvPr/>
        </p:nvSpPr>
        <p:spPr>
          <a:xfrm>
            <a:off x="5597258" y="2577156"/>
            <a:ext cx="135100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Polsko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Parobkova\AppData\Local\Microsoft\Windows\Temporary Internet Files\Content.IE5\1O6EAFK8\MC9004247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96"/>
            <a:ext cx="860593" cy="11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aoblený obdélník 29"/>
          <p:cNvSpPr/>
          <p:nvPr/>
        </p:nvSpPr>
        <p:spPr>
          <a:xfrm>
            <a:off x="179512" y="3903581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Kralický sněžník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C:\Users\Parobkova\AppData\Local\Microsoft\Windows\Temporary Internet Files\Content.IE5\1S9BV2T7\MC900198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4097" y="3665260"/>
            <a:ext cx="635820" cy="11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aoblený obdélník 31"/>
          <p:cNvSpPr/>
          <p:nvPr/>
        </p:nvSpPr>
        <p:spPr>
          <a:xfrm>
            <a:off x="3668237" y="3903581"/>
            <a:ext cx="126380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Morava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3" name="Picture 3" descr="C:\Users\Parobkova\AppData\Local\Microsoft\Windows\Temporary Internet Files\Content.IE5\1O6EAFK8\MC9004247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688" y="3886890"/>
            <a:ext cx="503684" cy="68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robkova\AppData\Local\Microsoft\Windows\Temporary Internet Files\Content.IE5\1S9BV2T7\MC9000281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79" y="2721543"/>
            <a:ext cx="1810000" cy="18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aoblený obdélník 33"/>
          <p:cNvSpPr/>
          <p:nvPr/>
        </p:nvSpPr>
        <p:spPr>
          <a:xfrm>
            <a:off x="5613495" y="3903581"/>
            <a:ext cx="135100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Dunaj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5" name="Picture 4" descr="C:\Users\Parobkova\AppData\Local\Microsoft\Windows\Temporary Internet Files\Content.IE5\1O6EAFK8\MC90042477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94181" y="3887214"/>
            <a:ext cx="860593" cy="24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aoblený obdélník 35"/>
          <p:cNvSpPr/>
          <p:nvPr/>
        </p:nvSpPr>
        <p:spPr>
          <a:xfrm>
            <a:off x="3652000" y="5059342"/>
            <a:ext cx="126380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Bečva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55776" y="5125340"/>
            <a:ext cx="113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přítok</a:t>
            </a:r>
            <a:endParaRPr lang="cs-CZ" sz="2400" dirty="0"/>
          </a:p>
        </p:txBody>
      </p:sp>
      <p:pic>
        <p:nvPicPr>
          <p:cNvPr id="38" name="Picture 3" descr="C:\Users\Parobkova\AppData\Local\Microsoft\Windows\Temporary Internet Files\Content.IE5\1O6EAFK8\MC9004247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96" y="4586358"/>
            <a:ext cx="503684" cy="68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aoblený obdélník 38"/>
          <p:cNvSpPr/>
          <p:nvPr/>
        </p:nvSpPr>
        <p:spPr>
          <a:xfrm>
            <a:off x="222546" y="5032136"/>
            <a:ext cx="23762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Beskydy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03648" y="404663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dirty="0" smtClean="0">
                <a:latin typeface="Informal Roman" pitchFamily="66" charset="0"/>
                <a:cs typeface="Times New Roman" pitchFamily="18" charset="0"/>
              </a:rPr>
              <a:t>Podnebí</a:t>
            </a:r>
            <a:endParaRPr lang="cs-CZ" sz="7200" dirty="0">
              <a:latin typeface="Informal Roman" pitchFamily="66" charset="0"/>
              <a:cs typeface="Times New Roman" pitchFamily="18" charset="0"/>
            </a:endParaRPr>
          </a:p>
        </p:txBody>
      </p:sp>
      <p:pic>
        <p:nvPicPr>
          <p:cNvPr id="2053" name="Picture 5" descr="C:\Users\Parobkova\AppData\Local\Microsoft\Windows\Temporary Internet Files\Content.IE5\1O6EAFK8\MP9004140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1" y="155395"/>
            <a:ext cx="2807843" cy="4209709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robkova\AppData\Local\Microsoft\Windows\Temporary Internet Files\Content.IE5\IO3BQ29X\MP9003860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4754"/>
            <a:ext cx="5076056" cy="3625754"/>
          </a:xfrm>
          <a:prstGeom prst="rect">
            <a:avLst/>
          </a:prstGeom>
          <a:noFill/>
          <a:effectLst>
            <a:softEdge rad="609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5516" y="1604992"/>
            <a:ext cx="658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 smtClean="0"/>
              <a:t>ve vyšších polohách chladnější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p</a:t>
            </a:r>
            <a:r>
              <a:rPr lang="cs-CZ" sz="2800" dirty="0" smtClean="0"/>
              <a:t>řibývá srážek, ubývá teploty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imy dlouhé, bohaté na sníh</a:t>
            </a:r>
            <a:endParaRPr lang="cs-CZ" sz="2800" dirty="0"/>
          </a:p>
        </p:txBody>
      </p:sp>
      <p:pic>
        <p:nvPicPr>
          <p:cNvPr id="2061" name="Picture 13" descr="C:\Users\Parobkova\AppData\Local\Microsoft\Windows\Temporary Internet Files\Content.IE5\1S9BV2T7\MC9002399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13" y="4509120"/>
            <a:ext cx="1486814" cy="17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80346" y="8879"/>
            <a:ext cx="2073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  <a:cs typeface="Times New Roman" pitchFamily="18" charset="0"/>
              </a:rPr>
              <a:t>Města</a:t>
            </a:r>
            <a:endParaRPr lang="cs-CZ" sz="8000" dirty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707904" y="132343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Ostrava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07904" y="275954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Opava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677459" y="407909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Karlova Studánka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677459" y="5393818"/>
            <a:ext cx="192553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Kopřivnice</a:t>
            </a:r>
          </a:p>
        </p:txBody>
      </p:sp>
      <p:pic>
        <p:nvPicPr>
          <p:cNvPr id="3074" name="Picture 2" descr="C:\Users\Parobkova\AppData\Local\Microsoft\Windows\Temporary Internet Files\Content.IE5\XPVM3NGS\MC9003074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19" y="1719483"/>
            <a:ext cx="699131" cy="6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robkova\AppData\Local\Microsoft\Windows\Temporary Internet Files\Content.IE5\1O6EAFK8\MC9003316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" y="896507"/>
            <a:ext cx="1186408" cy="14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robkova\AppData\Local\Microsoft\Windows\Temporary Internet Files\Content.IE5\1S9BV2T7\MC9003980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98" y="2759543"/>
            <a:ext cx="878738" cy="8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robkova\AppData\Local\Microsoft\Windows\Temporary Internet Files\Content.IE5\1O6EAFK8\MC9002152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1" y="2706896"/>
            <a:ext cx="936104" cy="12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robkova\AppData\Local\Microsoft\Windows\Temporary Internet Files\Content.IE5\1S9BV2T7\MC9002797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09" y="4013502"/>
            <a:ext cx="1292375" cy="9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arobkova\AppData\Local\Microsoft\Windows\Temporary Internet Files\Content.IE5\XPVM3NGS\MC9001962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2" y="4893293"/>
            <a:ext cx="1556309" cy="1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robkova\AppData\Local\Microsoft\Windows\Temporary Internet Files\Content.IE5\XPVM3NGS\MC90030783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35" y="5491846"/>
            <a:ext cx="1490464" cy="6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850313" y="1323439"/>
            <a:ext cx="3158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dříve těžba černého uhlí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5652120" y="264386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Slezské </a:t>
            </a:r>
            <a:r>
              <a:rPr lang="cs-CZ" sz="2400" dirty="0">
                <a:solidFill>
                  <a:schemeClr val="bg1"/>
                </a:solidFill>
              </a:rPr>
              <a:t>muzeum, Slezská  </a:t>
            </a:r>
            <a:r>
              <a:rPr lang="cs-CZ" sz="2400" dirty="0" smtClean="0">
                <a:solidFill>
                  <a:schemeClr val="bg1"/>
                </a:solidFill>
              </a:rPr>
              <a:t>univerzita</a:t>
            </a:r>
            <a:r>
              <a:rPr lang="cs-CZ" sz="2400" dirty="0">
                <a:solidFill>
                  <a:schemeClr val="bg1"/>
                </a:solidFill>
              </a:rPr>
              <a:t>, výroba léků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32240" y="4227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lázně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740913" y="5461061"/>
            <a:ext cx="356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muzeum automobilky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</a:rPr>
              <a:t>Tatra</a:t>
            </a:r>
          </a:p>
        </p:txBody>
      </p:sp>
    </p:spTree>
    <p:extLst>
      <p:ext uri="{BB962C8B-B14F-4D97-AF65-F5344CB8AC3E}">
        <p14:creationId xmlns:p14="http://schemas.microsoft.com/office/powerpoint/2010/main" val="39127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50800">
          <a:solidFill>
            <a:schemeClr val="bg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3099</TotalTime>
  <Words>485</Words>
  <Application>Microsoft Office PowerPoint</Application>
  <PresentationFormat>Předvádění na obrazovce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Winter</vt:lpstr>
      <vt:lpstr>Prezentace aplikace PowerPoint</vt:lpstr>
      <vt:lpstr>Prezentace aplikace PowerPoint</vt:lpstr>
      <vt:lpstr>      Severní Morava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314</cp:revision>
  <dcterms:created xsi:type="dcterms:W3CDTF">2013-01-10T19:24:59Z</dcterms:created>
  <dcterms:modified xsi:type="dcterms:W3CDTF">2013-03-24T19:43:30Z</dcterms:modified>
</cp:coreProperties>
</file>